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7" r:id="rId4"/>
    <p:sldId id="302" r:id="rId5"/>
    <p:sldId id="28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0000FF"/>
    <a:srgbClr val="A66B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33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xKkekzpPwR0" TargetMode="External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@user-dw6wy3nf8n/featured" TargetMode="Externa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12" Type="http://schemas.openxmlformats.org/officeDocument/2006/relationships/hyperlink" Target="https://youtu.be/xKkekzpPwR0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11" Type="http://schemas.microsoft.com/office/2007/relationships/hdphoto" Target="../media/hdphoto3.wdp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13.png"/><Relationship Id="rId4" Type="http://schemas.openxmlformats.org/officeDocument/2006/relationships/image" Target="../media/image9.gif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hyperlink" Target="https://youtu.be/xKkekzpPwR0" TargetMode="Externa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6.pn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channel/UCYtu9EnlIk3Nph-Yj_nHd6A" TargetMode="External"/><Relationship Id="rId3" Type="http://schemas.openxmlformats.org/officeDocument/2006/relationships/image" Target="../media/image16.png"/><Relationship Id="rId7" Type="http://schemas.openxmlformats.org/officeDocument/2006/relationships/image" Target="../media/image9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11" Type="http://schemas.openxmlformats.org/officeDocument/2006/relationships/image" Target="../media/image7.png"/><Relationship Id="rId5" Type="http://schemas.openxmlformats.org/officeDocument/2006/relationships/image" Target="../media/image17.png"/><Relationship Id="rId10" Type="http://schemas.openxmlformats.org/officeDocument/2006/relationships/hyperlink" Target="https://youtu.be/xKkekzpPwR0" TargetMode="External"/><Relationship Id="rId4" Type="http://schemas.microsoft.com/office/2007/relationships/hdphoto" Target="../media/hdphoto4.wdp"/><Relationship Id="rId9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hyperlink" Target="https://youtu.be/xKkekzpPwR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аралелограм 7">
            <a:extLst>
              <a:ext uri="{FF2B5EF4-FFF2-40B4-BE49-F238E27FC236}">
                <a16:creationId xmlns:a16="http://schemas.microsoft.com/office/drawing/2014/main" id="{F2F215C9-76AB-7E70-9908-3E26E5433FA1}"/>
              </a:ext>
            </a:extLst>
          </p:cNvPr>
          <p:cNvSpPr/>
          <p:nvPr/>
        </p:nvSpPr>
        <p:spPr>
          <a:xfrm>
            <a:off x="-276733" y="5726"/>
            <a:ext cx="8009184" cy="825271"/>
          </a:xfrm>
          <a:prstGeom prst="parallelogram">
            <a:avLst>
              <a:gd name="adj" fmla="val 107286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9A895E4A-AA53-BFCB-A576-F73509EDEF55}"/>
              </a:ext>
            </a:extLst>
          </p:cNvPr>
          <p:cNvSpPr/>
          <p:nvPr/>
        </p:nvSpPr>
        <p:spPr>
          <a:xfrm>
            <a:off x="1078558" y="-5727"/>
            <a:ext cx="559159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cap="none" spc="50" dirty="0">
                <a:ln w="952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Пізнаємо природу</a:t>
            </a:r>
          </a:p>
        </p:txBody>
      </p:sp>
      <p:pic>
        <p:nvPicPr>
          <p:cNvPr id="7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4C7D3EA7-1BAD-EA95-5C7E-2E0A3E7ECF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5725"/>
            <a:ext cx="985421" cy="960651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олілінія: фігура 11">
            <a:extLst>
              <a:ext uri="{FF2B5EF4-FFF2-40B4-BE49-F238E27FC236}">
                <a16:creationId xmlns:a16="http://schemas.microsoft.com/office/drawing/2014/main" id="{FC9F04DB-C5D5-47FA-F9CA-4E34A4DB9151}"/>
              </a:ext>
            </a:extLst>
          </p:cNvPr>
          <p:cNvSpPr/>
          <p:nvPr/>
        </p:nvSpPr>
        <p:spPr>
          <a:xfrm>
            <a:off x="7732450" y="-1"/>
            <a:ext cx="4459550" cy="825271"/>
          </a:xfrm>
          <a:custGeom>
            <a:avLst/>
            <a:gdLst>
              <a:gd name="connsiteX0" fmla="*/ 885400 w 4781006"/>
              <a:gd name="connsiteY0" fmla="*/ 0 h 825271"/>
              <a:gd name="connsiteX1" fmla="*/ 3804462 w 4781006"/>
              <a:gd name="connsiteY1" fmla="*/ 0 h 825271"/>
              <a:gd name="connsiteX2" fmla="*/ 4714618 w 4781006"/>
              <a:gd name="connsiteY2" fmla="*/ 0 h 825271"/>
              <a:gd name="connsiteX3" fmla="*/ 4781006 w 4781006"/>
              <a:gd name="connsiteY3" fmla="*/ 0 h 825271"/>
              <a:gd name="connsiteX4" fmla="*/ 4781006 w 4781006"/>
              <a:gd name="connsiteY4" fmla="*/ 825271 h 825271"/>
              <a:gd name="connsiteX5" fmla="*/ 3829218 w 4781006"/>
              <a:gd name="connsiteY5" fmla="*/ 825271 h 825271"/>
              <a:gd name="connsiteX6" fmla="*/ 3804462 w 4781006"/>
              <a:gd name="connsiteY6" fmla="*/ 825271 h 825271"/>
              <a:gd name="connsiteX7" fmla="*/ 0 w 4781006"/>
              <a:gd name="connsiteY7" fmla="*/ 825271 h 82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81006" h="825271">
                <a:moveTo>
                  <a:pt x="885400" y="0"/>
                </a:moveTo>
                <a:lnTo>
                  <a:pt x="3804462" y="0"/>
                </a:lnTo>
                <a:lnTo>
                  <a:pt x="4714618" y="0"/>
                </a:lnTo>
                <a:lnTo>
                  <a:pt x="4781006" y="0"/>
                </a:lnTo>
                <a:lnTo>
                  <a:pt x="4781006" y="825271"/>
                </a:lnTo>
                <a:lnTo>
                  <a:pt x="3829218" y="825271"/>
                </a:lnTo>
                <a:lnTo>
                  <a:pt x="3804462" y="825271"/>
                </a:lnTo>
                <a:lnTo>
                  <a:pt x="0" y="825271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uk-UA"/>
          </a:p>
        </p:txBody>
      </p:sp>
      <p:sp>
        <p:nvSpPr>
          <p:cNvPr id="9" name="Прямоугольник 3">
            <a:extLst>
              <a:ext uri="{FF2B5EF4-FFF2-40B4-BE49-F238E27FC236}">
                <a16:creationId xmlns:a16="http://schemas.microsoft.com/office/drawing/2014/main" id="{D7CF5F02-CC26-A7A2-E0C7-B275FD034AC6}"/>
              </a:ext>
            </a:extLst>
          </p:cNvPr>
          <p:cNvSpPr/>
          <p:nvPr/>
        </p:nvSpPr>
        <p:spPr>
          <a:xfrm>
            <a:off x="8701611" y="-14354"/>
            <a:ext cx="28907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6 </a:t>
            </a:r>
            <a:r>
              <a:rPr lang="ru-RU" sz="5400" b="1" i="1" cap="none" spc="50" dirty="0" err="1">
                <a:ln w="28575" cmpd="sng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клас</a:t>
            </a:r>
            <a:endParaRPr lang="ru-RU" sz="5400" b="1" i="1" cap="none" spc="50" dirty="0">
              <a:ln w="28575" cmpd="sng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F2651EED-D242-F927-807F-B30A33E278ED}"/>
              </a:ext>
            </a:extLst>
          </p:cNvPr>
          <p:cNvSpPr/>
          <p:nvPr/>
        </p:nvSpPr>
        <p:spPr>
          <a:xfrm>
            <a:off x="4442767" y="966376"/>
            <a:ext cx="3549370" cy="101566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rial Black" panose="020B0A04020102020204" pitchFamily="34" charset="0"/>
              </a:rPr>
              <a:t>Урок 19</a:t>
            </a:r>
          </a:p>
        </p:txBody>
      </p:sp>
      <p:pic>
        <p:nvPicPr>
          <p:cNvPr id="20" name="Рисунок 19">
            <a:hlinkClick r:id="rId4"/>
            <a:extLst>
              <a:ext uri="{FF2B5EF4-FFF2-40B4-BE49-F238E27FC236}">
                <a16:creationId xmlns:a16="http://schemas.microsoft.com/office/drawing/2014/main" id="{11EACFB7-68D0-983F-F2D9-1954E6DB9C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813" y="22995"/>
            <a:ext cx="825271" cy="82527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9" name="Прямокутник 18">
            <a:extLst>
              <a:ext uri="{FF2B5EF4-FFF2-40B4-BE49-F238E27FC236}">
                <a16:creationId xmlns:a16="http://schemas.microsoft.com/office/drawing/2014/main" id="{6057E951-FE10-ADC5-0A86-3F0EA48F54A1}"/>
              </a:ext>
            </a:extLst>
          </p:cNvPr>
          <p:cNvSpPr/>
          <p:nvPr/>
        </p:nvSpPr>
        <p:spPr>
          <a:xfrm>
            <a:off x="1531739" y="1982039"/>
            <a:ext cx="9128521" cy="19389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Чому одні тіла плавають, а інші тонуть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ECE1C05-1FF1-A72D-609E-14CB4AEDEC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4" y="2212125"/>
            <a:ext cx="3996698" cy="4796038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210F482-1B03-8FEF-FA1E-2264F62E44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5545" y="3840774"/>
            <a:ext cx="1611907" cy="2949849"/>
          </a:xfrm>
          <a:prstGeom prst="rect">
            <a:avLst/>
          </a:prstGeom>
        </p:spPr>
      </p:pic>
      <p:pic>
        <p:nvPicPr>
          <p:cNvPr id="13" name="Рисунок 12">
            <a:hlinkClick r:id="rId8"/>
            <a:extLst>
              <a:ext uri="{FF2B5EF4-FFF2-40B4-BE49-F238E27FC236}">
                <a16:creationId xmlns:a16="http://schemas.microsoft.com/office/drawing/2014/main" id="{76CCB36C-F178-FF39-F0D8-0512E747961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586" y="5315698"/>
            <a:ext cx="4110119" cy="1603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56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2" grpId="0" animBg="1"/>
      <p:bldP spid="9" grpId="0"/>
      <p:bldP spid="14" grpId="0" animBg="1"/>
      <p:bldP spid="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33732F8B-6370-A5B4-9839-B26CD0F87CFB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BD15F212-4E53-4A2D-DB42-0B4DBEC647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hlinkClick r:id="rId5"/>
              <a:extLst>
                <a:ext uri="{FF2B5EF4-FFF2-40B4-BE49-F238E27FC236}">
                  <a16:creationId xmlns:a16="http://schemas.microsoft.com/office/drawing/2014/main" id="{CEDFB721-D96A-061D-C5B1-9EB66043B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1" name="Picture 2">
            <a:extLst>
              <a:ext uri="{FF2B5EF4-FFF2-40B4-BE49-F238E27FC236}">
                <a16:creationId xmlns:a16="http://schemas.microsoft.com/office/drawing/2014/main" id="{69C55CDD-99EC-CD6D-93EF-7F8AC1CE9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785" y="3861786"/>
            <a:ext cx="1997476" cy="2996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24. Маса. Сила тяжіння">
            <a:extLst>
              <a:ext uri="{FF2B5EF4-FFF2-40B4-BE49-F238E27FC236}">
                <a16:creationId xmlns:a16="http://schemas.microsoft.com/office/drawing/2014/main" id="{B9466442-CAF2-07C9-0CC2-98299CAE6C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48150"/>
            <a:ext cx="7186476" cy="53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24. Маса. Сила тяжіння">
            <a:extLst>
              <a:ext uri="{FF2B5EF4-FFF2-40B4-BE49-F238E27FC236}">
                <a16:creationId xmlns:a16="http://schemas.microsoft.com/office/drawing/2014/main" id="{BA65C744-AFF0-DF24-8378-EA488CDF75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16" t="23230" r="34079" b="56814"/>
          <a:stretch/>
        </p:blipFill>
        <p:spPr bwMode="auto">
          <a:xfrm>
            <a:off x="9796208" y="1870034"/>
            <a:ext cx="1071154" cy="1062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1"/>
            <a:ext cx="10720251" cy="627016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/>
              <a:t>Що тобі відомо про силу тяжіння? Наведи приклади її дії.</a:t>
            </a:r>
          </a:p>
        </p:txBody>
      </p:sp>
      <p:pic>
        <p:nvPicPr>
          <p:cNvPr id="1032" name="Picture 8" descr="Урок у 7 класі «Сила тяжіння. Вага тіла. Невагомість»">
            <a:extLst>
              <a:ext uri="{FF2B5EF4-FFF2-40B4-BE49-F238E27FC236}">
                <a16:creationId xmlns:a16="http://schemas.microsoft.com/office/drawing/2014/main" id="{54E23599-733A-C739-BF32-3AB9EA3579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7885" y="965458"/>
            <a:ext cx="6675276" cy="490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12"/>
            <a:extLst>
              <a:ext uri="{FF2B5EF4-FFF2-40B4-BE49-F238E27FC236}">
                <a16:creationId xmlns:a16="http://schemas.microsoft.com/office/drawing/2014/main" id="{BF617A26-AB82-DBCC-A426-97768F1422D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32" y="5909826"/>
            <a:ext cx="2774918" cy="108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-0.00144 0.5789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" y="28935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На занурене у воду тіло діють дві сили: </a:t>
            </a:r>
            <a:r>
              <a:rPr lang="uk-UA" sz="2400" b="1" dirty="0">
                <a:solidFill>
                  <a:srgbClr val="FF0000"/>
                </a:solidFill>
              </a:rPr>
              <a:t>сила тяжін­ня </a:t>
            </a:r>
            <a:r>
              <a:rPr lang="uk-UA" sz="2400" b="1" dirty="0">
                <a:solidFill>
                  <a:schemeClr val="tx1"/>
                </a:solidFill>
              </a:rPr>
              <a:t>і </a:t>
            </a:r>
            <a:r>
              <a:rPr lang="uk-UA" sz="2400" b="1" dirty="0" err="1">
                <a:solidFill>
                  <a:srgbClr val="FF0000"/>
                </a:solidFill>
              </a:rPr>
              <a:t>виштовхувальна</a:t>
            </a:r>
            <a:r>
              <a:rPr lang="uk-UA" sz="2400" b="1" dirty="0">
                <a:solidFill>
                  <a:srgbClr val="FF0000"/>
                </a:solidFill>
              </a:rPr>
              <a:t> сила</a:t>
            </a:r>
            <a:r>
              <a:rPr lang="uk-UA" sz="2400" b="1" dirty="0">
                <a:solidFill>
                  <a:schemeClr val="tx1"/>
                </a:solidFill>
              </a:rPr>
              <a:t>. Сила тяжіння напрямлена вниз, тому тягне тіло вер­тикально вниз. </a:t>
            </a:r>
            <a:r>
              <a:rPr lang="uk-UA" sz="2400" b="1" dirty="0" err="1">
                <a:solidFill>
                  <a:schemeClr val="tx1"/>
                </a:solidFill>
              </a:rPr>
              <a:t>Виштовхувальна</a:t>
            </a:r>
            <a:r>
              <a:rPr lang="uk-UA" sz="2400" b="1" dirty="0">
                <a:solidFill>
                  <a:schemeClr val="tx1"/>
                </a:solidFill>
              </a:rPr>
              <a:t> сила напрямлена вгору і штовхає тіло на поверхню рідини. 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3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AD5FE29-222D-C4CA-4B95-1C740F3479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3976" y="4967358"/>
            <a:ext cx="1027064" cy="1879564"/>
          </a:xfrm>
          <a:prstGeom prst="rect">
            <a:avLst/>
          </a:prstGeom>
        </p:spPr>
      </p:pic>
      <p:pic>
        <p:nvPicPr>
          <p:cNvPr id="3076" name="Picture 4" descr="Пират, Парусное Судно, Парусный Спорт">
            <a:extLst>
              <a:ext uri="{FF2B5EF4-FFF2-40B4-BE49-F238E27FC236}">
                <a16:creationId xmlns:a16="http://schemas.microsoft.com/office/drawing/2014/main" id="{2314A23B-2336-005D-EC0F-6B73347AB0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330" y="1523418"/>
            <a:ext cx="5193506" cy="4650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Стрілка: униз 20">
            <a:extLst>
              <a:ext uri="{FF2B5EF4-FFF2-40B4-BE49-F238E27FC236}">
                <a16:creationId xmlns:a16="http://schemas.microsoft.com/office/drawing/2014/main" id="{01F2CA59-F7B0-0379-3283-1400EDBB1B8C}"/>
              </a:ext>
            </a:extLst>
          </p:cNvPr>
          <p:cNvSpPr/>
          <p:nvPr/>
        </p:nvSpPr>
        <p:spPr>
          <a:xfrm>
            <a:off x="5068937" y="5387376"/>
            <a:ext cx="1027063" cy="1459546"/>
          </a:xfrm>
          <a:prstGeom prst="downArrow">
            <a:avLst/>
          </a:prstGeom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2" name="Стрілка: униз 21">
            <a:extLst>
              <a:ext uri="{FF2B5EF4-FFF2-40B4-BE49-F238E27FC236}">
                <a16:creationId xmlns:a16="http://schemas.microsoft.com/office/drawing/2014/main" id="{149DC001-C810-9741-8D8F-65EC383D485F}"/>
              </a:ext>
            </a:extLst>
          </p:cNvPr>
          <p:cNvSpPr/>
          <p:nvPr/>
        </p:nvSpPr>
        <p:spPr>
          <a:xfrm rot="10800000">
            <a:off x="5042195" y="3788348"/>
            <a:ext cx="1080543" cy="1459546"/>
          </a:xfrm>
          <a:prstGeom prst="downArrow">
            <a:avLst/>
          </a:prstGeom>
          <a:solidFill>
            <a:srgbClr val="FF0000"/>
          </a:soli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" name="Рисунок 9">
            <a:hlinkClick r:id="rId7"/>
            <a:extLst>
              <a:ext uri="{FF2B5EF4-FFF2-40B4-BE49-F238E27FC236}">
                <a16:creationId xmlns:a16="http://schemas.microsoft.com/office/drawing/2014/main" id="{D6AAD150-3E3C-16B4-DB0E-273592523C6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32" y="5909826"/>
            <a:ext cx="2774918" cy="108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3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32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200329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1"/>
                </a:solidFill>
              </a:rPr>
              <a:t>Яйця - корисний і популярний харчовий продукт. Яйця, яким понад 3 тижні, </a:t>
            </a:r>
            <a:r>
              <a:rPr lang="uk-UA" sz="2400" b="1" dirty="0" err="1">
                <a:solidFill>
                  <a:schemeClr val="tx1"/>
                </a:solidFill>
              </a:rPr>
              <a:t>вважа-ються</a:t>
            </a:r>
            <a:r>
              <a:rPr lang="uk-UA" sz="2400" b="1" dirty="0">
                <a:solidFill>
                  <a:schemeClr val="tx1"/>
                </a:solidFill>
              </a:rPr>
              <a:t> несвіжими й лікарі не радять їх споживати сирими. Щоб визначити свіжість яєць, можна скористатися дослідом, зображеним на колажі.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AFF341E-5260-0315-690E-F665529D13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07633" y="4847032"/>
            <a:ext cx="1105986" cy="188070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C1B7100-95A0-BD98-895D-C3ECC51A70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8643" t="39873" r="25000" b="30794"/>
          <a:stretch/>
        </p:blipFill>
        <p:spPr>
          <a:xfrm>
            <a:off x="3533274" y="1748964"/>
            <a:ext cx="8371789" cy="297979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098" name="Picture 2" descr="Кури зовсім не такі, як ми вважаємо - BBC News Україна">
            <a:extLst>
              <a:ext uri="{FF2B5EF4-FFF2-40B4-BE49-F238E27FC236}">
                <a16:creationId xmlns:a16="http://schemas.microsoft.com/office/drawing/2014/main" id="{F066CDF4-B6C1-1332-08C7-EB83E5A483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3" r="54214"/>
          <a:stretch/>
        </p:blipFill>
        <p:spPr bwMode="auto">
          <a:xfrm>
            <a:off x="165462" y="1453106"/>
            <a:ext cx="3337587" cy="443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CB88FF15-C19A-23CF-1E9B-2AF5F586F19D}"/>
              </a:ext>
            </a:extLst>
          </p:cNvPr>
          <p:cNvGrpSpPr/>
          <p:nvPr/>
        </p:nvGrpSpPr>
        <p:grpSpPr>
          <a:xfrm>
            <a:off x="-281170" y="5972350"/>
            <a:ext cx="1559929" cy="1169947"/>
            <a:chOff x="10990432" y="5937515"/>
            <a:chExt cx="1559929" cy="1169947"/>
          </a:xfrm>
        </p:grpSpPr>
        <p:pic>
          <p:nvPicPr>
            <p:cNvPr id="5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2B8D2160-7F71-4F18-612F-F9AC0286C9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Рисунок 5">
              <a:hlinkClick r:id="rId8"/>
              <a:extLst>
                <a:ext uri="{FF2B5EF4-FFF2-40B4-BE49-F238E27FC236}">
                  <a16:creationId xmlns:a16="http://schemas.microsoft.com/office/drawing/2014/main" id="{2FD4E0AB-A9F9-199E-0B16-BC21120A80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10" name="Рисунок 9">
            <a:hlinkClick r:id="rId10"/>
            <a:extLst>
              <a:ext uri="{FF2B5EF4-FFF2-40B4-BE49-F238E27FC236}">
                <a16:creationId xmlns:a16="http://schemas.microsoft.com/office/drawing/2014/main" id="{A4AC5E48-A500-CA30-5B42-96845C374E0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232" y="5909826"/>
            <a:ext cx="2774918" cy="108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133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3527</TotalTime>
  <Words>110</Words>
  <Application>Microsoft Office PowerPoint</Application>
  <PresentationFormat>Широкий екран</PresentationFormat>
  <Paragraphs>8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1" baseType="lpstr">
      <vt:lpstr>AdonisC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509</cp:revision>
  <dcterms:created xsi:type="dcterms:W3CDTF">2023-02-01T11:00:58Z</dcterms:created>
  <dcterms:modified xsi:type="dcterms:W3CDTF">2023-11-09T19:01:38Z</dcterms:modified>
</cp:coreProperties>
</file>