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66" r:id="rId3"/>
    <p:sldId id="342" r:id="rId4"/>
    <p:sldId id="376" r:id="rId5"/>
    <p:sldId id="275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Ips5K5kj_mU" TargetMode="External"/><Relationship Id="rId3" Type="http://schemas.openxmlformats.org/officeDocument/2006/relationships/image" Target="../media/image3.jpeg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image" Target="../media/image12.png"/><Relationship Id="rId17" Type="http://schemas.openxmlformats.org/officeDocument/2006/relationships/image" Target="../media/image6.png"/><Relationship Id="rId2" Type="http://schemas.openxmlformats.org/officeDocument/2006/relationships/image" Target="../media/image7.png"/><Relationship Id="rId16" Type="http://schemas.openxmlformats.org/officeDocument/2006/relationships/hyperlink" Target="https://youtu.be/Ips5K5kj_mU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5" Type="http://schemas.microsoft.com/office/2007/relationships/hdphoto" Target="../media/hdphoto8.wdp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microsoft.com/office/2007/relationships/hdphoto" Target="../media/hdphoto5.wdp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Ips5K5kj_mU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9.wdp"/><Relationship Id="rId7" Type="http://schemas.microsoft.com/office/2007/relationships/hdphoto" Target="../media/hdphoto1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6.png"/><Relationship Id="rId5" Type="http://schemas.microsoft.com/office/2007/relationships/hdphoto" Target="../media/hdphoto10.wdp"/><Relationship Id="rId10" Type="http://schemas.openxmlformats.org/officeDocument/2006/relationships/hyperlink" Target="https://youtu.be/Ips5K5kj_mU" TargetMode="External"/><Relationship Id="rId4" Type="http://schemas.openxmlformats.org/officeDocument/2006/relationships/image" Target="../media/image16.png"/><Relationship Id="rId9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3.wdp"/><Relationship Id="rId7" Type="http://schemas.openxmlformats.org/officeDocument/2006/relationships/hyperlink" Target="https://youtu.be/Ips5K5kj_mU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s://youtu.be/Ips5K5kj_m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560614" y="1977424"/>
            <a:ext cx="1107091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Чому речовини бувають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твердими, рідкими, газуватими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3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15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A5062E0-255D-096C-737A-175A816535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Рисунок 14">
            <a:hlinkClick r:id="rId8"/>
            <a:extLst>
              <a:ext uri="{FF2B5EF4-FFF2-40B4-BE49-F238E27FC236}">
                <a16:creationId xmlns:a16="http://schemas.microsoft.com/office/drawing/2014/main" id="{2E0EBCE5-057D-F5A0-2902-FC8E07889C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733" y="5206189"/>
            <a:ext cx="4296534" cy="167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127144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Ознайомся</a:t>
            </a:r>
            <a:r>
              <a:rPr lang="ru-RU" sz="2800" b="1" dirty="0"/>
              <a:t> з </a:t>
            </a:r>
            <a:r>
              <a:rPr lang="ru-RU" sz="2800" b="1" dirty="0" err="1"/>
              <a:t>переліком</a:t>
            </a:r>
            <a:r>
              <a:rPr lang="ru-RU" sz="2800" b="1" dirty="0"/>
              <a:t> </a:t>
            </a:r>
            <a:r>
              <a:rPr lang="ru-RU" sz="2800" b="1" dirty="0" err="1"/>
              <a:t>тіл</a:t>
            </a:r>
            <a:r>
              <a:rPr lang="ru-RU" sz="2800" b="1" dirty="0"/>
              <a:t>: </a:t>
            </a:r>
            <a:r>
              <a:rPr lang="ru-RU" sz="2800" b="1" dirty="0" err="1"/>
              <a:t>річка</a:t>
            </a:r>
            <a:r>
              <a:rPr lang="ru-RU" sz="2800" b="1" dirty="0"/>
              <a:t>, </a:t>
            </a:r>
            <a:r>
              <a:rPr lang="ru-RU" sz="2800" b="1" dirty="0" err="1"/>
              <a:t>залізний</a:t>
            </a:r>
            <a:r>
              <a:rPr lang="ru-RU" sz="2800" b="1" dirty="0"/>
              <a:t> кубик, гора, </a:t>
            </a:r>
            <a:r>
              <a:rPr lang="ru-RU" sz="2800" b="1" dirty="0" err="1"/>
              <a:t>пісок</a:t>
            </a:r>
            <a:r>
              <a:rPr lang="ru-RU" sz="2800" b="1" dirty="0"/>
              <a:t>, </a:t>
            </a:r>
            <a:r>
              <a:rPr lang="ru-RU" sz="2800" b="1" dirty="0" err="1"/>
              <a:t>крижина</a:t>
            </a:r>
            <a:r>
              <a:rPr lang="ru-RU" sz="2800" b="1" dirty="0"/>
              <a:t>, море, </a:t>
            </a:r>
            <a:r>
              <a:rPr lang="ru-RU" sz="2800" b="1" dirty="0" err="1"/>
              <a:t>повітря</a:t>
            </a:r>
            <a:r>
              <a:rPr lang="ru-RU" sz="2800" b="1" dirty="0"/>
              <a:t>, </a:t>
            </a:r>
            <a:r>
              <a:rPr lang="ru-RU" sz="2800" b="1" dirty="0" err="1"/>
              <a:t>залізна</a:t>
            </a:r>
            <a:r>
              <a:rPr lang="ru-RU" sz="2800" b="1" dirty="0"/>
              <a:t> </a:t>
            </a:r>
            <a:r>
              <a:rPr lang="ru-RU" sz="2800" b="1" dirty="0" err="1"/>
              <a:t>сітка</a:t>
            </a:r>
            <a:r>
              <a:rPr lang="ru-RU" sz="2800" b="1" dirty="0"/>
              <a:t>, </a:t>
            </a:r>
            <a:r>
              <a:rPr lang="ru-RU" sz="2800" b="1" dirty="0" err="1"/>
              <a:t>дим</a:t>
            </a:r>
            <a:r>
              <a:rPr lang="ru-RU" sz="2800" b="1" dirty="0"/>
              <a:t>. </a:t>
            </a:r>
            <a:r>
              <a:rPr lang="ru-RU" sz="2800" b="1" dirty="0" err="1"/>
              <a:t>Запропонуй</a:t>
            </a:r>
            <a:r>
              <a:rPr lang="ru-RU" sz="2800" b="1" dirty="0"/>
              <a:t> і </a:t>
            </a:r>
            <a:r>
              <a:rPr lang="ru-RU" sz="2800" b="1" dirty="0" err="1"/>
              <a:t>вико</a:t>
            </a:r>
            <a:r>
              <a:rPr lang="ru-RU" sz="2800" b="1" dirty="0"/>
              <a:t>-ристай </a:t>
            </a:r>
            <a:r>
              <a:rPr lang="ru-RU" sz="2800" b="1" dirty="0" err="1"/>
              <a:t>якомога</a:t>
            </a:r>
            <a:r>
              <a:rPr lang="ru-RU" sz="2800" b="1" dirty="0"/>
              <a:t> </a:t>
            </a:r>
            <a:r>
              <a:rPr lang="ru-RU" sz="2800" b="1" dirty="0" err="1"/>
              <a:t>більше</a:t>
            </a:r>
            <a:r>
              <a:rPr lang="ru-RU" sz="2800" b="1" dirty="0"/>
              <a:t> </a:t>
            </a:r>
            <a:r>
              <a:rPr lang="ru-RU" sz="2800" b="1" dirty="0" err="1"/>
              <a:t>ознак</a:t>
            </a:r>
            <a:r>
              <a:rPr lang="ru-RU" sz="2800" b="1" dirty="0"/>
              <a:t> для </a:t>
            </a:r>
            <a:r>
              <a:rPr lang="ru-RU" sz="2800" b="1" dirty="0" err="1"/>
              <a:t>об’єднання</a:t>
            </a:r>
            <a:r>
              <a:rPr lang="ru-RU" sz="2800" b="1" dirty="0"/>
              <a:t> </a:t>
            </a:r>
            <a:r>
              <a:rPr lang="ru-RU" sz="2800" b="1" dirty="0" err="1"/>
              <a:t>тіл</a:t>
            </a:r>
            <a:r>
              <a:rPr lang="ru-RU" sz="2800" b="1" dirty="0"/>
              <a:t> у </a:t>
            </a:r>
            <a:r>
              <a:rPr lang="ru-RU" sz="2800" b="1" dirty="0" err="1"/>
              <a:t>різні</a:t>
            </a:r>
            <a:r>
              <a:rPr lang="ru-RU" sz="2800" b="1" dirty="0"/>
              <a:t> </a:t>
            </a:r>
            <a:r>
              <a:rPr lang="ru-RU" sz="2800" b="1" dirty="0" err="1"/>
              <a:t>групи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Дністер – суспільно важлива водна артерія України | Укргідроенерго">
            <a:extLst>
              <a:ext uri="{FF2B5EF4-FFF2-40B4-BE49-F238E27FC236}">
                <a16:creationId xmlns:a16="http://schemas.microsoft.com/office/drawing/2014/main" id="{0D7B83C0-6184-DFC4-8381-06CB810D9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1986654"/>
            <a:ext cx="2888251" cy="192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Новые металлические игральные кости золотого/серебряного цвета,  высококачественные 6-сторонние игральные кости для клуба/вечерние/семейных  игр, 13 мм - купить по выгодной цене | AliExpress">
            <a:extLst>
              <a:ext uri="{FF2B5EF4-FFF2-40B4-BE49-F238E27FC236}">
                <a16:creationId xmlns:a16="http://schemas.microsoft.com/office/drawing/2014/main" id="{500C1F89-1A6B-A780-AB59-A51A23D82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183" y="1730827"/>
            <a:ext cx="2518956" cy="251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Добыча песка в Украине – где и как добывают самый популярный строительный  материал">
            <a:extLst>
              <a:ext uri="{FF2B5EF4-FFF2-40B4-BE49-F238E27FC236}">
                <a16:creationId xmlns:a16="http://schemas.microsoft.com/office/drawing/2014/main" id="{701F889E-B106-A0D9-07CC-16E091FEB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46" y="4432268"/>
            <a:ext cx="3145154" cy="209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Ви коли-небудь бачили, як перевертаються величезні айсберги?">
            <a:extLst>
              <a:ext uri="{FF2B5EF4-FFF2-40B4-BE49-F238E27FC236}">
                <a16:creationId xmlns:a16="http://schemas.microsoft.com/office/drawing/2014/main" id="{C0836309-36B3-A803-B098-13A69AD24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731" y="2112729"/>
            <a:ext cx="2903223" cy="193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Огорожа з сітки рабиці ✓ сітка рабиця для забору ✓ доступна ціна виробника  купити в Києві і Україні — zsk.kiev.ua">
            <a:extLst>
              <a:ext uri="{FF2B5EF4-FFF2-40B4-BE49-F238E27FC236}">
                <a16:creationId xmlns:a16="http://schemas.microsoft.com/office/drawing/2014/main" id="{0F4AB6C9-318C-C3C3-F6A3-B7C208DED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8547" y="1711233"/>
            <a:ext cx="2617719" cy="247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Податок на дим. Чому українські мільярдери платять найменше у світі -  Главком">
            <a:extLst>
              <a:ext uri="{FF2B5EF4-FFF2-40B4-BE49-F238E27FC236}">
                <a16:creationId xmlns:a16="http://schemas.microsoft.com/office/drawing/2014/main" id="{A69F9BD3-7392-52F7-0720-0D3A86D08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466" y="4416016"/>
            <a:ext cx="3017051" cy="201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6"/>
            <a:extLst>
              <a:ext uri="{FF2B5EF4-FFF2-40B4-BE49-F238E27FC236}">
                <a16:creationId xmlns:a16="http://schemas.microsoft.com/office/drawing/2014/main" id="{EFF76B5C-42BF-9716-D205-81F3C713073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77" y="5867213"/>
            <a:ext cx="2872280" cy="112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2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Частинки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утворюють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речовину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перебувають</a:t>
            </a:r>
            <a:r>
              <a:rPr lang="ru-RU" sz="2800" b="1" dirty="0">
                <a:solidFill>
                  <a:schemeClr val="tx1"/>
                </a:solidFill>
              </a:rPr>
              <a:t> у </a:t>
            </a:r>
            <a:r>
              <a:rPr lang="ru-RU" sz="2800" b="1" dirty="0" err="1">
                <a:solidFill>
                  <a:schemeClr val="tx1"/>
                </a:solidFill>
              </a:rPr>
              <a:t>ній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певних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відстанях</a:t>
            </a:r>
            <a:r>
              <a:rPr lang="ru-RU" sz="2800" b="1" dirty="0">
                <a:solidFill>
                  <a:schemeClr val="tx1"/>
                </a:solidFill>
              </a:rPr>
              <a:t> одна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одної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величини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відстані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між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частинками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залежить</a:t>
            </a:r>
            <a:r>
              <a:rPr lang="ru-RU" sz="2800" b="1" dirty="0">
                <a:solidFill>
                  <a:schemeClr val="tx1"/>
                </a:solidFill>
              </a:rPr>
              <a:t> агрегат-</a:t>
            </a:r>
            <a:r>
              <a:rPr lang="ru-RU" sz="2800" b="1" dirty="0" err="1">
                <a:solidFill>
                  <a:schemeClr val="tx1"/>
                </a:solidFill>
              </a:rPr>
              <a:t>ний</a:t>
            </a:r>
            <a:r>
              <a:rPr lang="ru-RU" sz="2800" b="1" dirty="0">
                <a:solidFill>
                  <a:schemeClr val="tx1"/>
                </a:solidFill>
              </a:rPr>
              <a:t> стан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Вода — Вікіпедія">
            <a:extLst>
              <a:ext uri="{FF2B5EF4-FFF2-40B4-BE49-F238E27FC236}">
                <a16:creationId xmlns:a16="http://schemas.microsoft.com/office/drawing/2014/main" id="{E85C7869-2311-37BA-7B72-6AD26D54C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060" y="1907964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Вода — Вікіпедія">
            <a:extLst>
              <a:ext uri="{FF2B5EF4-FFF2-40B4-BE49-F238E27FC236}">
                <a16:creationId xmlns:a16="http://schemas.microsoft.com/office/drawing/2014/main" id="{BD6036E2-D101-8FCF-486E-D72BBFA49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6470">
            <a:off x="176859" y="2538043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Вода — Вікіпедія">
            <a:extLst>
              <a:ext uri="{FF2B5EF4-FFF2-40B4-BE49-F238E27FC236}">
                <a16:creationId xmlns:a16="http://schemas.microsoft.com/office/drawing/2014/main" id="{E997A4C5-E712-F473-17E8-9CCBEC5F7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09515">
            <a:off x="2003185" y="3363638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Вода — Вікіпедія">
            <a:extLst>
              <a:ext uri="{FF2B5EF4-FFF2-40B4-BE49-F238E27FC236}">
                <a16:creationId xmlns:a16="http://schemas.microsoft.com/office/drawing/2014/main" id="{20C3E242-935C-A742-5BF1-45B5C8102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23570">
            <a:off x="628608" y="4425999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Вода — Вікіпедія">
            <a:extLst>
              <a:ext uri="{FF2B5EF4-FFF2-40B4-BE49-F238E27FC236}">
                <a16:creationId xmlns:a16="http://schemas.microsoft.com/office/drawing/2014/main" id="{15DE4C12-E37A-CA85-3756-D60784501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3894">
            <a:off x="2005554" y="5198768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ульбашка прямої мови: прямокутна з округленими кутами 7">
            <a:extLst>
              <a:ext uri="{FF2B5EF4-FFF2-40B4-BE49-F238E27FC236}">
                <a16:creationId xmlns:a16="http://schemas.microsoft.com/office/drawing/2014/main" id="{73DADBDE-856D-A79E-F300-E768A8C31A72}"/>
              </a:ext>
            </a:extLst>
          </p:cNvPr>
          <p:cNvSpPr/>
          <p:nvPr/>
        </p:nvSpPr>
        <p:spPr>
          <a:xfrm>
            <a:off x="165463" y="6206045"/>
            <a:ext cx="1445623" cy="592182"/>
          </a:xfrm>
          <a:prstGeom prst="wedgeRoundRectCallout">
            <a:avLst>
              <a:gd name="adj1" fmla="val 39408"/>
              <a:gd name="adj2" fmla="val -11103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Газ</a:t>
            </a:r>
          </a:p>
        </p:txBody>
      </p:sp>
      <p:pic>
        <p:nvPicPr>
          <p:cNvPr id="9" name="Picture 2" descr="Вода — Вікіпедія">
            <a:extLst>
              <a:ext uri="{FF2B5EF4-FFF2-40B4-BE49-F238E27FC236}">
                <a16:creationId xmlns:a16="http://schemas.microsoft.com/office/drawing/2014/main" id="{5940A3FE-F381-5B38-D56E-533605BD6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738" y="1867323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Вода — Вікіпедія">
            <a:extLst>
              <a:ext uri="{FF2B5EF4-FFF2-40B4-BE49-F238E27FC236}">
                <a16:creationId xmlns:a16="http://schemas.microsoft.com/office/drawing/2014/main" id="{C3B71EEF-25A1-2107-2D30-F63DE3B83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6470">
            <a:off x="4669202" y="2276952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Вода — Вікіпедія">
            <a:extLst>
              <a:ext uri="{FF2B5EF4-FFF2-40B4-BE49-F238E27FC236}">
                <a16:creationId xmlns:a16="http://schemas.microsoft.com/office/drawing/2014/main" id="{EFCE33DE-5067-387F-3C85-AD9FB8AA0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09515">
            <a:off x="6011641" y="2718651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Вода — Вікіпедія">
            <a:extLst>
              <a:ext uri="{FF2B5EF4-FFF2-40B4-BE49-F238E27FC236}">
                <a16:creationId xmlns:a16="http://schemas.microsoft.com/office/drawing/2014/main" id="{AEB4FAC8-0E54-38F0-775A-0AA9CCE66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23570">
            <a:off x="4958917" y="3227153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Вода — Вікіпедія">
            <a:extLst>
              <a:ext uri="{FF2B5EF4-FFF2-40B4-BE49-F238E27FC236}">
                <a16:creationId xmlns:a16="http://schemas.microsoft.com/office/drawing/2014/main" id="{67FB4451-D3B7-2D31-222A-B55E1B4C3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3894">
            <a:off x="5909551" y="3744083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Вода — Вікіпедія">
            <a:extLst>
              <a:ext uri="{FF2B5EF4-FFF2-40B4-BE49-F238E27FC236}">
                <a16:creationId xmlns:a16="http://schemas.microsoft.com/office/drawing/2014/main" id="{502EF107-CDEA-56B1-0A6F-8CB7D230E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3894">
            <a:off x="4660089" y="4164908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Вода — Вікіпедія">
            <a:extLst>
              <a:ext uri="{FF2B5EF4-FFF2-40B4-BE49-F238E27FC236}">
                <a16:creationId xmlns:a16="http://schemas.microsoft.com/office/drawing/2014/main" id="{F86CF6BE-5D5C-0AC1-2AC3-60CD599D6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48212">
            <a:off x="6234543" y="4652556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Вода — Вікіпедія">
            <a:extLst>
              <a:ext uri="{FF2B5EF4-FFF2-40B4-BE49-F238E27FC236}">
                <a16:creationId xmlns:a16="http://schemas.microsoft.com/office/drawing/2014/main" id="{BB9A6727-66FA-EE53-4221-0EA767B58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6470">
            <a:off x="5232579" y="5169845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Бульбашка прямої мови: прямокутна з округленими кутами 16">
            <a:extLst>
              <a:ext uri="{FF2B5EF4-FFF2-40B4-BE49-F238E27FC236}">
                <a16:creationId xmlns:a16="http://schemas.microsoft.com/office/drawing/2014/main" id="{FB49252E-9D84-09B7-9503-DCE641E69ECE}"/>
              </a:ext>
            </a:extLst>
          </p:cNvPr>
          <p:cNvSpPr/>
          <p:nvPr/>
        </p:nvSpPr>
        <p:spPr>
          <a:xfrm>
            <a:off x="5583009" y="6165142"/>
            <a:ext cx="1445623" cy="592182"/>
          </a:xfrm>
          <a:prstGeom prst="wedgeRoundRectCallout">
            <a:avLst>
              <a:gd name="adj1" fmla="val 2059"/>
              <a:gd name="adj2" fmla="val -124265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Рідина</a:t>
            </a:r>
          </a:p>
        </p:txBody>
      </p:sp>
      <p:pic>
        <p:nvPicPr>
          <p:cNvPr id="18" name="Picture 2" descr="Вода — Вікіпедія">
            <a:extLst>
              <a:ext uri="{FF2B5EF4-FFF2-40B4-BE49-F238E27FC236}">
                <a16:creationId xmlns:a16="http://schemas.microsoft.com/office/drawing/2014/main" id="{78288642-16DD-6B0B-771A-1F61EF6D2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3862" y="1898024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Вода — Вікіпедія">
            <a:extLst>
              <a:ext uri="{FF2B5EF4-FFF2-40B4-BE49-F238E27FC236}">
                <a16:creationId xmlns:a16="http://schemas.microsoft.com/office/drawing/2014/main" id="{3896612B-8B36-AD71-28C4-BAF4A085F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836">
            <a:off x="10775935" y="2593530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Вода — Вікіпедія">
            <a:extLst>
              <a:ext uri="{FF2B5EF4-FFF2-40B4-BE49-F238E27FC236}">
                <a16:creationId xmlns:a16="http://schemas.microsoft.com/office/drawing/2014/main" id="{1EF62DD2-78B1-5606-1015-667481620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5268" y="3278865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Вода — Вікіпедія">
            <a:extLst>
              <a:ext uri="{FF2B5EF4-FFF2-40B4-BE49-F238E27FC236}">
                <a16:creationId xmlns:a16="http://schemas.microsoft.com/office/drawing/2014/main" id="{22C712BF-7B3D-B300-391B-FF99DDFFD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345">
            <a:off x="10779134" y="3934330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Вода — Вікіпедія">
            <a:extLst>
              <a:ext uri="{FF2B5EF4-FFF2-40B4-BE49-F238E27FC236}">
                <a16:creationId xmlns:a16="http://schemas.microsoft.com/office/drawing/2014/main" id="{8FA34F03-C57F-16EC-D41C-D047E4981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678" y="1907964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Вода — Вікіпедія">
            <a:extLst>
              <a:ext uri="{FF2B5EF4-FFF2-40B4-BE49-F238E27FC236}">
                <a16:creationId xmlns:a16="http://schemas.microsoft.com/office/drawing/2014/main" id="{C0462311-F966-6636-28C2-2B23096E8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836">
            <a:off x="9719751" y="2603470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Вода — Вікіпедія">
            <a:extLst>
              <a:ext uri="{FF2B5EF4-FFF2-40B4-BE49-F238E27FC236}">
                <a16:creationId xmlns:a16="http://schemas.microsoft.com/office/drawing/2014/main" id="{0EB0995D-1461-557E-0B90-6EC37A99D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6999" y="3260441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Вода — Вікіпедія">
            <a:extLst>
              <a:ext uri="{FF2B5EF4-FFF2-40B4-BE49-F238E27FC236}">
                <a16:creationId xmlns:a16="http://schemas.microsoft.com/office/drawing/2014/main" id="{1BBF8299-8B64-330C-9818-94C033A88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345">
            <a:off x="9726457" y="3954056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Вода — Вікіпедія">
            <a:extLst>
              <a:ext uri="{FF2B5EF4-FFF2-40B4-BE49-F238E27FC236}">
                <a16:creationId xmlns:a16="http://schemas.microsoft.com/office/drawing/2014/main" id="{3103707E-62E2-6BB0-DA93-C1CD9A5FA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4987" y="1951541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Вода — Вікіпедія">
            <a:extLst>
              <a:ext uri="{FF2B5EF4-FFF2-40B4-BE49-F238E27FC236}">
                <a16:creationId xmlns:a16="http://schemas.microsoft.com/office/drawing/2014/main" id="{4D4AF91C-12B9-062E-BF25-259152FB8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836">
            <a:off x="8717060" y="2647047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Вода — Вікіпедія">
            <a:extLst>
              <a:ext uri="{FF2B5EF4-FFF2-40B4-BE49-F238E27FC236}">
                <a16:creationId xmlns:a16="http://schemas.microsoft.com/office/drawing/2014/main" id="{F6DAE2FC-E1BD-2E34-9674-680F26CD5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393" y="3332382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Вода — Вікіпедія">
            <a:extLst>
              <a:ext uri="{FF2B5EF4-FFF2-40B4-BE49-F238E27FC236}">
                <a16:creationId xmlns:a16="http://schemas.microsoft.com/office/drawing/2014/main" id="{4696BDD6-1CA7-3863-1A94-9D86D5A00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345">
            <a:off x="8723766" y="3997633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Вода — Вікіпедія">
            <a:extLst>
              <a:ext uri="{FF2B5EF4-FFF2-40B4-BE49-F238E27FC236}">
                <a16:creationId xmlns:a16="http://schemas.microsoft.com/office/drawing/2014/main" id="{66A26CE3-EB5E-9BCD-2D33-840988925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345">
            <a:off x="10791237" y="4610360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Вода — Вікіпедія">
            <a:extLst>
              <a:ext uri="{FF2B5EF4-FFF2-40B4-BE49-F238E27FC236}">
                <a16:creationId xmlns:a16="http://schemas.microsoft.com/office/drawing/2014/main" id="{AC86E36E-2E73-6D14-EFE0-657241F98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345">
            <a:off x="9735053" y="4620300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Вода — Вікіпедія">
            <a:extLst>
              <a:ext uri="{FF2B5EF4-FFF2-40B4-BE49-F238E27FC236}">
                <a16:creationId xmlns:a16="http://schemas.microsoft.com/office/drawing/2014/main" id="{6112126D-0E7E-AB02-B591-C7692DBD1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345">
            <a:off x="8749918" y="4711449"/>
            <a:ext cx="1026524" cy="7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Бульбашка прямої мови: прямокутна з округленими кутами 32">
            <a:extLst>
              <a:ext uri="{FF2B5EF4-FFF2-40B4-BE49-F238E27FC236}">
                <a16:creationId xmlns:a16="http://schemas.microsoft.com/office/drawing/2014/main" id="{8B2728A2-775E-AA6F-0D24-DA28642816EF}"/>
              </a:ext>
            </a:extLst>
          </p:cNvPr>
          <p:cNvSpPr/>
          <p:nvPr/>
        </p:nvSpPr>
        <p:spPr>
          <a:xfrm>
            <a:off x="9605554" y="6169473"/>
            <a:ext cx="1625959" cy="592182"/>
          </a:xfrm>
          <a:prstGeom prst="wedgeRoundRectCallout">
            <a:avLst>
              <a:gd name="adj1" fmla="val -11331"/>
              <a:gd name="adj2" fmla="val -138971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Тверде тіло</a:t>
            </a:r>
          </a:p>
        </p:txBody>
      </p:sp>
      <p:pic>
        <p:nvPicPr>
          <p:cNvPr id="34" name="Рисунок 33">
            <a:hlinkClick r:id="rId3"/>
            <a:extLst>
              <a:ext uri="{FF2B5EF4-FFF2-40B4-BE49-F238E27FC236}">
                <a16:creationId xmlns:a16="http://schemas.microsoft.com/office/drawing/2014/main" id="{61E20838-5C13-E033-E160-02A04F283A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77" y="5867213"/>
            <a:ext cx="2872280" cy="112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3500"/>
                            </p:stCondLst>
                            <p:childTnLst>
                              <p:par>
                                <p:cTn id="29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7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У твердому агрегатному </a:t>
            </a:r>
            <a:r>
              <a:rPr lang="ru-RU" sz="2800" b="1" dirty="0" err="1">
                <a:solidFill>
                  <a:schemeClr val="tx1"/>
                </a:solidFill>
              </a:rPr>
              <a:t>стані</a:t>
            </a:r>
            <a:r>
              <a:rPr lang="ru-RU" sz="2800" b="1" dirty="0">
                <a:solidFill>
                  <a:schemeClr val="tx1"/>
                </a:solidFill>
              </a:rPr>
              <a:t> за </a:t>
            </a:r>
            <a:r>
              <a:rPr lang="ru-RU" sz="2800" b="1" dirty="0" err="1">
                <a:solidFill>
                  <a:schemeClr val="tx1"/>
                </a:solidFill>
              </a:rPr>
              <a:t>кімнатної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температури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перебувають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залізо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алюміній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графіт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кухонна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сіль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крохмаль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цукор</a:t>
            </a:r>
            <a:r>
              <a:rPr lang="ru-RU" sz="2800" b="1" dirty="0"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solidFill>
                  <a:schemeClr val="tx1"/>
                </a:solidFill>
              </a:rPr>
              <a:t>багато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інших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Залізо: метал №1">
            <a:extLst>
              <a:ext uri="{FF2B5EF4-FFF2-40B4-BE49-F238E27FC236}">
                <a16:creationId xmlns:a16="http://schemas.microsoft.com/office/drawing/2014/main" id="{004C9CB3-E312-B0DA-02AA-802CD118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0" y="1739766"/>
            <a:ext cx="3673642" cy="27552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ульбашка прямої мови: прямокутна з округленими кутами 3">
            <a:extLst>
              <a:ext uri="{FF2B5EF4-FFF2-40B4-BE49-F238E27FC236}">
                <a16:creationId xmlns:a16="http://schemas.microsoft.com/office/drawing/2014/main" id="{CD4E52BE-E150-C750-A518-0129E0AFF775}"/>
              </a:ext>
            </a:extLst>
          </p:cNvPr>
          <p:cNvSpPr/>
          <p:nvPr/>
        </p:nvSpPr>
        <p:spPr>
          <a:xfrm>
            <a:off x="203590" y="4740757"/>
            <a:ext cx="1445623" cy="592182"/>
          </a:xfrm>
          <a:prstGeom prst="wedgeRoundRectCallout">
            <a:avLst>
              <a:gd name="adj1" fmla="val 39408"/>
              <a:gd name="adj2" fmla="val -11103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Залізо</a:t>
            </a:r>
          </a:p>
        </p:txBody>
      </p:sp>
      <p:pic>
        <p:nvPicPr>
          <p:cNvPr id="1028" name="Picture 4" descr="Алюминий — Википедия">
            <a:extLst>
              <a:ext uri="{FF2B5EF4-FFF2-40B4-BE49-F238E27FC236}">
                <a16:creationId xmlns:a16="http://schemas.microsoft.com/office/drawing/2014/main" id="{B817AA5D-2E4D-7CB8-CB2B-BD4045D04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572" y="3703520"/>
            <a:ext cx="2954856" cy="295485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ульбашка прямої мови: прямокутна з округленими кутами 5">
            <a:extLst>
              <a:ext uri="{FF2B5EF4-FFF2-40B4-BE49-F238E27FC236}">
                <a16:creationId xmlns:a16="http://schemas.microsoft.com/office/drawing/2014/main" id="{6134EB78-57EE-0DBD-C58C-ED29BE7F10DA}"/>
              </a:ext>
            </a:extLst>
          </p:cNvPr>
          <p:cNvSpPr/>
          <p:nvPr/>
        </p:nvSpPr>
        <p:spPr>
          <a:xfrm>
            <a:off x="1955388" y="5924664"/>
            <a:ext cx="1445623" cy="592182"/>
          </a:xfrm>
          <a:prstGeom prst="wedgeRoundRectCallout">
            <a:avLst>
              <a:gd name="adj1" fmla="val 77360"/>
              <a:gd name="adj2" fmla="val -31386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Алюміній</a:t>
            </a:r>
          </a:p>
        </p:txBody>
      </p:sp>
      <p:pic>
        <p:nvPicPr>
          <p:cNvPr id="1030" name="Picture 6" descr="Графит. Описание, свойства, происхождение и применение минерала -">
            <a:extLst>
              <a:ext uri="{FF2B5EF4-FFF2-40B4-BE49-F238E27FC236}">
                <a16:creationId xmlns:a16="http://schemas.microsoft.com/office/drawing/2014/main" id="{974D119D-E65D-63DD-B041-D90A04F0D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388" y="1636294"/>
            <a:ext cx="3984258" cy="26561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ульбашка прямої мови: прямокутна з округленими кутами 7">
            <a:extLst>
              <a:ext uri="{FF2B5EF4-FFF2-40B4-BE49-F238E27FC236}">
                <a16:creationId xmlns:a16="http://schemas.microsoft.com/office/drawing/2014/main" id="{95F30A8B-5878-62BE-62F7-55D4C416AB50}"/>
              </a:ext>
            </a:extLst>
          </p:cNvPr>
          <p:cNvSpPr/>
          <p:nvPr/>
        </p:nvSpPr>
        <p:spPr>
          <a:xfrm>
            <a:off x="4473133" y="2339970"/>
            <a:ext cx="1445623" cy="592182"/>
          </a:xfrm>
          <a:prstGeom prst="wedgeRoundRectCallout">
            <a:avLst>
              <a:gd name="adj1" fmla="val 85350"/>
              <a:gd name="adj2" fmla="val -212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Графіт</a:t>
            </a:r>
          </a:p>
        </p:txBody>
      </p:sp>
      <p:pic>
        <p:nvPicPr>
          <p:cNvPr id="1032" name="Picture 8" descr="Яку сіль можна класти в консервацію">
            <a:extLst>
              <a:ext uri="{FF2B5EF4-FFF2-40B4-BE49-F238E27FC236}">
                <a16:creationId xmlns:a16="http://schemas.microsoft.com/office/drawing/2014/main" id="{BC7828BD-3E08-E6B6-0164-8C2B021EF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827" y="4171686"/>
            <a:ext cx="4451454" cy="250270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FC997F30-65F7-C6E4-72DA-9A66E4F6E32F}"/>
              </a:ext>
            </a:extLst>
          </p:cNvPr>
          <p:cNvSpPr/>
          <p:nvPr/>
        </p:nvSpPr>
        <p:spPr>
          <a:xfrm>
            <a:off x="10203652" y="3331372"/>
            <a:ext cx="1445623" cy="592182"/>
          </a:xfrm>
          <a:prstGeom prst="wedgeRoundRectCallout">
            <a:avLst>
              <a:gd name="adj1" fmla="val -31169"/>
              <a:gd name="adj2" fmla="val 11489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Сіль</a:t>
            </a:r>
          </a:p>
        </p:txBody>
      </p:sp>
      <p:pic>
        <p:nvPicPr>
          <p:cNvPr id="11" name="Рисунок 10">
            <a:hlinkClick r:id="rId10"/>
            <a:extLst>
              <a:ext uri="{FF2B5EF4-FFF2-40B4-BE49-F238E27FC236}">
                <a16:creationId xmlns:a16="http://schemas.microsoft.com/office/drawing/2014/main" id="{F38D7172-04FB-5422-47EF-F6F2CAB89F2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77" y="5867213"/>
            <a:ext cx="2872280" cy="112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4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541416" y="365255"/>
            <a:ext cx="3257007" cy="523220"/>
          </a:xfrm>
          <a:prstGeom prst="rect">
            <a:avLst/>
          </a:prstGeom>
          <a:solidFill>
            <a:srgbClr val="FF99FF">
              <a:alpha val="50000"/>
            </a:srgb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en-US" sz="2800" b="1" dirty="0">
                <a:solidFill>
                  <a:schemeClr val="tx1"/>
                </a:solidFill>
              </a:rPr>
              <a:t>STEM</a:t>
            </a:r>
            <a:r>
              <a:rPr lang="uk-UA" sz="2800" b="1" dirty="0">
                <a:solidFill>
                  <a:schemeClr val="tx1"/>
                </a:solidFill>
              </a:rPr>
              <a:t>-дослідження</a:t>
            </a:r>
          </a:p>
        </p:txBody>
      </p:sp>
      <p:pic>
        <p:nvPicPr>
          <p:cNvPr id="2052" name="Picture 4" descr="Методичні рекомендації щодо розвитку STEM-освіти – Криворізький ліцей №127">
            <a:extLst>
              <a:ext uri="{FF2B5EF4-FFF2-40B4-BE49-F238E27FC236}">
                <a16:creationId xmlns:a16="http://schemas.microsoft.com/office/drawing/2014/main" id="{FD1923AE-6325-7EAB-F75A-D4B2B15387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62" r="16301"/>
          <a:stretch/>
        </p:blipFill>
        <p:spPr bwMode="auto">
          <a:xfrm>
            <a:off x="165464" y="183608"/>
            <a:ext cx="1471747" cy="886515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43E474-C231-5628-833E-6D191ADA63B2}"/>
              </a:ext>
            </a:extLst>
          </p:cNvPr>
          <p:cNvSpPr txBox="1"/>
          <p:nvPr/>
        </p:nvSpPr>
        <p:spPr>
          <a:xfrm>
            <a:off x="2719252" y="1149947"/>
            <a:ext cx="6770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Послідовність виконання дослідження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662B65-04F5-772F-4C11-B7DA7412F9AD}"/>
              </a:ext>
            </a:extLst>
          </p:cNvPr>
          <p:cNvSpPr txBox="1"/>
          <p:nvPr/>
        </p:nvSpPr>
        <p:spPr>
          <a:xfrm>
            <a:off x="1358536" y="1854815"/>
            <a:ext cx="988422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малюнок</a:t>
            </a:r>
            <a:r>
              <a:rPr lang="ru-RU" sz="2800" b="1" dirty="0"/>
              <a:t> і </a:t>
            </a:r>
            <a:r>
              <a:rPr lang="ru-RU" sz="2800" b="1" dirty="0" err="1"/>
              <a:t>з’ясуй</a:t>
            </a:r>
            <a:r>
              <a:rPr lang="ru-RU" sz="2800" b="1" dirty="0"/>
              <a:t>, </a:t>
            </a:r>
            <a:r>
              <a:rPr lang="ru-RU" sz="2800" b="1" dirty="0" err="1"/>
              <a:t>однакову</a:t>
            </a:r>
            <a:r>
              <a:rPr lang="ru-RU" sz="2800" b="1" dirty="0"/>
              <a:t> </a:t>
            </a:r>
            <a:r>
              <a:rPr lang="ru-RU" sz="2800" b="1" dirty="0" err="1"/>
              <a:t>чи</a:t>
            </a:r>
            <a:r>
              <a:rPr lang="ru-RU" sz="2800" b="1" dirty="0"/>
              <a:t> </a:t>
            </a:r>
            <a:r>
              <a:rPr lang="ru-RU" sz="2800" b="1" dirty="0" err="1"/>
              <a:t>різну</a:t>
            </a:r>
            <a:r>
              <a:rPr lang="ru-RU" sz="2800" b="1" dirty="0"/>
              <a:t> форму </a:t>
            </a:r>
            <a:r>
              <a:rPr lang="ru-RU" sz="2800" b="1" dirty="0" err="1"/>
              <a:t>набула</a:t>
            </a:r>
            <a:r>
              <a:rPr lang="ru-RU" sz="2800" b="1" dirty="0"/>
              <a:t> вода в </a:t>
            </a:r>
            <a:r>
              <a:rPr lang="ru-RU" sz="2800" b="1" dirty="0" err="1"/>
              <a:t>зображених</a:t>
            </a:r>
            <a:r>
              <a:rPr lang="ru-RU" sz="2800" b="1" dirty="0"/>
              <a:t> посудинах. </a:t>
            </a:r>
            <a:r>
              <a:rPr lang="ru-RU" sz="2800" b="1" dirty="0" err="1"/>
              <a:t>Однаковий</a:t>
            </a:r>
            <a:r>
              <a:rPr lang="ru-RU" sz="2800" b="1" dirty="0"/>
              <a:t> </a:t>
            </a:r>
            <a:r>
              <a:rPr lang="ru-RU" sz="2800" b="1" dirty="0" err="1"/>
              <a:t>чи</a:t>
            </a:r>
            <a:r>
              <a:rPr lang="ru-RU" sz="2800" b="1" dirty="0"/>
              <a:t> </a:t>
            </a:r>
            <a:r>
              <a:rPr lang="ru-RU" sz="2800" b="1" dirty="0" err="1"/>
              <a:t>різний</a:t>
            </a:r>
            <a:r>
              <a:rPr lang="ru-RU" sz="2800" b="1" dirty="0"/>
              <a:t> </a:t>
            </a:r>
            <a:r>
              <a:rPr lang="ru-RU" sz="2800" b="1" dirty="0" err="1"/>
              <a:t>об’єм</a:t>
            </a:r>
            <a:r>
              <a:rPr lang="ru-RU" sz="2800" b="1" dirty="0"/>
              <a:t> води в </a:t>
            </a:r>
            <a:r>
              <a:rPr lang="ru-RU" sz="2800" b="1" dirty="0" err="1"/>
              <a:t>кожній</a:t>
            </a:r>
            <a:r>
              <a:rPr lang="ru-RU" sz="2800" b="1" dirty="0"/>
              <a:t> </a:t>
            </a:r>
            <a:r>
              <a:rPr lang="ru-RU" sz="2800" b="1" dirty="0" err="1"/>
              <a:t>посудині</a:t>
            </a:r>
            <a:r>
              <a:rPr lang="ru-RU" sz="2800" b="1" dirty="0"/>
              <a:t>?</a:t>
            </a:r>
            <a:endParaRPr lang="uk-UA" sz="2800" b="1" dirty="0"/>
          </a:p>
        </p:txBody>
      </p:sp>
      <p:sp>
        <p:nvSpPr>
          <p:cNvPr id="4" name="Семикутник 3">
            <a:extLst>
              <a:ext uri="{FF2B5EF4-FFF2-40B4-BE49-F238E27FC236}">
                <a16:creationId xmlns:a16="http://schemas.microsoft.com/office/drawing/2014/main" id="{08F11A8A-C5EC-C3A1-DB77-AF614A6187EE}"/>
              </a:ext>
            </a:extLst>
          </p:cNvPr>
          <p:cNvSpPr/>
          <p:nvPr/>
        </p:nvSpPr>
        <p:spPr>
          <a:xfrm>
            <a:off x="165464" y="1854815"/>
            <a:ext cx="940527" cy="886515"/>
          </a:xfrm>
          <a:prstGeom prst="heptagon">
            <a:avLst/>
          </a:prstGeom>
          <a:solidFill>
            <a:schemeClr val="accent1"/>
          </a:solidFill>
          <a:ln>
            <a:solidFill>
              <a:srgbClr val="FFFF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/>
              <a:t>1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8C17DEC-278B-9711-5B36-93D737BF08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721" y="3116576"/>
            <a:ext cx="2008564" cy="36757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DE80A0-80B1-4093-B59A-6AE0834A337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303" t="28210" r="23287" b="31682"/>
          <a:stretch/>
        </p:blipFill>
        <p:spPr>
          <a:xfrm>
            <a:off x="1541416" y="3275786"/>
            <a:ext cx="7977053" cy="33075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545E7458-0320-5C05-A17F-987047FE09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77" y="5867213"/>
            <a:ext cx="2872280" cy="112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19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2355</TotalTime>
  <Words>146</Words>
  <Application>Microsoft Office PowerPoint</Application>
  <PresentationFormat>Широкий екран</PresentationFormat>
  <Paragraphs>20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339</cp:revision>
  <dcterms:created xsi:type="dcterms:W3CDTF">2023-02-01T11:00:58Z</dcterms:created>
  <dcterms:modified xsi:type="dcterms:W3CDTF">2023-10-26T16:33:49Z</dcterms:modified>
</cp:coreProperties>
</file>