
<file path=[Content_Types].xml><?xml version="1.0" encoding="utf-8"?>
<Types xmlns="http://schemas.openxmlformats.org/package/2006/content-types">
  <Default Extension="gif" ContentType="image/gif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38" r:id="rId3"/>
    <p:sldId id="331" r:id="rId4"/>
    <p:sldId id="341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66BD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hyperlink" Target="https://youtu.be/XGVkm13pp10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XGVkm13pp10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1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4" Type="http://schemas.openxmlformats.org/officeDocument/2006/relationships/image" Target="../media/image9.jp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hyperlink" Target="https://youtu.be/XGVkm13pp10" TargetMode="External"/><Relationship Id="rId3" Type="http://schemas.microsoft.com/office/2017/06/relationships/model3d" Target="../media/model3d1.glb"/><Relationship Id="rId7" Type="http://schemas.openxmlformats.org/officeDocument/2006/relationships/image" Target="../media/image15.png"/><Relationship Id="rId12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6.png"/><Relationship Id="rId5" Type="http://schemas.openxmlformats.org/officeDocument/2006/relationships/image" Target="../media/image13.png"/><Relationship Id="rId10" Type="http://schemas.openxmlformats.org/officeDocument/2006/relationships/image" Target="../media/image9.jpg"/><Relationship Id="rId4" Type="http://schemas.openxmlformats.org/officeDocument/2006/relationships/image" Target="../media/image12.png"/><Relationship Id="rId9" Type="http://schemas.openxmlformats.org/officeDocument/2006/relationships/hyperlink" Target="https://www.youtube.com/channel/UCYtu9EnlIk3Nph-Yj_nHd6A" TargetMode="External"/><Relationship Id="rId1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4.wdp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7.png"/><Relationship Id="rId5" Type="http://schemas.openxmlformats.org/officeDocument/2006/relationships/image" Target="../media/image11.png"/><Relationship Id="rId10" Type="http://schemas.openxmlformats.org/officeDocument/2006/relationships/hyperlink" Target="https://youtu.be/XGVkm13pp10" TargetMode="External"/><Relationship Id="rId4" Type="http://schemas.openxmlformats.org/officeDocument/2006/relationships/image" Target="../media/image9.jpg"/><Relationship Id="rId9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XGVkm13pp1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442767" y="966376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11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926994" y="1982039"/>
            <a:ext cx="10580914" cy="258532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Дослідження</a:t>
            </a:r>
          </a:p>
          <a:p>
            <a:pPr algn="ctr"/>
            <a:r>
              <a:rPr lang="uk-UA" sz="54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«Як моделювати</a:t>
            </a:r>
          </a:p>
          <a:p>
            <a:pPr algn="ctr"/>
            <a:r>
              <a:rPr lang="uk-UA" sz="54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молекули із атомів»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15" name="Picture 2" descr="ботан, выродок, мультфильм">
            <a:extLst>
              <a:ext uri="{FF2B5EF4-FFF2-40B4-BE49-F238E27FC236}">
                <a16:creationId xmlns:a16="http://schemas.microsoft.com/office/drawing/2014/main" id="{D8497071-0357-DCAA-BB79-092B529E7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46993" y="4641957"/>
            <a:ext cx="1971075" cy="223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hlinkClick r:id="rId9"/>
            <a:extLst>
              <a:ext uri="{FF2B5EF4-FFF2-40B4-BE49-F238E27FC236}">
                <a16:creationId xmlns:a16="http://schemas.microsoft.com/office/drawing/2014/main" id="{AC6B5B24-3846-7A2F-1906-AA42161AB2F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847" y="4851364"/>
            <a:ext cx="4357207" cy="1699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942931" y="191590"/>
            <a:ext cx="10552383" cy="609599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bg1"/>
                </a:solidFill>
              </a:rPr>
              <a:t> Визнач мету дослідження і матеріали, які знадобляться.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3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4" name="AutoShape 4" descr="Araştırıyor stock fotografie, royalty free Araştırıyor obrázky - Page 2 |  Depositphotos">
            <a:extLst>
              <a:ext uri="{FF2B5EF4-FFF2-40B4-BE49-F238E27FC236}">
                <a16:creationId xmlns:a16="http://schemas.microsoft.com/office/drawing/2014/main" id="{BA52F973-ED56-C9DA-9AEF-C36CCE0BC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1" name="Ромб 10">
            <a:extLst>
              <a:ext uri="{FF2B5EF4-FFF2-40B4-BE49-F238E27FC236}">
                <a16:creationId xmlns:a16="http://schemas.microsoft.com/office/drawing/2014/main" id="{C5070D31-AE81-65C1-0A3A-DF0B2298DECC}"/>
              </a:ext>
            </a:extLst>
          </p:cNvPr>
          <p:cNvSpPr/>
          <p:nvPr/>
        </p:nvSpPr>
        <p:spPr>
          <a:xfrm>
            <a:off x="54656" y="117595"/>
            <a:ext cx="888275" cy="957933"/>
          </a:xfrm>
          <a:prstGeom prst="diamond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FF00"/>
                </a:solidFill>
              </a:rPr>
              <a:t>1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DE1EEF74-B1EB-4817-D931-3B00176A5980}"/>
              </a:ext>
            </a:extLst>
          </p:cNvPr>
          <p:cNvSpPr/>
          <p:nvPr/>
        </p:nvSpPr>
        <p:spPr>
          <a:xfrm>
            <a:off x="3962961" y="923101"/>
            <a:ext cx="396127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Мета дослідження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9C1DF58D-5B94-775A-3AAF-5A1197CA3CDE}"/>
              </a:ext>
            </a:extLst>
          </p:cNvPr>
          <p:cNvSpPr/>
          <p:nvPr/>
        </p:nvSpPr>
        <p:spPr>
          <a:xfrm>
            <a:off x="2817878" y="2377432"/>
            <a:ext cx="625145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cap="none" spc="0" dirty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Матеріали для дослідження: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A2CBE96-081A-BF3D-3C3E-00104062A82D}"/>
              </a:ext>
            </a:extLst>
          </p:cNvPr>
          <p:cNvSpPr txBox="1"/>
          <p:nvPr/>
        </p:nvSpPr>
        <p:spPr>
          <a:xfrm>
            <a:off x="1097031" y="3106565"/>
            <a:ext cx="95015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err="1"/>
              <a:t>кольоровий</a:t>
            </a:r>
            <a:r>
              <a:rPr lang="ru-RU" sz="2400" b="1" dirty="0"/>
              <a:t> </a:t>
            </a:r>
            <a:r>
              <a:rPr lang="ru-RU" sz="2400" b="1" dirty="0" err="1"/>
              <a:t>пластилін</a:t>
            </a:r>
            <a:r>
              <a:rPr lang="ru-RU" sz="2400" b="1" dirty="0"/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err="1"/>
              <a:t>палички</a:t>
            </a:r>
            <a:r>
              <a:rPr lang="ru-RU" sz="2400" b="1" dirty="0"/>
              <a:t>-зубочистки.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BC6388B-C698-8FA2-84BB-3460AD6DBDFD}"/>
              </a:ext>
            </a:extLst>
          </p:cNvPr>
          <p:cNvSpPr txBox="1"/>
          <p:nvPr/>
        </p:nvSpPr>
        <p:spPr>
          <a:xfrm>
            <a:off x="1297577" y="1538378"/>
            <a:ext cx="101977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Змоделювати атоми та молекули різних речовин. Дослідити їх і пояснити різницю між ними.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EF72956-9C9E-2BA9-E1D0-D8CF5BFA8B8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4214" t="9524" r="8998" b="15937"/>
          <a:stretch/>
        </p:blipFill>
        <p:spPr>
          <a:xfrm>
            <a:off x="4807133" y="3125882"/>
            <a:ext cx="5737370" cy="360185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07DEAE5-D8C2-6077-C198-43D7FE389F8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6564" y="4923077"/>
            <a:ext cx="986133" cy="1804659"/>
          </a:xfrm>
          <a:prstGeom prst="rect">
            <a:avLst/>
          </a:prstGeom>
        </p:spPr>
      </p:pic>
      <p:pic>
        <p:nvPicPr>
          <p:cNvPr id="16" name="Рисунок 15">
            <a:hlinkClick r:id="rId8"/>
            <a:extLst>
              <a:ext uri="{FF2B5EF4-FFF2-40B4-BE49-F238E27FC236}">
                <a16:creationId xmlns:a16="http://schemas.microsoft.com/office/drawing/2014/main" id="{6B7BEA5A-4D3C-4388-55B9-AA54C156888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4289" y="4492109"/>
            <a:ext cx="2732143" cy="1065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906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9" grpId="0"/>
      <p:bldP spid="13" grpId="0"/>
      <p:bldP spid="14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0" y="130264"/>
            <a:ext cx="7332617" cy="618673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bg1"/>
                </a:solidFill>
              </a:rPr>
              <a:t> 4 моделі атомів Гідрогену, білого кольору.</a:t>
            </a:r>
          </a:p>
        </p:txBody>
      </p:sp>
      <p:sp>
        <p:nvSpPr>
          <p:cNvPr id="4" name="AutoShape 4" descr="Araştırıyor stock fotografie, royalty free Araştırıyor obrázky - Page 2 |  Depositphotos">
            <a:extLst>
              <a:ext uri="{FF2B5EF4-FFF2-40B4-BE49-F238E27FC236}">
                <a16:creationId xmlns:a16="http://schemas.microsoft.com/office/drawing/2014/main" id="{BA52F973-ED56-C9DA-9AEF-C36CCE0BC66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4907" y="5042263"/>
            <a:ext cx="986133" cy="1804659"/>
          </a:xfrm>
          <a:prstGeom prst="rect">
            <a:avLst/>
          </a:prstGeom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1" name="3D-модель 10" descr="Light Gray Sphere">
                <a:extLst>
                  <a:ext uri="{FF2B5EF4-FFF2-40B4-BE49-F238E27FC236}">
                    <a16:creationId xmlns:a16="http://schemas.microsoft.com/office/drawing/2014/main" id="{ACAD7D5C-2B41-128B-B812-B19744E3161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156880357"/>
                  </p:ext>
                </p:extLst>
              </p:nvPr>
            </p:nvGraphicFramePr>
            <p:xfrm>
              <a:off x="7529491" y="130270"/>
              <a:ext cx="1020871" cy="1020870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1020871" cy="1020870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3528427" ay="869601" az="-1347483"/>
                    <am3d:postTrans dx="0" dy="0" dz="0"/>
                  </am3d:trans>
                  <am3d:raster rName="Office3DRenderer" rVer="16.0.8326">
                    <am3d:blip r:embed="rId4"/>
                  </am3d:raster>
                  <am3d:objViewport viewportSz="175224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1" name="3D-модель 10" descr="Light Gray Sphere">
                <a:extLst>
                  <a:ext uri="{FF2B5EF4-FFF2-40B4-BE49-F238E27FC236}">
                    <a16:creationId xmlns:a16="http://schemas.microsoft.com/office/drawing/2014/main" id="{ACAD7D5C-2B41-128B-B812-B19744E3161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29491" y="130270"/>
                <a:ext cx="1020871" cy="10208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3" name="3D-модель 12" descr="Light Gray Sphere">
                <a:extLst>
                  <a:ext uri="{FF2B5EF4-FFF2-40B4-BE49-F238E27FC236}">
                    <a16:creationId xmlns:a16="http://schemas.microsoft.com/office/drawing/2014/main" id="{97B30F35-9FA7-7DF7-F8F4-8D9DAFA12E7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994317427"/>
                  </p:ext>
                </p:extLst>
              </p:nvPr>
            </p:nvGraphicFramePr>
            <p:xfrm>
              <a:off x="8550361" y="130268"/>
              <a:ext cx="1020871" cy="1020870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1020871" cy="1020870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3528427" ay="869601" az="-1347483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175224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3" name="3D-модель 12" descr="Light Gray Sphere">
                <a:extLst>
                  <a:ext uri="{FF2B5EF4-FFF2-40B4-BE49-F238E27FC236}">
                    <a16:creationId xmlns:a16="http://schemas.microsoft.com/office/drawing/2014/main" id="{97B30F35-9FA7-7DF7-F8F4-8D9DAFA12E7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550361" y="130268"/>
                <a:ext cx="1020871" cy="10208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4" name="3D-модель 13" descr="Light Gray Sphere">
                <a:extLst>
                  <a:ext uri="{FF2B5EF4-FFF2-40B4-BE49-F238E27FC236}">
                    <a16:creationId xmlns:a16="http://schemas.microsoft.com/office/drawing/2014/main" id="{DF220255-042E-E9A8-E165-DC870E63E2A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61373639"/>
                  </p:ext>
                </p:extLst>
              </p:nvPr>
            </p:nvGraphicFramePr>
            <p:xfrm>
              <a:off x="9571228" y="130266"/>
              <a:ext cx="1020871" cy="1020870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1020871" cy="1020870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3528427" ay="869601" az="-1347483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175224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4" name="3D-модель 13" descr="Light Gray Sphere">
                <a:extLst>
                  <a:ext uri="{FF2B5EF4-FFF2-40B4-BE49-F238E27FC236}">
                    <a16:creationId xmlns:a16="http://schemas.microsoft.com/office/drawing/2014/main" id="{DF220255-042E-E9A8-E165-DC870E63E2A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571228" y="130266"/>
                <a:ext cx="1020871" cy="102087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5" name="3D-модель 14" descr="Light Gray Sphere">
                <a:extLst>
                  <a:ext uri="{FF2B5EF4-FFF2-40B4-BE49-F238E27FC236}">
                    <a16:creationId xmlns:a16="http://schemas.microsoft.com/office/drawing/2014/main" id="{353F8616-BE47-8F86-66B7-5F7D77CFDBB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65324237"/>
                  </p:ext>
                </p:extLst>
              </p:nvPr>
            </p:nvGraphicFramePr>
            <p:xfrm>
              <a:off x="10592095" y="130264"/>
              <a:ext cx="1020871" cy="1020870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1020871" cy="1020870"/>
                    </a:xfrm>
                    <a:prstGeom prst="rect">
                      <a:avLst/>
                    </a:prstGeom>
                  </am3d:spPr>
                  <am3d:camera>
                    <am3d:pos x="0" y="0" z="8146918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7143146" d="1000000"/>
                    <am3d:preTrans dx="-2" dy="-18000000" dz="3"/>
                    <am3d:scale>
                      <am3d:sx n="1000000" d="1000000"/>
                      <am3d:sy n="1000000" d="1000000"/>
                      <am3d:sz n="1000000" d="1000000"/>
                    </am3d:scale>
                    <am3d:rot ax="-3528427" ay="869601" az="-1347483"/>
                    <am3d:postTrans dx="0" dy="0" dz="0"/>
                  </am3d:trans>
                  <am3d:raster rName="Office3DRenderer" rVer="16.0.8326">
                    <am3d:blip r:embed="rId7"/>
                  </am3d:raster>
                  <am3d:objViewport viewportSz="175224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5" name="3D-модель 14" descr="Light Gray Sphere">
                <a:extLst>
                  <a:ext uri="{FF2B5EF4-FFF2-40B4-BE49-F238E27FC236}">
                    <a16:creationId xmlns:a16="http://schemas.microsoft.com/office/drawing/2014/main" id="{353F8616-BE47-8F86-66B7-5F7D77CFDBB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0592095" y="130264"/>
                <a:ext cx="1020871" cy="1020870"/>
              </a:xfrm>
              <a:prstGeom prst="rect">
                <a:avLst/>
              </a:prstGeom>
            </p:spPr>
          </p:pic>
        </mc:Fallback>
      </mc:AlternateContent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9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9A9CC83-65E7-C5B5-ECE7-C2577CACED06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7429" t="30984" r="14143" b="14413"/>
          <a:stretch/>
        </p:blipFill>
        <p:spPr>
          <a:xfrm>
            <a:off x="1033691" y="1395316"/>
            <a:ext cx="9819817" cy="5162007"/>
          </a:xfrm>
          <a:prstGeom prst="rect">
            <a:avLst/>
          </a:prstGeom>
        </p:spPr>
      </p:pic>
      <p:pic>
        <p:nvPicPr>
          <p:cNvPr id="16" name="Рисунок 15">
            <a:hlinkClick r:id="rId13"/>
            <a:extLst>
              <a:ext uri="{FF2B5EF4-FFF2-40B4-BE49-F238E27FC236}">
                <a16:creationId xmlns:a16="http://schemas.microsoft.com/office/drawing/2014/main" id="{01653369-F432-EA8E-499E-FE163D9A8D9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4877" y="3686496"/>
            <a:ext cx="2732143" cy="1065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716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60" presetClass="entr" presetSubtype="1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20"/>
                                          </p:val>
                                        </p:tav>
                                        <p:tav tm="3330">
                                          <p:val>
                                            <p:fltVal val="-19.9349"/>
                                          </p:val>
                                        </p:tav>
                                        <p:tav tm="6660">
                                          <p:val>
                                            <p:fltVal val="-19.7456"/>
                                          </p:val>
                                        </p:tav>
                                        <p:tav tm="9990">
                                          <p:val>
                                            <p:fltVal val="-19.441"/>
                                          </p:val>
                                        </p:tav>
                                        <p:tav tm="13320">
                                          <p:val>
                                            <p:fltVal val="-19.0299"/>
                                          </p:val>
                                        </p:tav>
                                        <p:tav tm="16650">
                                          <p:val>
                                            <p:fltVal val="-18.5212"/>
                                          </p:val>
                                        </p:tav>
                                        <p:tav tm="19970">
                                          <p:val>
                                            <p:fltVal val="-17.9257"/>
                                          </p:val>
                                        </p:tav>
                                        <p:tav tm="23290">
                                          <p:val>
                                            <p:fltVal val="-17.2507"/>
                                          </p:val>
                                        </p:tav>
                                        <p:tav tm="26620">
                                          <p:val>
                                            <p:fltVal val="-16.5027"/>
                                          </p:val>
                                        </p:tav>
                                        <p:tav tm="29950">
                                          <p:val>
                                            <p:fltVal val="-15.6925"/>
                                          </p:val>
                                        </p:tav>
                                        <p:tav tm="33280">
                                          <p:val>
                                            <p:fltVal val="-14.829"/>
                                          </p:val>
                                        </p:tav>
                                        <p:tav tm="36610">
                                          <p:val>
                                            <p:fltVal val="-13.9209"/>
                                          </p:val>
                                        </p:tav>
                                        <p:tav tm="39940">
                                          <p:val>
                                            <p:fltVal val="-12.9772"/>
                                          </p:val>
                                        </p:tav>
                                        <p:tav tm="43270">
                                          <p:val>
                                            <p:fltVal val="-12.0068"/>
                                          </p:val>
                                        </p:tav>
                                        <p:tav tm="46600">
                                          <p:val>
                                            <p:fltVal val="-11.0184"/>
                                          </p:val>
                                        </p:tav>
                                        <p:tav tm="49930">
                                          <p:val>
                                            <p:fltVal val="-10.0209"/>
                                          </p:val>
                                        </p:tav>
                                        <p:tav tm="53250">
                                          <p:val>
                                            <p:fltVal val="-9.0263"/>
                                          </p:val>
                                        </p:tav>
                                        <p:tav tm="56580">
                                          <p:val>
                                            <p:fltVal val="-8.0373"/>
                                          </p:val>
                                        </p:tav>
                                        <p:tav tm="59900">
                                          <p:val>
                                            <p:fltVal val="-7.0688"/>
                                          </p:val>
                                        </p:tav>
                                        <p:tav tm="63220">
                                          <p:val>
                                            <p:fltVal val="-6.1264"/>
                                          </p:val>
                                        </p:tav>
                                        <p:tav tm="66540">
                                          <p:val>
                                            <p:fltVal val="-5.2189"/>
                                          </p:val>
                                        </p:tav>
                                        <p:tav tm="69870">
                                          <p:val>
                                            <p:fltVal val="-4.3528"/>
                                          </p:val>
                                        </p:tav>
                                        <p:tav tm="73190">
                                          <p:val>
                                            <p:fltVal val="-3.5418"/>
                                          </p:val>
                                        </p:tav>
                                        <p:tav tm="76510">
                                          <p:val>
                                            <p:fltVal val="-2.7922"/>
                                          </p:val>
                                        </p:tav>
                                        <p:tav tm="79830">
                                          <p:val>
                                            <p:fltVal val="-2.1127"/>
                                          </p:val>
                                        </p:tav>
                                        <p:tav tm="83160">
                                          <p:val>
                                            <p:fltVal val="-1.5104"/>
                                          </p:val>
                                        </p:tav>
                                        <p:tav tm="86480">
                                          <p:val>
                                            <p:fltVal val="-0.9978"/>
                                          </p:val>
                                        </p:tav>
                                        <p:tav tm="89800">
                                          <p:val>
                                            <p:fltVal val="-0.5817"/>
                                          </p:val>
                                        </p:tav>
                                        <p:tav tm="93120">
                                          <p:val>
                                            <p:fltVal val="-0.2709"/>
                                          </p:val>
                                        </p:tav>
                                        <p:tav tm="96450">
                                          <p:val>
                                            <p:fltVal val="-0.0738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60" presetClass="entr" presetSubtype="1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20"/>
                                          </p:val>
                                        </p:tav>
                                        <p:tav tm="3330">
                                          <p:val>
                                            <p:fltVal val="-19.9349"/>
                                          </p:val>
                                        </p:tav>
                                        <p:tav tm="6660">
                                          <p:val>
                                            <p:fltVal val="-19.7456"/>
                                          </p:val>
                                        </p:tav>
                                        <p:tav tm="9990">
                                          <p:val>
                                            <p:fltVal val="-19.441"/>
                                          </p:val>
                                        </p:tav>
                                        <p:tav tm="13320">
                                          <p:val>
                                            <p:fltVal val="-19.0299"/>
                                          </p:val>
                                        </p:tav>
                                        <p:tav tm="16650">
                                          <p:val>
                                            <p:fltVal val="-18.5212"/>
                                          </p:val>
                                        </p:tav>
                                        <p:tav tm="19970">
                                          <p:val>
                                            <p:fltVal val="-17.9257"/>
                                          </p:val>
                                        </p:tav>
                                        <p:tav tm="23290">
                                          <p:val>
                                            <p:fltVal val="-17.2507"/>
                                          </p:val>
                                        </p:tav>
                                        <p:tav tm="26620">
                                          <p:val>
                                            <p:fltVal val="-16.5027"/>
                                          </p:val>
                                        </p:tav>
                                        <p:tav tm="29950">
                                          <p:val>
                                            <p:fltVal val="-15.6925"/>
                                          </p:val>
                                        </p:tav>
                                        <p:tav tm="33280">
                                          <p:val>
                                            <p:fltVal val="-14.829"/>
                                          </p:val>
                                        </p:tav>
                                        <p:tav tm="36610">
                                          <p:val>
                                            <p:fltVal val="-13.9209"/>
                                          </p:val>
                                        </p:tav>
                                        <p:tav tm="39940">
                                          <p:val>
                                            <p:fltVal val="-12.9772"/>
                                          </p:val>
                                        </p:tav>
                                        <p:tav tm="43270">
                                          <p:val>
                                            <p:fltVal val="-12.0068"/>
                                          </p:val>
                                        </p:tav>
                                        <p:tav tm="46600">
                                          <p:val>
                                            <p:fltVal val="-11.0184"/>
                                          </p:val>
                                        </p:tav>
                                        <p:tav tm="49930">
                                          <p:val>
                                            <p:fltVal val="-10.0209"/>
                                          </p:val>
                                        </p:tav>
                                        <p:tav tm="53250">
                                          <p:val>
                                            <p:fltVal val="-9.0263"/>
                                          </p:val>
                                        </p:tav>
                                        <p:tav tm="56580">
                                          <p:val>
                                            <p:fltVal val="-8.0373"/>
                                          </p:val>
                                        </p:tav>
                                        <p:tav tm="59900">
                                          <p:val>
                                            <p:fltVal val="-7.0688"/>
                                          </p:val>
                                        </p:tav>
                                        <p:tav tm="63220">
                                          <p:val>
                                            <p:fltVal val="-6.1264"/>
                                          </p:val>
                                        </p:tav>
                                        <p:tav tm="66540">
                                          <p:val>
                                            <p:fltVal val="-5.2189"/>
                                          </p:val>
                                        </p:tav>
                                        <p:tav tm="69870">
                                          <p:val>
                                            <p:fltVal val="-4.3528"/>
                                          </p:val>
                                        </p:tav>
                                        <p:tav tm="73190">
                                          <p:val>
                                            <p:fltVal val="-3.5418"/>
                                          </p:val>
                                        </p:tav>
                                        <p:tav tm="76510">
                                          <p:val>
                                            <p:fltVal val="-2.7922"/>
                                          </p:val>
                                        </p:tav>
                                        <p:tav tm="79830">
                                          <p:val>
                                            <p:fltVal val="-2.1127"/>
                                          </p:val>
                                        </p:tav>
                                        <p:tav tm="83160">
                                          <p:val>
                                            <p:fltVal val="-1.5104"/>
                                          </p:val>
                                        </p:tav>
                                        <p:tav tm="86480">
                                          <p:val>
                                            <p:fltVal val="-0.9978"/>
                                          </p:val>
                                        </p:tav>
                                        <p:tav tm="89800">
                                          <p:val>
                                            <p:fltVal val="-0.5817"/>
                                          </p:val>
                                        </p:tav>
                                        <p:tav tm="93120">
                                          <p:val>
                                            <p:fltVal val="-0.2709"/>
                                          </p:val>
                                        </p:tav>
                                        <p:tav tm="96450">
                                          <p:val>
                                            <p:fltVal val="-0.0738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60" presetClass="entr" presetSubtype="1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20"/>
                                          </p:val>
                                        </p:tav>
                                        <p:tav tm="3330">
                                          <p:val>
                                            <p:fltVal val="-19.9349"/>
                                          </p:val>
                                        </p:tav>
                                        <p:tav tm="6660">
                                          <p:val>
                                            <p:fltVal val="-19.7456"/>
                                          </p:val>
                                        </p:tav>
                                        <p:tav tm="9990">
                                          <p:val>
                                            <p:fltVal val="-19.441"/>
                                          </p:val>
                                        </p:tav>
                                        <p:tav tm="13320">
                                          <p:val>
                                            <p:fltVal val="-19.0299"/>
                                          </p:val>
                                        </p:tav>
                                        <p:tav tm="16650">
                                          <p:val>
                                            <p:fltVal val="-18.5212"/>
                                          </p:val>
                                        </p:tav>
                                        <p:tav tm="19970">
                                          <p:val>
                                            <p:fltVal val="-17.9257"/>
                                          </p:val>
                                        </p:tav>
                                        <p:tav tm="23290">
                                          <p:val>
                                            <p:fltVal val="-17.2507"/>
                                          </p:val>
                                        </p:tav>
                                        <p:tav tm="26620">
                                          <p:val>
                                            <p:fltVal val="-16.5027"/>
                                          </p:val>
                                        </p:tav>
                                        <p:tav tm="29950">
                                          <p:val>
                                            <p:fltVal val="-15.6925"/>
                                          </p:val>
                                        </p:tav>
                                        <p:tav tm="33280">
                                          <p:val>
                                            <p:fltVal val="-14.829"/>
                                          </p:val>
                                        </p:tav>
                                        <p:tav tm="36610">
                                          <p:val>
                                            <p:fltVal val="-13.9209"/>
                                          </p:val>
                                        </p:tav>
                                        <p:tav tm="39940">
                                          <p:val>
                                            <p:fltVal val="-12.9772"/>
                                          </p:val>
                                        </p:tav>
                                        <p:tav tm="43270">
                                          <p:val>
                                            <p:fltVal val="-12.0068"/>
                                          </p:val>
                                        </p:tav>
                                        <p:tav tm="46600">
                                          <p:val>
                                            <p:fltVal val="-11.0184"/>
                                          </p:val>
                                        </p:tav>
                                        <p:tav tm="49930">
                                          <p:val>
                                            <p:fltVal val="-10.0209"/>
                                          </p:val>
                                        </p:tav>
                                        <p:tav tm="53250">
                                          <p:val>
                                            <p:fltVal val="-9.0263"/>
                                          </p:val>
                                        </p:tav>
                                        <p:tav tm="56580">
                                          <p:val>
                                            <p:fltVal val="-8.0373"/>
                                          </p:val>
                                        </p:tav>
                                        <p:tav tm="59900">
                                          <p:val>
                                            <p:fltVal val="-7.0688"/>
                                          </p:val>
                                        </p:tav>
                                        <p:tav tm="63220">
                                          <p:val>
                                            <p:fltVal val="-6.1264"/>
                                          </p:val>
                                        </p:tav>
                                        <p:tav tm="66540">
                                          <p:val>
                                            <p:fltVal val="-5.2189"/>
                                          </p:val>
                                        </p:tav>
                                        <p:tav tm="69870">
                                          <p:val>
                                            <p:fltVal val="-4.3528"/>
                                          </p:val>
                                        </p:tav>
                                        <p:tav tm="73190">
                                          <p:val>
                                            <p:fltVal val="-3.5418"/>
                                          </p:val>
                                        </p:tav>
                                        <p:tav tm="76510">
                                          <p:val>
                                            <p:fltVal val="-2.7922"/>
                                          </p:val>
                                        </p:tav>
                                        <p:tav tm="79830">
                                          <p:val>
                                            <p:fltVal val="-2.1127"/>
                                          </p:val>
                                        </p:tav>
                                        <p:tav tm="83160">
                                          <p:val>
                                            <p:fltVal val="-1.5104"/>
                                          </p:val>
                                        </p:tav>
                                        <p:tav tm="86480">
                                          <p:val>
                                            <p:fltVal val="-0.9978"/>
                                          </p:val>
                                        </p:tav>
                                        <p:tav tm="89800">
                                          <p:val>
                                            <p:fltVal val="-0.5817"/>
                                          </p:val>
                                        </p:tav>
                                        <p:tav tm="93120">
                                          <p:val>
                                            <p:fltVal val="-0.2709"/>
                                          </p:val>
                                        </p:tav>
                                        <p:tav tm="96450">
                                          <p:val>
                                            <p:fltVal val="-0.0738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60" presetClass="entr" presetSubtype="1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20"/>
                                          </p:val>
                                        </p:tav>
                                        <p:tav tm="3330">
                                          <p:val>
                                            <p:fltVal val="-19.9349"/>
                                          </p:val>
                                        </p:tav>
                                        <p:tav tm="6660">
                                          <p:val>
                                            <p:fltVal val="-19.7456"/>
                                          </p:val>
                                        </p:tav>
                                        <p:tav tm="9990">
                                          <p:val>
                                            <p:fltVal val="-19.441"/>
                                          </p:val>
                                        </p:tav>
                                        <p:tav tm="13320">
                                          <p:val>
                                            <p:fltVal val="-19.0299"/>
                                          </p:val>
                                        </p:tav>
                                        <p:tav tm="16650">
                                          <p:val>
                                            <p:fltVal val="-18.5212"/>
                                          </p:val>
                                        </p:tav>
                                        <p:tav tm="19970">
                                          <p:val>
                                            <p:fltVal val="-17.9257"/>
                                          </p:val>
                                        </p:tav>
                                        <p:tav tm="23290">
                                          <p:val>
                                            <p:fltVal val="-17.2507"/>
                                          </p:val>
                                        </p:tav>
                                        <p:tav tm="26620">
                                          <p:val>
                                            <p:fltVal val="-16.5027"/>
                                          </p:val>
                                        </p:tav>
                                        <p:tav tm="29950">
                                          <p:val>
                                            <p:fltVal val="-15.6925"/>
                                          </p:val>
                                        </p:tav>
                                        <p:tav tm="33280">
                                          <p:val>
                                            <p:fltVal val="-14.829"/>
                                          </p:val>
                                        </p:tav>
                                        <p:tav tm="36610">
                                          <p:val>
                                            <p:fltVal val="-13.9209"/>
                                          </p:val>
                                        </p:tav>
                                        <p:tav tm="39940">
                                          <p:val>
                                            <p:fltVal val="-12.9772"/>
                                          </p:val>
                                        </p:tav>
                                        <p:tav tm="43270">
                                          <p:val>
                                            <p:fltVal val="-12.0068"/>
                                          </p:val>
                                        </p:tav>
                                        <p:tav tm="46600">
                                          <p:val>
                                            <p:fltVal val="-11.0184"/>
                                          </p:val>
                                        </p:tav>
                                        <p:tav tm="49930">
                                          <p:val>
                                            <p:fltVal val="-10.0209"/>
                                          </p:val>
                                        </p:tav>
                                        <p:tav tm="53250">
                                          <p:val>
                                            <p:fltVal val="-9.0263"/>
                                          </p:val>
                                        </p:tav>
                                        <p:tav tm="56580">
                                          <p:val>
                                            <p:fltVal val="-8.0373"/>
                                          </p:val>
                                        </p:tav>
                                        <p:tav tm="59900">
                                          <p:val>
                                            <p:fltVal val="-7.0688"/>
                                          </p:val>
                                        </p:tav>
                                        <p:tav tm="63220">
                                          <p:val>
                                            <p:fltVal val="-6.1264"/>
                                          </p:val>
                                        </p:tav>
                                        <p:tav tm="66540">
                                          <p:val>
                                            <p:fltVal val="-5.2189"/>
                                          </p:val>
                                        </p:tav>
                                        <p:tav tm="69870">
                                          <p:val>
                                            <p:fltVal val="-4.3528"/>
                                          </p:val>
                                        </p:tav>
                                        <p:tav tm="73190">
                                          <p:val>
                                            <p:fltVal val="-3.5418"/>
                                          </p:val>
                                        </p:tav>
                                        <p:tav tm="76510">
                                          <p:val>
                                            <p:fltVal val="-2.7922"/>
                                          </p:val>
                                        </p:tav>
                                        <p:tav tm="79830">
                                          <p:val>
                                            <p:fltVal val="-2.1127"/>
                                          </p:val>
                                        </p:tav>
                                        <p:tav tm="83160">
                                          <p:val>
                                            <p:fltVal val="-1.5104"/>
                                          </p:val>
                                        </p:tav>
                                        <p:tav tm="86480">
                                          <p:val>
                                            <p:fltVal val="-0.9978"/>
                                          </p:val>
                                        </p:tav>
                                        <p:tav tm="89800">
                                          <p:val>
                                            <p:fltVal val="-0.5817"/>
                                          </p:val>
                                        </p:tav>
                                        <p:tav tm="93120">
                                          <p:val>
                                            <p:fltVal val="-0.2709"/>
                                          </p:val>
                                        </p:tav>
                                        <p:tav tm="96450">
                                          <p:val>
                                            <p:fltVal val="-0.0738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9" name="Стрілка: п’ятикутник 8">
            <a:extLst>
              <a:ext uri="{FF2B5EF4-FFF2-40B4-BE49-F238E27FC236}">
                <a16:creationId xmlns:a16="http://schemas.microsoft.com/office/drawing/2014/main" id="{5C246FAF-1184-27A2-DABF-ACE2A77E7B50}"/>
              </a:ext>
            </a:extLst>
          </p:cNvPr>
          <p:cNvSpPr/>
          <p:nvPr/>
        </p:nvSpPr>
        <p:spPr>
          <a:xfrm>
            <a:off x="942931" y="191591"/>
            <a:ext cx="10552383" cy="604878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>
                <a:solidFill>
                  <a:schemeClr val="bg1"/>
                </a:solidFill>
              </a:rPr>
              <a:t> З’єднай зубочистками потрібні атоми так, щоб отримати молекулу </a:t>
            </a:r>
            <a:r>
              <a:rPr lang="uk-UA" sz="2400" b="1" dirty="0">
                <a:solidFill>
                  <a:srgbClr val="FFFF00"/>
                </a:solidFill>
              </a:rPr>
              <a:t>метану</a:t>
            </a:r>
            <a:r>
              <a:rPr lang="uk-UA" sz="24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0" name="Ромб 9">
            <a:extLst>
              <a:ext uri="{FF2B5EF4-FFF2-40B4-BE49-F238E27FC236}">
                <a16:creationId xmlns:a16="http://schemas.microsoft.com/office/drawing/2014/main" id="{01A3EB22-CD77-412C-D8F2-D8CC6987E248}"/>
              </a:ext>
            </a:extLst>
          </p:cNvPr>
          <p:cNvSpPr/>
          <p:nvPr/>
        </p:nvSpPr>
        <p:spPr>
          <a:xfrm>
            <a:off x="54656" y="117595"/>
            <a:ext cx="888275" cy="957933"/>
          </a:xfrm>
          <a:prstGeom prst="diamond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FF00"/>
                </a:solidFill>
              </a:rPr>
              <a:t>4</a:t>
            </a: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7C2BB7F-1CEB-CFCD-8EF0-6497634BF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4496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uk-UA" altLang="uk-UA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uk-UA" altLang="uk-UA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23" y="4087655"/>
            <a:ext cx="1078599" cy="197387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6107C5A-33F2-5A6E-9F1C-6E69F3924BD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8763" t="74947" r="50000" b="5403"/>
          <a:stretch/>
        </p:blipFill>
        <p:spPr>
          <a:xfrm>
            <a:off x="114234" y="1188280"/>
            <a:ext cx="1369996" cy="13475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D10260A-A72C-485A-9703-353360EA0F0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2786" t="30349" r="9500" b="16445"/>
          <a:stretch/>
        </p:blipFill>
        <p:spPr>
          <a:xfrm>
            <a:off x="2100516" y="1075528"/>
            <a:ext cx="8908869" cy="5588049"/>
          </a:xfrm>
          <a:prstGeom prst="rect">
            <a:avLst/>
          </a:prstGeom>
        </p:spPr>
      </p:pic>
      <p:pic>
        <p:nvPicPr>
          <p:cNvPr id="14" name="Рисунок 13">
            <a:hlinkClick r:id="rId10"/>
            <a:extLst>
              <a:ext uri="{FF2B5EF4-FFF2-40B4-BE49-F238E27FC236}">
                <a16:creationId xmlns:a16="http://schemas.microsoft.com/office/drawing/2014/main" id="{7B07EC49-27ED-F8BB-712F-82F4555EA16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4877" y="3686496"/>
            <a:ext cx="2732143" cy="1065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92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2560</TotalTime>
  <Words>79</Words>
  <Application>Microsoft Office PowerPoint</Application>
  <PresentationFormat>Широкий екран</PresentationFormat>
  <Paragraphs>18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377</cp:revision>
  <dcterms:created xsi:type="dcterms:W3CDTF">2023-02-01T11:00:58Z</dcterms:created>
  <dcterms:modified xsi:type="dcterms:W3CDTF">2023-10-08T12:39:31Z</dcterms:modified>
</cp:coreProperties>
</file>