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8" r:id="rId3"/>
    <p:sldId id="298" r:id="rId4"/>
    <p:sldId id="332" r:id="rId5"/>
    <p:sldId id="339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0000"/>
    <a:srgbClr val="660066"/>
    <a:srgbClr val="CCCC00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hyperlink" Target="https://youtu.be/x1pvQPI78Ac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x1pvQPI78Ac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x1pvQPI78Ac" TargetMode="Externa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2.wdp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9.jpg"/><Relationship Id="rId9" Type="http://schemas.openxmlformats.org/officeDocument/2006/relationships/hyperlink" Target="https://youtu.be/x1pvQPI78Ac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2.gif"/><Relationship Id="rId12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11" Type="http://schemas.openxmlformats.org/officeDocument/2006/relationships/hyperlink" Target="https://youtu.be/x1pvQPI78Ac" TargetMode="External"/><Relationship Id="rId5" Type="http://schemas.openxmlformats.org/officeDocument/2006/relationships/image" Target="../media/image14.png"/><Relationship Id="rId10" Type="http://schemas.microsoft.com/office/2007/relationships/hdphoto" Target="../media/hdphoto4.wdp"/><Relationship Id="rId4" Type="http://schemas.openxmlformats.org/officeDocument/2006/relationships/image" Target="../media/image9.jp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x1pvQPI78A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16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926994" y="1982039"/>
            <a:ext cx="10580914" cy="34163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Дослідження</a:t>
            </a:r>
          </a:p>
          <a:p>
            <a:pPr algn="ctr"/>
            <a:r>
              <a:rPr lang="uk-UA" sz="54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«Класифікація речовин на</a:t>
            </a:r>
          </a:p>
          <a:p>
            <a:pPr algn="ctr"/>
            <a:r>
              <a:rPr lang="uk-UA" sz="54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основі їх фізичних </a:t>
            </a:r>
          </a:p>
          <a:p>
            <a:pPr algn="ctr"/>
            <a:r>
              <a:rPr lang="uk-UA" sz="54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властивостей»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15" name="Picture 2" descr="ботан, выродок, мультфильм">
            <a:extLst>
              <a:ext uri="{FF2B5EF4-FFF2-40B4-BE49-F238E27FC236}">
                <a16:creationId xmlns:a16="http://schemas.microsoft.com/office/drawing/2014/main" id="{D8497071-0357-DCAA-BB79-092B529E7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46993" y="4641957"/>
            <a:ext cx="1971075" cy="223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9"/>
            <a:extLst>
              <a:ext uri="{FF2B5EF4-FFF2-40B4-BE49-F238E27FC236}">
                <a16:creationId xmlns:a16="http://schemas.microsoft.com/office/drawing/2014/main" id="{9F04F255-4A08-3ADD-122D-D3AA90B1AA0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857" y="5586086"/>
            <a:ext cx="3645858" cy="1422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942931" y="191590"/>
            <a:ext cx="10552383" cy="609599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Визнач мету дослідження і матеріали, які знадобляться.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" name="Ромб 10">
            <a:extLst>
              <a:ext uri="{FF2B5EF4-FFF2-40B4-BE49-F238E27FC236}">
                <a16:creationId xmlns:a16="http://schemas.microsoft.com/office/drawing/2014/main" id="{C5070D31-AE81-65C1-0A3A-DF0B2298DECC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DE1EEF74-B1EB-4817-D931-3B00176A5980}"/>
              </a:ext>
            </a:extLst>
          </p:cNvPr>
          <p:cNvSpPr/>
          <p:nvPr/>
        </p:nvSpPr>
        <p:spPr>
          <a:xfrm>
            <a:off x="3962961" y="923101"/>
            <a:ext cx="39612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Мета дослідження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9C1DF58D-5B94-775A-3AAF-5A1197CA3CDE}"/>
              </a:ext>
            </a:extLst>
          </p:cNvPr>
          <p:cNvSpPr/>
          <p:nvPr/>
        </p:nvSpPr>
        <p:spPr>
          <a:xfrm>
            <a:off x="2817878" y="2377432"/>
            <a:ext cx="62514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Матеріали для дослідження: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A2CBE96-081A-BF3D-3C3E-00104062A82D}"/>
              </a:ext>
            </a:extLst>
          </p:cNvPr>
          <p:cNvSpPr txBox="1"/>
          <p:nvPr/>
        </p:nvSpPr>
        <p:spPr>
          <a:xfrm>
            <a:off x="1097031" y="3106565"/>
            <a:ext cx="9501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Залізна пластинка; алюмінієва фольга; мідний дріт; сірка; графіт; магніт.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BC6388B-C698-8FA2-84BB-3460AD6DBDFD}"/>
              </a:ext>
            </a:extLst>
          </p:cNvPr>
          <p:cNvSpPr txBox="1"/>
          <p:nvPr/>
        </p:nvSpPr>
        <p:spPr>
          <a:xfrm>
            <a:off x="1297577" y="1538378"/>
            <a:ext cx="101977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Дослідити фізичні властивості декількох речовин. За цими властивостями поділити їх на різні групи. 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07DEAE5-D8C2-6077-C198-43D7FE389F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7541" y="3601360"/>
            <a:ext cx="1708368" cy="3126376"/>
          </a:xfrm>
          <a:prstGeom prst="rect">
            <a:avLst/>
          </a:prstGeom>
        </p:spPr>
      </p:pic>
      <p:pic>
        <p:nvPicPr>
          <p:cNvPr id="16" name="Рисунок 15">
            <a:hlinkClick r:id="rId6"/>
            <a:extLst>
              <a:ext uri="{FF2B5EF4-FFF2-40B4-BE49-F238E27FC236}">
                <a16:creationId xmlns:a16="http://schemas.microsoft.com/office/drawing/2014/main" id="{B7021982-EC72-221F-DE5C-59F15DB6C8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987" y="5980964"/>
            <a:ext cx="2174026" cy="84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906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9" grpId="0"/>
      <p:bldP spid="13" grpId="0"/>
      <p:bldP spid="14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5582CA-B69A-28C2-F256-F14B3456DC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488" y="4389120"/>
            <a:ext cx="1281213" cy="1667324"/>
          </a:xfrm>
          <a:prstGeom prst="rect">
            <a:avLst/>
          </a:prstGeom>
        </p:spPr>
      </p:pic>
      <p:sp>
        <p:nvSpPr>
          <p:cNvPr id="10" name="Стрілка: п’ятикутник 9">
            <a:extLst>
              <a:ext uri="{FF2B5EF4-FFF2-40B4-BE49-F238E27FC236}">
                <a16:creationId xmlns:a16="http://schemas.microsoft.com/office/drawing/2014/main" id="{3D69084D-8DFE-F1BB-01B9-3C44CA2E093A}"/>
              </a:ext>
            </a:extLst>
          </p:cNvPr>
          <p:cNvSpPr/>
          <p:nvPr/>
        </p:nvSpPr>
        <p:spPr>
          <a:xfrm>
            <a:off x="942931" y="191591"/>
            <a:ext cx="10552383" cy="652984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Склади план дослідження.</a:t>
            </a:r>
          </a:p>
        </p:txBody>
      </p:sp>
      <p:sp>
        <p:nvSpPr>
          <p:cNvPr id="11" name="Ромб 10">
            <a:extLst>
              <a:ext uri="{FF2B5EF4-FFF2-40B4-BE49-F238E27FC236}">
                <a16:creationId xmlns:a16="http://schemas.microsoft.com/office/drawing/2014/main" id="{D8573BC1-B742-001D-1FC8-2DF24ECE2FC8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2</a:t>
            </a:r>
          </a:p>
        </p:txBody>
      </p:sp>
      <p:graphicFrame>
        <p:nvGraphicFramePr>
          <p:cNvPr id="2" name="Таблиця 2">
            <a:extLst>
              <a:ext uri="{FF2B5EF4-FFF2-40B4-BE49-F238E27FC236}">
                <a16:creationId xmlns:a16="http://schemas.microsoft.com/office/drawing/2014/main" id="{5F9BDF43-8FFE-E1C7-1AFC-7C81BC7BB5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607215"/>
              </p:ext>
            </p:extLst>
          </p:nvPr>
        </p:nvGraphicFramePr>
        <p:xfrm>
          <a:off x="1370701" y="1727990"/>
          <a:ext cx="9265921" cy="34798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75314">
                  <a:extLst>
                    <a:ext uri="{9D8B030D-6E8A-4147-A177-3AD203B41FA5}">
                      <a16:colId xmlns:a16="http://schemas.microsoft.com/office/drawing/2014/main" val="1367732458"/>
                    </a:ext>
                  </a:extLst>
                </a:gridCol>
                <a:gridCol w="5041716">
                  <a:extLst>
                    <a:ext uri="{9D8B030D-6E8A-4147-A177-3AD203B41FA5}">
                      <a16:colId xmlns:a16="http://schemas.microsoft.com/office/drawing/2014/main" val="3818042700"/>
                    </a:ext>
                  </a:extLst>
                </a:gridCol>
                <a:gridCol w="3648891">
                  <a:extLst>
                    <a:ext uri="{9D8B030D-6E8A-4147-A177-3AD203B41FA5}">
                      <a16:colId xmlns:a16="http://schemas.microsoft.com/office/drawing/2014/main" val="15828902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Подія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Планований результат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2091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Визначити агрегатний стан речовин.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Дізнаюсь,  в якому агрегатному стані речовини при кімнатній температурі.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14532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Визначити колір, запах, блиск речовин.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/>
                        <a:t>Дізнаюсь, який колір у речовин, чи мають вони блиск і запах.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6115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Визначити розчинність у воді і притягування до магніту речовин.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/>
                        <a:t>Дізнаюсь, які речовини розчиняються у воді, а які притягуються до магніту.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149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dirty="0"/>
                        <a:t>Визначити, які речовини на дотик (теплі, холодні, масні тощо ).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/>
                        <a:t>Дізнаюсь, які речовини на дотик.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7065350"/>
                  </a:ext>
                </a:extLst>
              </a:tr>
            </a:tbl>
          </a:graphicData>
        </a:graphic>
      </p:graphicFrame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0D619E3A-92DF-C47E-3531-14C031737E48}"/>
              </a:ext>
            </a:extLst>
          </p:cNvPr>
          <p:cNvSpPr/>
          <p:nvPr/>
        </p:nvSpPr>
        <p:spPr>
          <a:xfrm>
            <a:off x="3806462" y="963117"/>
            <a:ext cx="39303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План дослідження</a:t>
            </a:r>
          </a:p>
        </p:txBody>
      </p:sp>
      <p:pic>
        <p:nvPicPr>
          <p:cNvPr id="16" name="Picture 6" descr="Смайлик &quot;Направленный вниз указательный палец, тыльная сторона ладони&quot;">
            <a:extLst>
              <a:ext uri="{FF2B5EF4-FFF2-40B4-BE49-F238E27FC236}">
                <a16:creationId xmlns:a16="http://schemas.microsoft.com/office/drawing/2014/main" id="{6A1D84D6-3B39-44DB-BCD0-635FC5691E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26403" flipH="1">
            <a:off x="7361506" y="4740368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7"/>
            <a:extLst>
              <a:ext uri="{FF2B5EF4-FFF2-40B4-BE49-F238E27FC236}">
                <a16:creationId xmlns:a16="http://schemas.microsoft.com/office/drawing/2014/main" id="{D022BEAF-FF38-7CA0-149B-4CDEC196D74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011" y="6087031"/>
            <a:ext cx="2174026" cy="84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9" name="Стрілка: п’ятикутник 8">
            <a:extLst>
              <a:ext uri="{FF2B5EF4-FFF2-40B4-BE49-F238E27FC236}">
                <a16:creationId xmlns:a16="http://schemas.microsoft.com/office/drawing/2014/main" id="{5C246FAF-1184-27A2-DABF-ACE2A77E7B50}"/>
              </a:ext>
            </a:extLst>
          </p:cNvPr>
          <p:cNvSpPr/>
          <p:nvPr/>
        </p:nvSpPr>
        <p:spPr>
          <a:xfrm>
            <a:off x="942931" y="191591"/>
            <a:ext cx="10552383" cy="534710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</a:t>
            </a:r>
            <a:r>
              <a:rPr lang="uk-UA" sz="2400" b="1" dirty="0"/>
              <a:t>Визначимо колір, запах, блиск речовин.</a:t>
            </a:r>
          </a:p>
        </p:txBody>
      </p:sp>
      <p:sp>
        <p:nvSpPr>
          <p:cNvPr id="10" name="Ромб 9">
            <a:extLst>
              <a:ext uri="{FF2B5EF4-FFF2-40B4-BE49-F238E27FC236}">
                <a16:creationId xmlns:a16="http://schemas.microsoft.com/office/drawing/2014/main" id="{01A3EB22-CD77-412C-D8F2-D8CC6987E248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FF00"/>
                </a:solidFill>
              </a:rPr>
              <a:t>4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7C2BB7F-1CEB-CFCD-8EF0-6497634BF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4496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uk-UA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23" y="4087655"/>
            <a:ext cx="1078599" cy="197387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E2DCEF7-894D-58D0-C89D-DD38A69B8BE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2000" t="27936" r="17715" b="14921"/>
          <a:stretch/>
        </p:blipFill>
        <p:spPr>
          <a:xfrm>
            <a:off x="1484215" y="990766"/>
            <a:ext cx="8905111" cy="5692186"/>
          </a:xfrm>
          <a:prstGeom prst="rect">
            <a:avLst/>
          </a:prstGeom>
        </p:spPr>
      </p:pic>
      <p:pic>
        <p:nvPicPr>
          <p:cNvPr id="21" name="Picture 6" descr="Смайлик &quot;Направленный вниз указательный палец, тыльная сторона ладони&quot;">
            <a:extLst>
              <a:ext uri="{FF2B5EF4-FFF2-40B4-BE49-F238E27FC236}">
                <a16:creationId xmlns:a16="http://schemas.microsoft.com/office/drawing/2014/main" id="{EC206719-FEDE-75D5-34DB-2DFBE62E3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88486" flipH="1">
            <a:off x="9414997" y="3632665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9"/>
            <a:extLst>
              <a:ext uri="{FF2B5EF4-FFF2-40B4-BE49-F238E27FC236}">
                <a16:creationId xmlns:a16="http://schemas.microsoft.com/office/drawing/2014/main" id="{98E80E59-7CD8-3C63-3E03-7DA3D706F40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011" y="6087031"/>
            <a:ext cx="2174026" cy="84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15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9" name="Стрілка: п’ятикутник 8">
            <a:extLst>
              <a:ext uri="{FF2B5EF4-FFF2-40B4-BE49-F238E27FC236}">
                <a16:creationId xmlns:a16="http://schemas.microsoft.com/office/drawing/2014/main" id="{5C246FAF-1184-27A2-DABF-ACE2A77E7B50}"/>
              </a:ext>
            </a:extLst>
          </p:cNvPr>
          <p:cNvSpPr/>
          <p:nvPr/>
        </p:nvSpPr>
        <p:spPr>
          <a:xfrm>
            <a:off x="942931" y="191591"/>
            <a:ext cx="10552383" cy="534710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У зошиті </a:t>
            </a:r>
            <a:r>
              <a:rPr lang="uk-UA" sz="2400" b="1" dirty="0" err="1">
                <a:solidFill>
                  <a:schemeClr val="bg1"/>
                </a:solidFill>
              </a:rPr>
              <a:t>запиши</a:t>
            </a:r>
            <a:r>
              <a:rPr lang="uk-UA" sz="2400" b="1" dirty="0">
                <a:solidFill>
                  <a:schemeClr val="bg1"/>
                </a:solidFill>
              </a:rPr>
              <a:t> результати спостережень. 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7C2BB7F-1CEB-CFCD-8EF0-6497634BF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4496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uk-UA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4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F3546F55-989A-E460-F72B-B33E827A67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07" t="20952" r="1747" b="20761"/>
          <a:stretch/>
        </p:blipFill>
        <p:spPr bwMode="auto">
          <a:xfrm>
            <a:off x="1140822" y="825573"/>
            <a:ext cx="10552383" cy="5902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E30EDC-5D7E-2961-76F8-006F7F7C5277}"/>
              </a:ext>
            </a:extLst>
          </p:cNvPr>
          <p:cNvSpPr txBox="1"/>
          <p:nvPr/>
        </p:nvSpPr>
        <p:spPr>
          <a:xfrm>
            <a:off x="3604006" y="825573"/>
            <a:ext cx="9679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/>
              <a:t>Число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EB7050-405A-3894-BCEF-06875E9FD773}"/>
              </a:ext>
            </a:extLst>
          </p:cNvPr>
          <p:cNvSpPr txBox="1"/>
          <p:nvPr/>
        </p:nvSpPr>
        <p:spPr>
          <a:xfrm>
            <a:off x="1881051" y="1084441"/>
            <a:ext cx="4364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i="1" spc="50" dirty="0">
                <a:ln w="9525" cmpd="sng">
                  <a:noFill/>
                  <a:prstDash val="solid"/>
                </a:ln>
                <a:effectLst/>
              </a:rPr>
              <a:t>Дослідження</a:t>
            </a:r>
          </a:p>
          <a:p>
            <a:pPr algn="ctr"/>
            <a:r>
              <a:rPr lang="uk-UA" sz="2000" i="1" spc="50" dirty="0">
                <a:ln w="9525" cmpd="sng">
                  <a:noFill/>
                  <a:prstDash val="solid"/>
                </a:ln>
                <a:effectLst/>
              </a:rPr>
              <a:t>«Класифікація речовин на основі їх фізичних властивостей»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87DBAF-0D07-C6F6-EF31-A60AE65C1363}"/>
              </a:ext>
            </a:extLst>
          </p:cNvPr>
          <p:cNvSpPr txBox="1"/>
          <p:nvPr/>
        </p:nvSpPr>
        <p:spPr>
          <a:xfrm>
            <a:off x="1821783" y="2075835"/>
            <a:ext cx="34412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/>
              <a:t>Мета дослідження: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B58A86-86F0-FA90-AC42-E15A2856C76D}"/>
              </a:ext>
            </a:extLst>
          </p:cNvPr>
          <p:cNvSpPr txBox="1"/>
          <p:nvPr/>
        </p:nvSpPr>
        <p:spPr>
          <a:xfrm>
            <a:off x="1836065" y="2416100"/>
            <a:ext cx="45055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/>
              <a:t>Дослідити фізичні властивості декількох речовин. За цими </a:t>
            </a:r>
            <a:r>
              <a:rPr lang="uk-UA" sz="2000" i="1" dirty="0" err="1"/>
              <a:t>власти-востями</a:t>
            </a:r>
            <a:r>
              <a:rPr lang="uk-UA" sz="2000" i="1" dirty="0"/>
              <a:t> поділити їх на різні групи.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D27094-8258-50E9-0FF2-79BBC66F5AC0}"/>
              </a:ext>
            </a:extLst>
          </p:cNvPr>
          <p:cNvSpPr txBox="1"/>
          <p:nvPr/>
        </p:nvSpPr>
        <p:spPr>
          <a:xfrm>
            <a:off x="1821783" y="3429000"/>
            <a:ext cx="34412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/>
              <a:t>План дослідження: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1F0A00-A34D-E21A-3A82-CC8AA38AA7BD}"/>
              </a:ext>
            </a:extLst>
          </p:cNvPr>
          <p:cNvSpPr txBox="1"/>
          <p:nvPr/>
        </p:nvSpPr>
        <p:spPr>
          <a:xfrm>
            <a:off x="6497770" y="847400"/>
            <a:ext cx="4083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/>
              <a:t>Результати дослідження: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E58FEB4-2954-7D6E-7DE8-878CAF7AD547}"/>
              </a:ext>
            </a:extLst>
          </p:cNvPr>
          <p:cNvSpPr txBox="1"/>
          <p:nvPr/>
        </p:nvSpPr>
        <p:spPr>
          <a:xfrm>
            <a:off x="6586811" y="1225683"/>
            <a:ext cx="34412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000" i="1" dirty="0"/>
              <a:t>……</a:t>
            </a:r>
          </a:p>
          <a:p>
            <a:pPr marL="457200" indent="-457200">
              <a:buAutoNum type="arabicPeriod"/>
            </a:pPr>
            <a:r>
              <a:rPr lang="uk-UA" sz="2000" i="1" dirty="0"/>
              <a:t>……</a:t>
            </a:r>
          </a:p>
          <a:p>
            <a:pPr marL="457200" indent="-457200">
              <a:buAutoNum type="arabicPeriod"/>
            </a:pPr>
            <a:r>
              <a:rPr lang="uk-UA" sz="2000" i="1" dirty="0"/>
              <a:t>……</a:t>
            </a:r>
          </a:p>
        </p:txBody>
      </p:sp>
      <p:pic>
        <p:nvPicPr>
          <p:cNvPr id="21" name="Picture 6" descr="Смайлик &quot;Направленный вниз указательный палец, тыльная сторона ладони&quot;">
            <a:extLst>
              <a:ext uri="{FF2B5EF4-FFF2-40B4-BE49-F238E27FC236}">
                <a16:creationId xmlns:a16="http://schemas.microsoft.com/office/drawing/2014/main" id="{EC206719-FEDE-75D5-34DB-2DFBE62E3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77483" flipH="1">
            <a:off x="7682091" y="152753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23" y="4087655"/>
            <a:ext cx="1078599" cy="1973876"/>
          </a:xfrm>
          <a:prstGeom prst="rect">
            <a:avLst/>
          </a:prstGeom>
        </p:spPr>
      </p:pic>
      <p:sp>
        <p:nvSpPr>
          <p:cNvPr id="22" name="Ромб 21">
            <a:extLst>
              <a:ext uri="{FF2B5EF4-FFF2-40B4-BE49-F238E27FC236}">
                <a16:creationId xmlns:a16="http://schemas.microsoft.com/office/drawing/2014/main" id="{4515E5DA-7741-6CF5-5D60-D6A1612F9695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660066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FF00"/>
                </a:solidFill>
              </a:rPr>
              <a:t>8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0FCBB1B-2D89-0BCF-D7D3-CA7F6072824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0500" t="37290" r="14942" b="26767"/>
          <a:stretch/>
        </p:blipFill>
        <p:spPr>
          <a:xfrm>
            <a:off x="1851159" y="3962458"/>
            <a:ext cx="4423954" cy="16394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Рисунок 18">
            <a:hlinkClick r:id="rId11"/>
            <a:extLst>
              <a:ext uri="{FF2B5EF4-FFF2-40B4-BE49-F238E27FC236}">
                <a16:creationId xmlns:a16="http://schemas.microsoft.com/office/drawing/2014/main" id="{ABE90859-216F-6BCA-B5BE-AC6F7DF887B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011" y="6087031"/>
            <a:ext cx="2174026" cy="84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212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2" grpId="0"/>
      <p:bldP spid="13" grpId="0"/>
      <p:bldP spid="14" grpId="0"/>
      <p:bldP spid="15" grpId="0"/>
      <p:bldP spid="17" grpId="0"/>
      <p:bldP spid="18" grpId="0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2655</TotalTime>
  <Words>225</Words>
  <Application>Microsoft Office PowerPoint</Application>
  <PresentationFormat>Широкий екран</PresentationFormat>
  <Paragraphs>48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384</cp:revision>
  <dcterms:created xsi:type="dcterms:W3CDTF">2023-02-01T11:00:58Z</dcterms:created>
  <dcterms:modified xsi:type="dcterms:W3CDTF">2023-11-09T18:54:39Z</dcterms:modified>
</cp:coreProperties>
</file>