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98" r:id="rId5"/>
    <p:sldId id="297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tZg8dyIAItM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tZg8dyIAIt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2.png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hyperlink" Target="https://youtu.be/tZg8dyIAItM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5.jpeg"/><Relationship Id="rId4" Type="http://schemas.openxmlformats.org/officeDocument/2006/relationships/image" Target="../media/image9.jp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tZg8dyIAItM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openxmlformats.org/officeDocument/2006/relationships/image" Target="../media/image9.jp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4.wdp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hyperlink" Target="https://youtu.be/tZg8dyIAItM" TargetMode="External"/><Relationship Id="rId5" Type="http://schemas.openxmlformats.org/officeDocument/2006/relationships/image" Target="../media/image16.png"/><Relationship Id="rId10" Type="http://schemas.microsoft.com/office/2007/relationships/hdphoto" Target="../media/hdphoto5.wdp"/><Relationship Id="rId4" Type="http://schemas.openxmlformats.org/officeDocument/2006/relationships/image" Target="../media/image9.jp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tZg8dyIAI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5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332412" y="1935126"/>
            <a:ext cx="10180320" cy="25853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«Використання експерименту для отримання нових знань»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06D9CCD4-019B-5518-D73B-F78CEBF374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651" y="4979368"/>
            <a:ext cx="3996698" cy="155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015663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1"/>
                </a:solidFill>
              </a:rPr>
              <a:t>Від дефіциту питної води страждає 40% населення Землі. Для питного водопостачання кількість розчин-них солей має складати менше 1 г/л. Винайдено багато способів опріснення солоної води. Сьогодні ми спробуємо заморозити і розморозити воду та оцінити результат.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9" y="4132511"/>
            <a:ext cx="1881050" cy="213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Что такое вода? - советы, обзор темы, интересные факты от экспертов в  области фильтров для воды интернет магазина Akvo">
            <a:extLst>
              <a:ext uri="{FF2B5EF4-FFF2-40B4-BE49-F238E27FC236}">
                <a16:creationId xmlns:a16="http://schemas.microsoft.com/office/drawing/2014/main" id="{37946B51-E62F-CFEF-FB31-B135A6DA0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288" y="1411254"/>
            <a:ext cx="9122774" cy="52631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624758AF-80CE-5EA3-13D3-60181909BB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48" y="2722144"/>
            <a:ext cx="2667452" cy="104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942931" y="191590"/>
            <a:ext cx="10552383" cy="60959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Визнач мету дослідження і матеріали, які знадобляться.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C5070D31-AE81-65C1-0A3A-DF0B2298DECC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E1EEF74-B1EB-4817-D931-3B00176A5980}"/>
              </a:ext>
            </a:extLst>
          </p:cNvPr>
          <p:cNvSpPr/>
          <p:nvPr/>
        </p:nvSpPr>
        <p:spPr>
          <a:xfrm>
            <a:off x="3962961" y="923101"/>
            <a:ext cx="39612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Мета дослідження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7A2BDA-E716-26F6-10CE-8D530DB96500}"/>
              </a:ext>
            </a:extLst>
          </p:cNvPr>
          <p:cNvSpPr txBox="1"/>
          <p:nvPr/>
        </p:nvSpPr>
        <p:spPr>
          <a:xfrm>
            <a:off x="1497625" y="1485875"/>
            <a:ext cx="9501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Дізнатися яка вода замерзне швидше – прісна чи солона? Визначити, чи опрісниться солона вода після замерзання і наступного танення.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9C1DF58D-5B94-775A-3AAF-5A1197CA3CDE}"/>
              </a:ext>
            </a:extLst>
          </p:cNvPr>
          <p:cNvSpPr/>
          <p:nvPr/>
        </p:nvSpPr>
        <p:spPr>
          <a:xfrm>
            <a:off x="2817878" y="2377432"/>
            <a:ext cx="62514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Матеріали для дослідження: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2CBE96-081A-BF3D-3C3E-00104062A82D}"/>
              </a:ext>
            </a:extLst>
          </p:cNvPr>
          <p:cNvSpPr txBox="1"/>
          <p:nvPr/>
        </p:nvSpPr>
        <p:spPr>
          <a:xfrm>
            <a:off x="1097031" y="3106565"/>
            <a:ext cx="95015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/>
              <a:t>дві</a:t>
            </a:r>
            <a:r>
              <a:rPr lang="ru-RU" sz="2400" b="1" dirty="0"/>
              <a:t> </a:t>
            </a:r>
            <a:r>
              <a:rPr lang="ru-RU" sz="2400" b="1" dirty="0" err="1"/>
              <a:t>пластикові</a:t>
            </a:r>
            <a:r>
              <a:rPr lang="ru-RU" sz="2400" b="1" dirty="0"/>
              <a:t> </a:t>
            </a:r>
            <a:r>
              <a:rPr lang="ru-RU" sz="2400" b="1" dirty="0" err="1"/>
              <a:t>пляшечки</a:t>
            </a:r>
            <a:r>
              <a:rPr lang="ru-RU" sz="2400" b="1" dirty="0"/>
              <a:t> по 0,5 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/>
              <a:t>сіль</a:t>
            </a:r>
            <a:r>
              <a:rPr lang="ru-RU" sz="2400" b="1" dirty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чайна ложка;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чашка;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/>
              <a:t>морозильна</a:t>
            </a:r>
            <a:r>
              <a:rPr lang="ru-RU" sz="2400" b="1" dirty="0"/>
              <a:t> камера.</a:t>
            </a:r>
          </a:p>
        </p:txBody>
      </p:sp>
      <p:pic>
        <p:nvPicPr>
          <p:cNvPr id="1026" name="Picture 2" descr="Бутылка, Домашний Питомец, Напиток">
            <a:extLst>
              <a:ext uri="{FF2B5EF4-FFF2-40B4-BE49-F238E27FC236}">
                <a16:creationId xmlns:a16="http://schemas.microsoft.com/office/drawing/2014/main" id="{5E8251F3-7B87-2B1B-A38E-024636578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615" y="3686979"/>
            <a:ext cx="1642160" cy="328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Бутылка, Домашний Питомец, Напиток">
            <a:extLst>
              <a:ext uri="{FF2B5EF4-FFF2-40B4-BE49-F238E27FC236}">
                <a16:creationId xmlns:a16="http://schemas.microsoft.com/office/drawing/2014/main" id="{DA1DDBD8-8B14-D237-5008-AFC3C4D20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97" y="3693450"/>
            <a:ext cx="1642160" cy="328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Ложка, Суп, Еда, Столовые Приборы">
            <a:extLst>
              <a:ext uri="{FF2B5EF4-FFF2-40B4-BE49-F238E27FC236}">
                <a16:creationId xmlns:a16="http://schemas.microsoft.com/office/drawing/2014/main" id="{EDD83A60-024C-66C1-0E45-96CF789E8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832" y="4718649"/>
            <a:ext cx="1017814" cy="203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Чашка, Фиолетовый, Чай, Чаша, Пустой">
            <a:extLst>
              <a:ext uri="{FF2B5EF4-FFF2-40B4-BE49-F238E27FC236}">
                <a16:creationId xmlns:a16="http://schemas.microsoft.com/office/drawing/2014/main" id="{902C0B71-11ED-8B50-100C-071118054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983" y="5594288"/>
            <a:ext cx="1765493" cy="1159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іль в пачці 1,5 кг.: продаж, ціна в Україні">
            <a:extLst>
              <a:ext uri="{FF2B5EF4-FFF2-40B4-BE49-F238E27FC236}">
                <a16:creationId xmlns:a16="http://schemas.microsoft.com/office/drawing/2014/main" id="{7893894F-BDF9-7A0B-6988-7ACC54E6E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226" y="4876218"/>
            <a:ext cx="1918063" cy="19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Холодильник BOSCH KAI93VI304 - изображение 1">
            <a:extLst>
              <a:ext uri="{FF2B5EF4-FFF2-40B4-BE49-F238E27FC236}">
                <a16:creationId xmlns:a16="http://schemas.microsoft.com/office/drawing/2014/main" id="{1B41A680-F8FC-1356-1F11-E72FC3E5D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9950" y="2316873"/>
            <a:ext cx="2850129" cy="454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08877B07-FA2B-D5A6-7114-A3AFB92B881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48" y="2722144"/>
            <a:ext cx="2667452" cy="104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9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Стрілка: п’ятикутник 9">
            <a:extLst>
              <a:ext uri="{FF2B5EF4-FFF2-40B4-BE49-F238E27FC236}">
                <a16:creationId xmlns:a16="http://schemas.microsoft.com/office/drawing/2014/main" id="{3D69084D-8DFE-F1BB-01B9-3C44CA2E093A}"/>
              </a:ext>
            </a:extLst>
          </p:cNvPr>
          <p:cNvSpPr/>
          <p:nvPr/>
        </p:nvSpPr>
        <p:spPr>
          <a:xfrm>
            <a:off x="942931" y="191590"/>
            <a:ext cx="10552383" cy="58347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Склади план проведення дослідження.</a:t>
            </a:r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D8573BC1-B742-001D-1FC8-2DF24ECE2FC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2</a:t>
            </a:r>
          </a:p>
        </p:txBody>
      </p:sp>
      <p:graphicFrame>
        <p:nvGraphicFramePr>
          <p:cNvPr id="9" name="Таблиця 2">
            <a:extLst>
              <a:ext uri="{FF2B5EF4-FFF2-40B4-BE49-F238E27FC236}">
                <a16:creationId xmlns:a16="http://schemas.microsoft.com/office/drawing/2014/main" id="{FDF5F953-8B86-9C2C-9277-56A331B97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796067"/>
              </p:ext>
            </p:extLst>
          </p:nvPr>
        </p:nvGraphicFramePr>
        <p:xfrm>
          <a:off x="799232" y="1494107"/>
          <a:ext cx="10809293" cy="239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71140">
                  <a:extLst>
                    <a:ext uri="{9D8B030D-6E8A-4147-A177-3AD203B41FA5}">
                      <a16:colId xmlns:a16="http://schemas.microsoft.com/office/drawing/2014/main" val="1367732458"/>
                    </a:ext>
                  </a:extLst>
                </a:gridCol>
                <a:gridCol w="7560405">
                  <a:extLst>
                    <a:ext uri="{9D8B030D-6E8A-4147-A177-3AD203B41FA5}">
                      <a16:colId xmlns:a16="http://schemas.microsoft.com/office/drawing/2014/main" val="3818042700"/>
                    </a:ext>
                  </a:extLst>
                </a:gridCol>
                <a:gridCol w="2577748">
                  <a:extLst>
                    <a:ext uri="{9D8B030D-6E8A-4147-A177-3AD203B41FA5}">
                      <a16:colId xmlns:a16="http://schemas.microsoft.com/office/drawing/2014/main" val="15828902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Подія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Планований результат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091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0" i="0" kern="1200" noProof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Налий однакову кількість води в обидві пластикові пляшечки. В одну пля-шечку додай чайну ложку солі та потруси пляшку, щоб сіль розчинилася. </a:t>
                      </a:r>
                      <a:endParaRPr lang="uk-UA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Отримаю пляшки з </a:t>
                      </a:r>
                      <a:r>
                        <a:rPr lang="uk-UA" dirty="0" err="1"/>
                        <a:t>пріс-ною</a:t>
                      </a:r>
                      <a:r>
                        <a:rPr lang="uk-UA" dirty="0"/>
                        <a:t> водою і з солоною водою.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453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11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49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uk-U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065350"/>
                  </a:ext>
                </a:extLst>
              </a:tr>
            </a:tbl>
          </a:graphicData>
        </a:graphic>
      </p:graphicFrame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A5F50A0C-8C81-6782-B42A-39F599BBEB59}"/>
              </a:ext>
            </a:extLst>
          </p:cNvPr>
          <p:cNvSpPr/>
          <p:nvPr/>
        </p:nvSpPr>
        <p:spPr>
          <a:xfrm>
            <a:off x="4130814" y="826874"/>
            <a:ext cx="39303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План дослідження</a:t>
            </a:r>
          </a:p>
        </p:txBody>
      </p:sp>
      <p:pic>
        <p:nvPicPr>
          <p:cNvPr id="13" name="Picture 2" descr="Бутылка, Домашний Питомец, Напиток">
            <a:extLst>
              <a:ext uri="{FF2B5EF4-FFF2-40B4-BE49-F238E27FC236}">
                <a16:creationId xmlns:a16="http://schemas.microsoft.com/office/drawing/2014/main" id="{36795372-32FC-B1F8-169F-28A0A0CF4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12439" y="5123399"/>
            <a:ext cx="1182878" cy="236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Сіль в пачці 1,5 кг.: продаж, ціна в Україні">
            <a:extLst>
              <a:ext uri="{FF2B5EF4-FFF2-40B4-BE49-F238E27FC236}">
                <a16:creationId xmlns:a16="http://schemas.microsoft.com/office/drawing/2014/main" id="{5507B970-378A-A28A-E70A-C63D53424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368" y="5363893"/>
            <a:ext cx="1368848" cy="136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Бутылка, Домашний Питомец, Напиток">
            <a:extLst>
              <a:ext uri="{FF2B5EF4-FFF2-40B4-BE49-F238E27FC236}">
                <a16:creationId xmlns:a16="http://schemas.microsoft.com/office/drawing/2014/main" id="{B246FADB-EA99-430A-AA9E-0566916DF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692195" y="5201805"/>
            <a:ext cx="1104473" cy="220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8"/>
            <a:extLst>
              <a:ext uri="{FF2B5EF4-FFF2-40B4-BE49-F238E27FC236}">
                <a16:creationId xmlns:a16="http://schemas.microsoft.com/office/drawing/2014/main" id="{4A74D532-C4C4-3F5C-6A27-85AC26CF4D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48" y="2722144"/>
            <a:ext cx="2667452" cy="104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49" y="4273175"/>
            <a:ext cx="1406391" cy="2573747"/>
          </a:xfrm>
          <a:prstGeom prst="rect">
            <a:avLst/>
          </a:prstGeom>
        </p:spPr>
      </p:pic>
      <p:sp>
        <p:nvSpPr>
          <p:cNvPr id="9" name="Стрілка: п’ятикутник 8">
            <a:extLst>
              <a:ext uri="{FF2B5EF4-FFF2-40B4-BE49-F238E27FC236}">
                <a16:creationId xmlns:a16="http://schemas.microsoft.com/office/drawing/2014/main" id="{5C246FAF-1184-27A2-DABF-ACE2A77E7B50}"/>
              </a:ext>
            </a:extLst>
          </p:cNvPr>
          <p:cNvSpPr/>
          <p:nvPr/>
        </p:nvSpPr>
        <p:spPr>
          <a:xfrm>
            <a:off x="942931" y="191590"/>
            <a:ext cx="10552383" cy="8099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У зошиті </a:t>
            </a:r>
            <a:r>
              <a:rPr lang="uk-UA" sz="2400" b="1" dirty="0" err="1">
                <a:solidFill>
                  <a:schemeClr val="bg1"/>
                </a:solidFill>
              </a:rPr>
              <a:t>запиши</a:t>
            </a:r>
            <a:r>
              <a:rPr lang="uk-UA" sz="2400" b="1" dirty="0">
                <a:solidFill>
                  <a:schemeClr val="bg1"/>
                </a:solidFill>
              </a:rPr>
              <a:t> мету спостереження і план дій.</a:t>
            </a:r>
          </a:p>
        </p:txBody>
      </p:sp>
      <p:sp>
        <p:nvSpPr>
          <p:cNvPr id="10" name="Ромб 9">
            <a:extLst>
              <a:ext uri="{FF2B5EF4-FFF2-40B4-BE49-F238E27FC236}">
                <a16:creationId xmlns:a16="http://schemas.microsoft.com/office/drawing/2014/main" id="{01A3EB22-CD77-412C-D8F2-D8CC6987E24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7C2BB7F-1CEB-CFCD-8EF0-6497634BF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4496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24410862-687A-CD49-DF5E-143354BEB0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7" t="20952" r="1747" b="20761"/>
          <a:stretch/>
        </p:blipFill>
        <p:spPr bwMode="auto">
          <a:xfrm>
            <a:off x="1418095" y="1208105"/>
            <a:ext cx="8966363" cy="5458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93ADDC-398F-6A58-75F1-42BC5F74FC8D}"/>
              </a:ext>
            </a:extLst>
          </p:cNvPr>
          <p:cNvSpPr txBox="1"/>
          <p:nvPr/>
        </p:nvSpPr>
        <p:spPr>
          <a:xfrm>
            <a:off x="3273081" y="1182470"/>
            <a:ext cx="967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Число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B90DE0-7EBC-17AB-160F-94637440003E}"/>
              </a:ext>
            </a:extLst>
          </p:cNvPr>
          <p:cNvSpPr txBox="1"/>
          <p:nvPr/>
        </p:nvSpPr>
        <p:spPr>
          <a:xfrm>
            <a:off x="1931345" y="1544042"/>
            <a:ext cx="38946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i="1" spc="50" dirty="0">
                <a:ln w="9525" cmpd="sng">
                  <a:noFill/>
                  <a:prstDash val="solid"/>
                </a:ln>
                <a:effectLst/>
              </a:rPr>
              <a:t>Дослідження</a:t>
            </a:r>
          </a:p>
          <a:p>
            <a:pPr algn="ctr"/>
            <a:r>
              <a:rPr lang="uk-UA" sz="2000" i="1" spc="50" dirty="0">
                <a:ln w="9525" cmpd="sng">
                  <a:noFill/>
                  <a:prstDash val="solid"/>
                </a:ln>
                <a:effectLst/>
              </a:rPr>
              <a:t>«Яка вода замерзне швидше? Опріснення солоної води»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EFBD3D-F7C3-6164-3C7E-DCE9DDC3BC30}"/>
              </a:ext>
            </a:extLst>
          </p:cNvPr>
          <p:cNvSpPr txBox="1"/>
          <p:nvPr/>
        </p:nvSpPr>
        <p:spPr>
          <a:xfrm>
            <a:off x="2036464" y="2522089"/>
            <a:ext cx="3441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/>
              <a:t>Мета спостереження: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8A5006-6D30-FEDC-E9C4-82D89AAC48B7}"/>
              </a:ext>
            </a:extLst>
          </p:cNvPr>
          <p:cNvSpPr txBox="1"/>
          <p:nvPr/>
        </p:nvSpPr>
        <p:spPr>
          <a:xfrm>
            <a:off x="2036464" y="2895642"/>
            <a:ext cx="36856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/>
              <a:t>Дізнатися яка вода замерзне швидше – прісна чи солона? Визначити, чи опрісниться солона вода після замерзання і наступного танення.</a:t>
            </a:r>
          </a:p>
        </p:txBody>
      </p:sp>
      <p:pic>
        <p:nvPicPr>
          <p:cNvPr id="18" name="Picture 6" descr="Смайлик &quot;Направленный вниз указательный палец, тыльная сторона ладони&quot;">
            <a:extLst>
              <a:ext uri="{FF2B5EF4-FFF2-40B4-BE49-F238E27FC236}">
                <a16:creationId xmlns:a16="http://schemas.microsoft.com/office/drawing/2014/main" id="{6A868A7A-14DC-25C1-1BEE-B51688B9D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8650" flipH="1">
            <a:off x="5361872" y="408429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1FA0A2-CE68-3A34-C191-E45C27D4862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6846" t="34559" r="8500" b="22514"/>
          <a:stretch/>
        </p:blipFill>
        <p:spPr>
          <a:xfrm>
            <a:off x="2045433" y="4932802"/>
            <a:ext cx="3780602" cy="148683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46DE350-B116-0F7B-D9A0-0BA1366DDCB0}"/>
              </a:ext>
            </a:extLst>
          </p:cNvPr>
          <p:cNvSpPr txBox="1"/>
          <p:nvPr/>
        </p:nvSpPr>
        <p:spPr>
          <a:xfrm>
            <a:off x="2103017" y="4507057"/>
            <a:ext cx="3441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/>
              <a:t>План дослідження.</a:t>
            </a:r>
          </a:p>
        </p:txBody>
      </p:sp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7D880B72-D043-E503-5B75-7CD72EA6703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48" y="2722144"/>
            <a:ext cx="2667452" cy="104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  <p:bldP spid="13" grpId="0"/>
      <p:bldP spid="14" grpId="0"/>
      <p:bldP spid="15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2342</TotalTime>
  <Words>218</Words>
  <Application>Microsoft Office PowerPoint</Application>
  <PresentationFormat>Широкий екран</PresentationFormat>
  <Paragraphs>35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350</cp:revision>
  <dcterms:created xsi:type="dcterms:W3CDTF">2023-02-01T11:00:58Z</dcterms:created>
  <dcterms:modified xsi:type="dcterms:W3CDTF">2023-09-18T07:10:05Z</dcterms:modified>
</cp:coreProperties>
</file>