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369" r:id="rId5"/>
    <p:sldId id="368" r:id="rId6"/>
    <p:sldId id="37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A66BD3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7335B03-2F6C-D852-272C-1E340F9D2C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B12CB430-BB48-AF9C-B4DA-2943A5052DF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020175B-DFD0-178B-1FE0-892D7D4AB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99201D9-9CDB-C888-C214-1005E7D28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A4CF13F-3593-CFFB-C37A-B72BC9E6B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269889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57E488-4806-F875-D7EA-5F629EB092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528F8F-3D4F-BB84-16FA-EC0779C2A9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6DBEBA7-DAE0-1E3F-73D8-C4C889788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504DCC4-F10A-AA07-7A9F-5491EB11C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C77062B-D8B7-5DC9-842F-A61BC42148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95539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6D17E-B0F4-78C3-E127-D5360AAB3F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B42E86E-7FCD-F32D-A328-B4C1B2267B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27B233D-A29B-4D3A-8EC2-1F3D93123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8AB9E8-0F3E-7133-F623-E70793B52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3C3D87E-44BA-0392-0867-EABD9DD7D8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49529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236819-92D7-F6AD-B540-B0198D9B8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E17F87B0-07E7-025C-1E83-F36756AFAC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38B8CF5-BFD9-A69D-A67E-1D4D727F44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498F5AE-99B7-F2BE-9372-E87F4F760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A6E0A3D2-C3BE-5EE6-E44A-8D6E9E985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489B6E38-A77F-E76F-DECA-8DBBB7985F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051911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2A05F71-C3D7-28D1-BD03-BB8F8DA15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A906080-20C6-73B6-6361-BF3E9AA997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FE0AC26-E544-76EF-B3DC-857905CAAE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847A1D86-E1F3-4D42-A221-042CD71D3C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7D3ED4A-8611-731B-C33E-6283ECF143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B231CCC7-BB6D-CD17-B6BE-6929CAE3A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C07CF7C-CF07-8E1B-B11C-DD3F0ED13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3A017DDE-4290-1CD9-886B-E36AD5EB3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48400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8783A0-C607-994B-96FB-E38429A2C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31E3987-DF99-0A90-26E7-F22254F47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B5F28B1E-811E-5B53-5822-48052FF94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C0A8D5F-9345-A547-51FA-496253DABA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6481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BD03E619-E6CA-7F9F-40BD-EA022D56F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0AB5C401-FBBD-66EB-94D9-AB76D2A038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B0F7E569-B2DA-129D-BC7E-C8DC82AD4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33976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5E6BC1-E770-C672-AA9C-E59B5E0024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7946ACB-DFB2-6911-376C-383351E6B2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D6A43C-2C83-BF91-C3A8-90F388B45F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929479B-9204-9894-AF34-B3F132BFE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B6B22AA-CB4F-DD69-C68B-893676E211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ADEA2DA5-B17C-8E3B-6904-0B66381B2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6343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249ACD-8409-17C9-BD03-B321F3F447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BCAE2C32-7E15-9B14-3F61-BA9BD6177B5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149030B-DC8D-7D3F-A21D-4D0C38A27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28417BA-A2CE-858B-775B-A72163E01B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C2462B30-A7EC-4AB5-3DA0-8CF57881A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45D162E-890D-093E-7A65-CE590A9C4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734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2F3721-5FFE-FC9F-F427-1835BA23A3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D6567208-F4C7-3A42-41BB-3EC45E174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28F1071-285E-43C8-4F7C-F3F665305A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F1EE84C9-3500-1E5B-622B-CCD6623193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2B7DF47-F74E-0857-5D94-0E6997242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82819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DA688FED-32BC-4119-AC33-D585009DD2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C072B22-6F06-DBF9-EECD-6339243FA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C73C5EF-83E7-FE67-B956-FA1C0C478C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8DC78D2-A850-90CD-6DC6-B9C527536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214B274-06CF-EB2B-641D-2BDC7AC850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174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31A793F-D104-95B1-6104-01C9D154D7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05F0366-B496-B903-9101-CF8B7407E9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20A38F9-39EC-A485-DE4A-1509F9E5FF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622E-ED67-4265-BF88-BDBE0BCC5984}" type="datetimeFigureOut">
              <a:rPr lang="uk-UA" smtClean="0"/>
              <a:t>06.11.2023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24693D6-DBCC-AD69-F555-B8CABD060D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085114A-E032-61A6-2582-25405FF6A7B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1899E7-E5CB-4240-A05D-034686A9E384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1299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YjS-mwj_gX8" TargetMode="External"/><Relationship Id="rId5" Type="http://schemas.openxmlformats.org/officeDocument/2006/relationships/image" Target="../media/image5.gif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youtu.be/YjS-mwj_gX8" TargetMode="External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microsoft.com/office/2007/relationships/hdphoto" Target="../media/hdphoto4.wdp"/><Relationship Id="rId1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youtu.be/YjS-mwj_gX8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YjS-mwj_gX8" TargetMode="External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microsoft.com/office/2007/relationships/hdphoto" Target="../media/hdphoto7.wdp"/><Relationship Id="rId4" Type="http://schemas.openxmlformats.org/officeDocument/2006/relationships/image" Target="../media/image17.png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hyperlink" Target="https://youtu.be/YjS-mwj_gX8" TargetMode="External"/><Relationship Id="rId3" Type="http://schemas.microsoft.com/office/2007/relationships/hdphoto" Target="../media/hdphoto9.wdp"/><Relationship Id="rId7" Type="http://schemas.microsoft.com/office/2007/relationships/hdphoto" Target="../media/hdphoto11.wdp"/><Relationship Id="rId12" Type="http://schemas.openxmlformats.org/officeDocument/2006/relationships/image" Target="../media/image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13.wdp"/><Relationship Id="rId5" Type="http://schemas.microsoft.com/office/2007/relationships/hdphoto" Target="../media/hdphoto10.wdp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12.wdp"/><Relationship Id="rId1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youtu.be/YjS-mwj_gX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6CC020D-E792-8A18-2ED1-C6CB87CA7BE1}"/>
              </a:ext>
            </a:extLst>
          </p:cNvPr>
          <p:cNvSpPr/>
          <p:nvPr/>
        </p:nvSpPr>
        <p:spPr>
          <a:xfrm>
            <a:off x="1814472" y="1243263"/>
            <a:ext cx="9540405" cy="193899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Ознайомлення з сумішами </a:t>
            </a:r>
          </a:p>
          <a:p>
            <a:pPr algn="ctr"/>
            <a:r>
              <a:rPr lang="uk-UA" sz="6000" b="1" spc="50" dirty="0">
                <a:ln w="9525" cmpd="sng">
                  <a:solidFill>
                    <a:srgbClr val="FFFF00"/>
                  </a:solidFill>
                  <a:prstDash val="solid"/>
                </a:ln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способами їх розділення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049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1274497"/>
            <a:ext cx="4790804" cy="5748965"/>
          </a:xfrm>
          <a:prstGeom prst="rect">
            <a:avLst/>
          </a:prstGeom>
        </p:spPr>
      </p:pic>
      <p:pic>
        <p:nvPicPr>
          <p:cNvPr id="1028" name="Picture 4" descr="Chemistry Gif">
            <a:extLst>
              <a:ext uri="{FF2B5EF4-FFF2-40B4-BE49-F238E27FC236}">
                <a16:creationId xmlns:a16="http://schemas.microsoft.com/office/drawing/2014/main" id="{833067E1-287A-9587-E8BD-FC0170171D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4980" y="3182255"/>
            <a:ext cx="6238060" cy="3800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hemistry Gif">
            <a:extLst>
              <a:ext uri="{FF2B5EF4-FFF2-40B4-BE49-F238E27FC236}">
                <a16:creationId xmlns:a16="http://schemas.microsoft.com/office/drawing/2014/main" id="{B5C1992A-C42F-0190-37FE-B2AD61808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117" y="-71349"/>
            <a:ext cx="2510923" cy="1826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773E29FE-91B7-4ACB-4A44-0D29EAE755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8378" y="88389"/>
            <a:ext cx="3657600" cy="1426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трілка: п’ятикутник 1">
            <a:extLst>
              <a:ext uri="{FF2B5EF4-FFF2-40B4-BE49-F238E27FC236}">
                <a16:creationId xmlns:a16="http://schemas.microsoft.com/office/drawing/2014/main" id="{8768D312-9155-F13C-B77B-BD59370A62F9}"/>
              </a:ext>
            </a:extLst>
          </p:cNvPr>
          <p:cNvSpPr/>
          <p:nvPr/>
        </p:nvSpPr>
        <p:spPr>
          <a:xfrm>
            <a:off x="1410789" y="191591"/>
            <a:ext cx="10720251" cy="862146"/>
          </a:xfrm>
          <a:prstGeom prst="homePlate">
            <a:avLst/>
          </a:prstGeom>
          <a:ln>
            <a:solidFill>
              <a:srgbClr val="FFFF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 err="1"/>
              <a:t>Розглянь</a:t>
            </a:r>
            <a:r>
              <a:rPr lang="ru-RU" sz="2800" b="1" dirty="0"/>
              <a:t> </a:t>
            </a:r>
            <a:r>
              <a:rPr lang="ru-RU" sz="2800" b="1" dirty="0" err="1"/>
              <a:t>колаж</a:t>
            </a:r>
            <a:r>
              <a:rPr lang="ru-RU" sz="2800" b="1" dirty="0"/>
              <a:t> </a:t>
            </a:r>
            <a:r>
              <a:rPr lang="ru-RU" sz="2800" b="1" dirty="0" err="1"/>
              <a:t>із</a:t>
            </a:r>
            <a:r>
              <a:rPr lang="ru-RU" sz="2800" b="1" dirty="0"/>
              <a:t> </a:t>
            </a:r>
            <a:r>
              <a:rPr lang="ru-RU" sz="2800" b="1" dirty="0" err="1"/>
              <a:t>предметів</a:t>
            </a:r>
            <a:r>
              <a:rPr lang="ru-RU" sz="2800" b="1" dirty="0"/>
              <a:t>. </a:t>
            </a: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відоме</a:t>
            </a:r>
            <a:r>
              <a:rPr lang="ru-RU" sz="2800" b="1" dirty="0"/>
              <a:t> </a:t>
            </a:r>
            <a:r>
              <a:rPr lang="ru-RU" sz="2800" b="1" dirty="0" err="1"/>
              <a:t>тобі</a:t>
            </a:r>
            <a:r>
              <a:rPr lang="ru-RU" sz="2800" b="1" dirty="0"/>
              <a:t> </a:t>
            </a:r>
            <a:r>
              <a:rPr lang="ru-RU" sz="2800" b="1" dirty="0" err="1"/>
              <a:t>їхнє</a:t>
            </a:r>
            <a:r>
              <a:rPr lang="ru-RU" sz="2800" b="1" dirty="0"/>
              <a:t> </a:t>
            </a:r>
            <a:r>
              <a:rPr lang="ru-RU" sz="2800" b="1" dirty="0" err="1"/>
              <a:t>призначення</a:t>
            </a:r>
            <a:r>
              <a:rPr lang="ru-RU" sz="2800" b="1" dirty="0"/>
              <a:t>?</a:t>
            </a:r>
          </a:p>
          <a:p>
            <a:r>
              <a:rPr lang="ru-RU" sz="2800" b="1" dirty="0"/>
              <a:t>Наведи </a:t>
            </a:r>
            <a:r>
              <a:rPr lang="ru-RU" sz="2800" b="1" dirty="0" err="1"/>
              <a:t>приклади</a:t>
            </a:r>
            <a:r>
              <a:rPr lang="ru-RU" sz="2800" b="1" dirty="0"/>
              <a:t>.</a:t>
            </a:r>
            <a:endParaRPr lang="uk-UA" sz="2800" b="1" dirty="0"/>
          </a:p>
        </p:txBody>
      </p:sp>
      <p:pic>
        <p:nvPicPr>
          <p:cNvPr id="1026" name="Picture 2" descr="Притча про знак запитання — Християнський портал КІРІОС">
            <a:extLst>
              <a:ext uri="{FF2B5EF4-FFF2-40B4-BE49-F238E27FC236}">
                <a16:creationId xmlns:a16="http://schemas.microsoft.com/office/drawing/2014/main" id="{C2BD0FAE-943A-3DC4-A3CF-93C1EB248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" b="98000" l="5348" r="98396">
                        <a14:foregroundMark x1="32620" y1="12667" x2="40642" y2="14667"/>
                        <a14:foregroundMark x1="60963" y1="10667" x2="58289" y2="19667"/>
                        <a14:foregroundMark x1="61497" y1="11000" x2="58289" y2="19333"/>
                        <a14:foregroundMark x1="55615" y1="10333" x2="59893" y2="8000"/>
                        <a14:foregroundMark x1="31016" y1="18333" x2="59893" y2="16000"/>
                        <a14:foregroundMark x1="59893" y1="16000" x2="27807" y2="13667"/>
                        <a14:foregroundMark x1="27807" y1="13667" x2="27807" y2="14667"/>
                        <a14:foregroundMark x1="32086" y1="21000" x2="57219" y2="20667"/>
                        <a14:foregroundMark x1="6952" y1="28333" x2="5882" y2="35000"/>
                        <a14:foregroundMark x1="63636" y1="7667" x2="64171" y2="22333"/>
                        <a14:foregroundMark x1="98396" y1="27667" x2="96257" y2="44333"/>
                        <a14:foregroundMark x1="49733" y1="84667" x2="55615" y2="92000"/>
                        <a14:foregroundMark x1="41176" y1="94333" x2="55615" y2="93667"/>
                        <a14:foregroundMark x1="41176" y1="95000" x2="56150" y2="95333"/>
                        <a14:foregroundMark x1="44385" y1="98333" x2="56684" y2="95667"/>
                        <a14:foregroundMark x1="32620" y1="7000" x2="27273" y2="8333"/>
                        <a14:foregroundMark x1="59893" y1="1000" x2="66845" y2="3667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80782"/>
            <a:ext cx="1133025" cy="1817687"/>
          </a:xfrm>
          <a:prstGeom prst="rect">
            <a:avLst/>
          </a:prstGeom>
          <a:noFill/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Миксер электрический с чашей 300 Вт 7 скоростей A-PLUS 1555: в Киеве и  Украине.">
            <a:extLst>
              <a:ext uri="{FF2B5EF4-FFF2-40B4-BE49-F238E27FC236}">
                <a16:creationId xmlns:a16="http://schemas.microsoft.com/office/drawing/2014/main" id="{462E047D-AF7D-47F4-BDB0-A25A651002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734" y="1985219"/>
            <a:ext cx="2484355" cy="328811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ланетарний міксер Suhini SH-SM6.8GR | Gastrorag.ua">
            <a:extLst>
              <a:ext uri="{FF2B5EF4-FFF2-40B4-BE49-F238E27FC236}">
                <a16:creationId xmlns:a16="http://schemas.microsoft.com/office/drawing/2014/main" id="{E82FE0B5-2972-49FA-A075-D9719DCBE3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43" y="3629277"/>
            <a:ext cx="3149354" cy="31493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Фільтри для води — Вікіпедія">
            <a:extLst>
              <a:ext uri="{FF2B5EF4-FFF2-40B4-BE49-F238E27FC236}">
                <a16:creationId xmlns:a16="http://schemas.microsoft.com/office/drawing/2014/main" id="{CC32BD5D-B99D-4BDA-A5F6-589C6F47BF0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362" b="5418"/>
          <a:stretch/>
        </p:blipFill>
        <p:spPr bwMode="auto">
          <a:xfrm>
            <a:off x="4896470" y="1134334"/>
            <a:ext cx="2484355" cy="29671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Сита Для Муки Из Нержавеющей Стали,10/50/75 Микрон - Buy Сито Для  Муки,Стандартное Тестовое Сито,10 Микронов Сито Из Сетчатого Материала  Product on Alibaba.com">
            <a:extLst>
              <a:ext uri="{FF2B5EF4-FFF2-40B4-BE49-F238E27FC236}">
                <a16:creationId xmlns:a16="http://schemas.microsoft.com/office/drawing/2014/main" id="{5DE22332-D6FF-45A9-8150-6DCE88241A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7961"/>
          <a:stretch/>
        </p:blipFill>
        <p:spPr bwMode="auto">
          <a:xfrm>
            <a:off x="7060628" y="3789774"/>
            <a:ext cx="3223773" cy="296712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103B9E-5D37-9AA9-95E5-9CD0AE7F4E0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436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hlinkClick r:id="rId13"/>
            <a:extLst>
              <a:ext uri="{FF2B5EF4-FFF2-40B4-BE49-F238E27FC236}">
                <a16:creationId xmlns:a16="http://schemas.microsoft.com/office/drawing/2014/main" id="{20BBA2FE-AA80-1AE9-D30B-602928D4A95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2475"/>
            <a:ext cx="2701523" cy="105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556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954107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 err="1">
                <a:solidFill>
                  <a:schemeClr val="tx1"/>
                </a:solidFill>
              </a:rPr>
              <a:t>Якщо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речовина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містить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частинок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іншої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речовини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її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називають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>
                <a:solidFill>
                  <a:srgbClr val="FF0000"/>
                </a:solidFill>
              </a:rPr>
              <a:t>чистою </a:t>
            </a:r>
            <a:r>
              <a:rPr lang="ru-RU" sz="2800" b="1" dirty="0" err="1">
                <a:solidFill>
                  <a:srgbClr val="FF0000"/>
                </a:solidFill>
              </a:rPr>
              <a:t>речовиною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Якщо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змішано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кілька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, то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вже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суміш</a:t>
            </a:r>
            <a:r>
              <a:rPr lang="ru-RU" sz="2800" b="1" dirty="0">
                <a:solidFill>
                  <a:srgbClr val="FF0000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2056" name="Picture 8" descr="колба конічна Labexpert КН-2-1000-42 ТС з градуюванням">
            <a:extLst>
              <a:ext uri="{FF2B5EF4-FFF2-40B4-BE49-F238E27FC236}">
                <a16:creationId xmlns:a16="http://schemas.microsoft.com/office/drawing/2014/main" id="{3CF7212F-BF42-B872-622D-890DBA17D3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84" t="21968" r="25873" b="14794"/>
          <a:stretch/>
        </p:blipFill>
        <p:spPr bwMode="auto">
          <a:xfrm>
            <a:off x="444139" y="1027611"/>
            <a:ext cx="5306613" cy="564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Молекула — Циклопедия">
            <a:extLst>
              <a:ext uri="{FF2B5EF4-FFF2-40B4-BE49-F238E27FC236}">
                <a16:creationId xmlns:a16="http://schemas.microsoft.com/office/drawing/2014/main" id="{CDF844EC-E74C-3CE5-5632-89BC053E03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1651773" y="5038679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Молекула — Циклопедия">
            <a:extLst>
              <a:ext uri="{FF2B5EF4-FFF2-40B4-BE49-F238E27FC236}">
                <a16:creationId xmlns:a16="http://schemas.microsoft.com/office/drawing/2014/main" id="{D17827A0-20C4-BB0C-DD6F-A29CC0B85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6863">
            <a:off x="2190372" y="4451854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Молекула — Циклопедия">
            <a:extLst>
              <a:ext uri="{FF2B5EF4-FFF2-40B4-BE49-F238E27FC236}">
                <a16:creationId xmlns:a16="http://schemas.microsoft.com/office/drawing/2014/main" id="{44FE47E1-D483-96AD-1687-F763C17051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1570">
            <a:off x="2610752" y="5190486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Молекула — Циклопедия">
            <a:extLst>
              <a:ext uri="{FF2B5EF4-FFF2-40B4-BE49-F238E27FC236}">
                <a16:creationId xmlns:a16="http://schemas.microsoft.com/office/drawing/2014/main" id="{5A1BBA19-5B42-1380-C0B3-570E6A62C1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6863">
            <a:off x="3632785" y="5319320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Молекула — Циклопедия">
            <a:extLst>
              <a:ext uri="{FF2B5EF4-FFF2-40B4-BE49-F238E27FC236}">
                <a16:creationId xmlns:a16="http://schemas.microsoft.com/office/drawing/2014/main" id="{2FF3A9D0-C1C1-9B47-E5C6-750E6F52F0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79038">
            <a:off x="3111023" y="4558003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Молекула — Циклопедия">
            <a:extLst>
              <a:ext uri="{FF2B5EF4-FFF2-40B4-BE49-F238E27FC236}">
                <a16:creationId xmlns:a16="http://schemas.microsoft.com/office/drawing/2014/main" id="{02E81204-B4CF-D0BE-20B0-A50D5FFEAF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4089197" y="4610831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Молекула — Циклопедия">
            <a:extLst>
              <a:ext uri="{FF2B5EF4-FFF2-40B4-BE49-F238E27FC236}">
                <a16:creationId xmlns:a16="http://schemas.microsoft.com/office/drawing/2014/main" id="{A979A996-149F-B292-4F10-E8301D922D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506863">
            <a:off x="1138127" y="5614041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Молекула — Циклопедия">
            <a:extLst>
              <a:ext uri="{FF2B5EF4-FFF2-40B4-BE49-F238E27FC236}">
                <a16:creationId xmlns:a16="http://schemas.microsoft.com/office/drawing/2014/main" id="{DCD04994-91C3-0F05-1D05-CE0260741C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1570">
            <a:off x="1396623" y="4347714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Молекула — Циклопедия">
            <a:extLst>
              <a:ext uri="{FF2B5EF4-FFF2-40B4-BE49-F238E27FC236}">
                <a16:creationId xmlns:a16="http://schemas.microsoft.com/office/drawing/2014/main" id="{106397A1-8B93-5F83-CD3C-A36A7B9F83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1570">
            <a:off x="4459098" y="5601663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Молекула — Циклопедия">
            <a:extLst>
              <a:ext uri="{FF2B5EF4-FFF2-40B4-BE49-F238E27FC236}">
                <a16:creationId xmlns:a16="http://schemas.microsoft.com/office/drawing/2014/main" id="{0422A515-9250-1ACA-1235-0F0ADE908F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3095848" y="5882247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Молекула — Циклопедия">
            <a:extLst>
              <a:ext uri="{FF2B5EF4-FFF2-40B4-BE49-F238E27FC236}">
                <a16:creationId xmlns:a16="http://schemas.microsoft.com/office/drawing/2014/main" id="{37AB7752-31FE-D102-4B66-8D5E4E810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79038">
            <a:off x="2036711" y="5900025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Колба конічна Labexpert КН-1-2000-29/32 ТС з градуюванням">
            <a:extLst>
              <a:ext uri="{FF2B5EF4-FFF2-40B4-BE49-F238E27FC236}">
                <a16:creationId xmlns:a16="http://schemas.microsoft.com/office/drawing/2014/main" id="{49613E5E-D409-FAEE-CF57-62ABF3AABE8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65" t="16590" r="26668" b="14804"/>
          <a:stretch/>
        </p:blipFill>
        <p:spPr bwMode="auto">
          <a:xfrm>
            <a:off x="6703798" y="1147373"/>
            <a:ext cx="5322739" cy="553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ABC6070-E3B9-0F27-0DAF-240B8D6683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48338">
            <a:off x="7753444" y="4950938"/>
            <a:ext cx="617843" cy="602773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D0735D69-A866-CBDB-3DE7-0C5542F1478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17945">
            <a:off x="8657771" y="4204011"/>
            <a:ext cx="617843" cy="602773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CC14E1CD-BB6E-2B7F-FFA6-DA68B98BA8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82954">
            <a:off x="9565985" y="5699956"/>
            <a:ext cx="617843" cy="602773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10465BF-DA6C-0D13-2AC3-F4D6221F2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1783" y="4525791"/>
            <a:ext cx="617843" cy="602773"/>
          </a:xfrm>
          <a:prstGeom prst="rect">
            <a:avLst/>
          </a:prstGeom>
        </p:spPr>
      </p:pic>
      <p:pic>
        <p:nvPicPr>
          <p:cNvPr id="23" name="Picture 2" descr="Молекула — Циклопедия">
            <a:extLst>
              <a:ext uri="{FF2B5EF4-FFF2-40B4-BE49-F238E27FC236}">
                <a16:creationId xmlns:a16="http://schemas.microsoft.com/office/drawing/2014/main" id="{A49852C7-FEA2-E5FC-922A-DAAC0EE64A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7840024" y="4428174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Молекула — Циклопедия">
            <a:extLst>
              <a:ext uri="{FF2B5EF4-FFF2-40B4-BE49-F238E27FC236}">
                <a16:creationId xmlns:a16="http://schemas.microsoft.com/office/drawing/2014/main" id="{247FAD01-062D-1836-64C2-41FDF24C34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79038">
            <a:off x="8350750" y="5699025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Молекула — Циклопедия">
            <a:extLst>
              <a:ext uri="{FF2B5EF4-FFF2-40B4-BE49-F238E27FC236}">
                <a16:creationId xmlns:a16="http://schemas.microsoft.com/office/drawing/2014/main" id="{3B2D6FFA-ED88-6204-1358-ED201D104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9805693" y="4265259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Молекула — Циклопедия">
            <a:extLst>
              <a:ext uri="{FF2B5EF4-FFF2-40B4-BE49-F238E27FC236}">
                <a16:creationId xmlns:a16="http://schemas.microsoft.com/office/drawing/2014/main" id="{587F9628-FAB8-7E4C-BD91-7629340CDB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227890">
            <a:off x="9930639" y="5051352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Молекула — Циклопедия">
            <a:extLst>
              <a:ext uri="{FF2B5EF4-FFF2-40B4-BE49-F238E27FC236}">
                <a16:creationId xmlns:a16="http://schemas.microsoft.com/office/drawing/2014/main" id="{61EE8DDF-B42E-B6A8-A23F-AB6495587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1570">
            <a:off x="10659846" y="5509965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Молекула — Циклопедия">
            <a:extLst>
              <a:ext uri="{FF2B5EF4-FFF2-40B4-BE49-F238E27FC236}">
                <a16:creationId xmlns:a16="http://schemas.microsoft.com/office/drawing/2014/main" id="{31A6A778-C0FA-6316-779F-5375D2B942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95166">
            <a:off x="7234552" y="5472569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E81C6C6B-7728-C1A6-B972-31F90CCEDB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950374">
            <a:off x="8885602" y="5126430"/>
            <a:ext cx="617843" cy="602773"/>
          </a:xfrm>
          <a:prstGeom prst="rect">
            <a:avLst/>
          </a:prstGeom>
        </p:spPr>
      </p:pic>
      <p:pic>
        <p:nvPicPr>
          <p:cNvPr id="30" name="Picture 2" descr="Молекула — Циклопедия">
            <a:extLst>
              <a:ext uri="{FF2B5EF4-FFF2-40B4-BE49-F238E27FC236}">
                <a16:creationId xmlns:a16="http://schemas.microsoft.com/office/drawing/2014/main" id="{3CB2D1CE-491F-E7B0-9229-34EF5687E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81570">
            <a:off x="8427198" y="4814742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2" descr="Молекула — Циклопедия">
            <a:extLst>
              <a:ext uri="{FF2B5EF4-FFF2-40B4-BE49-F238E27FC236}">
                <a16:creationId xmlns:a16="http://schemas.microsoft.com/office/drawing/2014/main" id="{C84D576F-F82A-C1F0-FC7C-134B95E58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6804">
            <a:off x="9298330" y="4730227"/>
            <a:ext cx="503133" cy="432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ульбашка прямої мови: прямокутна з округленими кутами 6">
            <a:extLst>
              <a:ext uri="{FF2B5EF4-FFF2-40B4-BE49-F238E27FC236}">
                <a16:creationId xmlns:a16="http://schemas.microsoft.com/office/drawing/2014/main" id="{3BEDEFE8-585F-2001-ED54-66D870ED5BCD}"/>
              </a:ext>
            </a:extLst>
          </p:cNvPr>
          <p:cNvSpPr/>
          <p:nvPr/>
        </p:nvSpPr>
        <p:spPr>
          <a:xfrm>
            <a:off x="4523820" y="2945572"/>
            <a:ext cx="1703455" cy="745101"/>
          </a:xfrm>
          <a:prstGeom prst="wedgeRoundRectCallout">
            <a:avLst>
              <a:gd name="adj1" fmla="val -66844"/>
              <a:gd name="adj2" fmla="val 156948"/>
              <a:gd name="adj3" fmla="val 16667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Чиста речовина</a:t>
            </a:r>
          </a:p>
        </p:txBody>
      </p:sp>
      <p:sp>
        <p:nvSpPr>
          <p:cNvPr id="33" name="Бульбашка прямої мови: прямокутна з округленими кутами 32">
            <a:extLst>
              <a:ext uri="{FF2B5EF4-FFF2-40B4-BE49-F238E27FC236}">
                <a16:creationId xmlns:a16="http://schemas.microsoft.com/office/drawing/2014/main" id="{5DC9B819-A712-D5EC-1C21-E7E3513CFE3B}"/>
              </a:ext>
            </a:extLst>
          </p:cNvPr>
          <p:cNvSpPr/>
          <p:nvPr/>
        </p:nvSpPr>
        <p:spPr>
          <a:xfrm>
            <a:off x="5714984" y="3863008"/>
            <a:ext cx="1703455" cy="745101"/>
          </a:xfrm>
          <a:prstGeom prst="wedgeRoundRectCallout">
            <a:avLst>
              <a:gd name="adj1" fmla="val 66587"/>
              <a:gd name="adj2" fmla="val 93834"/>
              <a:gd name="adj3" fmla="val 16667"/>
            </a:avLst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Суміш речовин</a:t>
            </a:r>
          </a:p>
        </p:txBody>
      </p:sp>
      <p:pic>
        <p:nvPicPr>
          <p:cNvPr id="32" name="Рисунок 31">
            <a:hlinkClick r:id="rId6"/>
            <a:extLst>
              <a:ext uri="{FF2B5EF4-FFF2-40B4-BE49-F238E27FC236}">
                <a16:creationId xmlns:a16="http://schemas.microsoft.com/office/drawing/2014/main" id="{40DEDCC9-4749-1145-CC90-3058578523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2475"/>
            <a:ext cx="2701523" cy="105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39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8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9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5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0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500"/>
                            </p:stCondLst>
                            <p:childTnLst>
                              <p:par>
                                <p:cTn id="1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000"/>
                            </p:stCondLst>
                            <p:childTnLst>
                              <p:par>
                                <p:cTn id="1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35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00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6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7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5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3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165463" y="183607"/>
            <a:ext cx="11861074" cy="1815882"/>
          </a:xfrm>
          <a:prstGeom prst="rect">
            <a:avLst/>
          </a:prstGeom>
          <a:solidFill>
            <a:schemeClr val="accent4">
              <a:alpha val="50000"/>
            </a:schemeClr>
          </a:solidFill>
          <a:ln w="38100"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1"/>
                </a:solidFill>
              </a:rPr>
              <a:t>У </a:t>
            </a:r>
            <a:r>
              <a:rPr lang="ru-RU" sz="2800" b="1" dirty="0" err="1">
                <a:solidFill>
                  <a:schemeClr val="tx1"/>
                </a:solidFill>
              </a:rPr>
              <a:t>природі</a:t>
            </a:r>
            <a:r>
              <a:rPr lang="ru-RU" sz="2800" b="1" dirty="0">
                <a:solidFill>
                  <a:schemeClr val="tx1"/>
                </a:solidFill>
              </a:rPr>
              <a:t> не </a:t>
            </a:r>
            <a:r>
              <a:rPr lang="ru-RU" sz="2800" b="1" dirty="0" err="1">
                <a:solidFill>
                  <a:schemeClr val="tx1"/>
                </a:solidFill>
              </a:rPr>
              <a:t>існує</a:t>
            </a:r>
            <a:r>
              <a:rPr lang="ru-RU" sz="2800" b="1" dirty="0">
                <a:solidFill>
                  <a:schemeClr val="tx1"/>
                </a:solidFill>
              </a:rPr>
              <a:t> абсолютно </a:t>
            </a:r>
            <a:r>
              <a:rPr lang="ru-RU" sz="2800" b="1" dirty="0" err="1">
                <a:solidFill>
                  <a:schemeClr val="tx1"/>
                </a:solidFill>
              </a:rPr>
              <a:t>чистих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речовин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зате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багато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сумішей</a:t>
            </a:r>
            <a:r>
              <a:rPr lang="ru-RU" sz="2800" b="1" dirty="0">
                <a:solidFill>
                  <a:schemeClr val="tx1"/>
                </a:solidFill>
              </a:rPr>
              <a:t>. </a:t>
            </a:r>
            <a:r>
              <a:rPr lang="ru-RU" sz="2800" b="1" dirty="0" err="1">
                <a:solidFill>
                  <a:schemeClr val="tx1"/>
                </a:solidFill>
              </a:rPr>
              <a:t>Наприклад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rgbClr val="FF0000"/>
                </a:solidFill>
              </a:rPr>
              <a:t>морська</a:t>
            </a:r>
            <a:r>
              <a:rPr lang="ru-RU" sz="2800" b="1" dirty="0">
                <a:solidFill>
                  <a:srgbClr val="FF0000"/>
                </a:solidFill>
              </a:rPr>
              <a:t> вода </a:t>
            </a:r>
            <a:r>
              <a:rPr lang="ru-RU" sz="2800" b="1" dirty="0">
                <a:solidFill>
                  <a:schemeClr val="tx1"/>
                </a:solidFill>
              </a:rPr>
              <a:t>— </a:t>
            </a:r>
            <a:r>
              <a:rPr lang="ru-RU" sz="2800" b="1" dirty="0" err="1">
                <a:solidFill>
                  <a:schemeClr val="tx1"/>
                </a:solidFill>
              </a:rPr>
              <a:t>це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rgbClr val="FF0000"/>
                </a:solidFill>
              </a:rPr>
              <a:t>суміш</a:t>
            </a:r>
            <a:r>
              <a:rPr lang="ru-RU" sz="2800" b="1" dirty="0">
                <a:solidFill>
                  <a:schemeClr val="tx1"/>
                </a:solidFill>
              </a:rPr>
              <a:t> води й </a:t>
            </a:r>
            <a:r>
              <a:rPr lang="ru-RU" sz="2800" b="1" dirty="0" err="1">
                <a:solidFill>
                  <a:schemeClr val="tx1"/>
                </a:solidFill>
              </a:rPr>
              <a:t>різних</a:t>
            </a:r>
            <a:r>
              <a:rPr lang="ru-RU" sz="2800" b="1" dirty="0">
                <a:solidFill>
                  <a:schemeClr val="tx1"/>
                </a:solidFill>
              </a:rPr>
              <a:t> солей. А </a:t>
            </a:r>
            <a:r>
              <a:rPr lang="ru-RU" sz="2800" b="1" dirty="0" err="1">
                <a:solidFill>
                  <a:srgbClr val="FF0000"/>
                </a:solidFill>
              </a:rPr>
              <a:t>повітря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rgbClr val="FF0000"/>
                </a:solidFill>
              </a:rPr>
              <a:t>суміш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різних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газів</a:t>
            </a:r>
            <a:r>
              <a:rPr lang="ru-RU" sz="2800" b="1" dirty="0">
                <a:solidFill>
                  <a:schemeClr val="tx1"/>
                </a:solidFill>
              </a:rPr>
              <a:t>, один з </a:t>
            </a:r>
            <a:r>
              <a:rPr lang="ru-RU" sz="2800" b="1" dirty="0" err="1">
                <a:solidFill>
                  <a:schemeClr val="tx1"/>
                </a:solidFill>
              </a:rPr>
              <a:t>яких</a:t>
            </a:r>
            <a:r>
              <a:rPr lang="ru-RU" sz="2800" b="1" dirty="0">
                <a:solidFill>
                  <a:schemeClr val="tx1"/>
                </a:solidFill>
              </a:rPr>
              <a:t> — </a:t>
            </a:r>
            <a:r>
              <a:rPr lang="ru-RU" sz="2800" b="1" dirty="0" err="1">
                <a:solidFill>
                  <a:schemeClr val="tx1"/>
                </a:solidFill>
              </a:rPr>
              <a:t>кисень</a:t>
            </a:r>
            <a:r>
              <a:rPr lang="ru-RU" sz="2800" b="1" dirty="0">
                <a:solidFill>
                  <a:schemeClr val="tx1"/>
                </a:solidFill>
              </a:rPr>
              <a:t>. До </a:t>
            </a:r>
            <a:r>
              <a:rPr lang="ru-RU" sz="2800" b="1" dirty="0" err="1">
                <a:solidFill>
                  <a:schemeClr val="tx1"/>
                </a:solidFill>
              </a:rPr>
              <a:t>природних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сумішей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також</a:t>
            </a:r>
            <a:r>
              <a:rPr lang="ru-RU" sz="2800" b="1" dirty="0">
                <a:solidFill>
                  <a:schemeClr val="tx1"/>
                </a:solidFill>
              </a:rPr>
              <a:t> належать </a:t>
            </a:r>
            <a:r>
              <a:rPr lang="ru-RU" sz="2800" b="1" dirty="0" err="1">
                <a:solidFill>
                  <a:schemeClr val="tx1"/>
                </a:solidFill>
              </a:rPr>
              <a:t>ґрунт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нафта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граніт</a:t>
            </a:r>
            <a:r>
              <a:rPr lang="ru-RU" sz="2800" b="1" dirty="0">
                <a:solidFill>
                  <a:schemeClr val="tx1"/>
                </a:solidFill>
              </a:rPr>
              <a:t>, молоко, </a:t>
            </a:r>
            <a:r>
              <a:rPr lang="ru-RU" sz="2800" b="1" dirty="0" err="1">
                <a:solidFill>
                  <a:schemeClr val="tx1"/>
                </a:solidFill>
              </a:rPr>
              <a:t>фруктові</a:t>
            </a:r>
            <a:r>
              <a:rPr lang="ru-RU" sz="2800" b="1" dirty="0">
                <a:solidFill>
                  <a:schemeClr val="tx1"/>
                </a:solidFill>
              </a:rPr>
              <a:t> соки </a:t>
            </a:r>
            <a:r>
              <a:rPr lang="ru-RU" sz="2800" b="1" dirty="0" err="1">
                <a:solidFill>
                  <a:schemeClr val="tx1"/>
                </a:solidFill>
              </a:rPr>
              <a:t>тощо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  <a:endParaRPr lang="uk-UA" sz="2800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Ґрунт рослинний - ТОРФ З ДОСТАВКОЮ по Києву та Київській області. Торф  Стоянка">
            <a:extLst>
              <a:ext uri="{FF2B5EF4-FFF2-40B4-BE49-F238E27FC236}">
                <a16:creationId xmlns:a16="http://schemas.microsoft.com/office/drawing/2014/main" id="{A91D93BB-0BCD-E573-4F72-5E5DCBEB61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289" y="2243920"/>
            <a:ext cx="3913621" cy="2519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Бульбашка прямої мови: прямокутна з округленими кутами 3">
            <a:extLst>
              <a:ext uri="{FF2B5EF4-FFF2-40B4-BE49-F238E27FC236}">
                <a16:creationId xmlns:a16="http://schemas.microsoft.com/office/drawing/2014/main" id="{E96847A8-F0B4-2AC3-FA01-187C935B679D}"/>
              </a:ext>
            </a:extLst>
          </p:cNvPr>
          <p:cNvSpPr/>
          <p:nvPr/>
        </p:nvSpPr>
        <p:spPr>
          <a:xfrm>
            <a:off x="361121" y="5008020"/>
            <a:ext cx="1598307" cy="476897"/>
          </a:xfrm>
          <a:prstGeom prst="wedgeRoundRectCallout">
            <a:avLst>
              <a:gd name="adj1" fmla="val 56874"/>
              <a:gd name="adj2" fmla="val -148103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Ґрунт</a:t>
            </a:r>
          </a:p>
        </p:txBody>
      </p:sp>
      <p:pic>
        <p:nvPicPr>
          <p:cNvPr id="4102" name="Picture 6" descr="Екскременти диявола&quot;: чому ціна на нафту так впливає на економіку і коли це  завершиться - BBC News Україна">
            <a:extLst>
              <a:ext uri="{FF2B5EF4-FFF2-40B4-BE49-F238E27FC236}">
                <a16:creationId xmlns:a16="http://schemas.microsoft.com/office/drawing/2014/main" id="{7898E4DC-07F2-CA56-AD1E-3E6D4BBC1A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093" y="4199042"/>
            <a:ext cx="4571999" cy="257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Бульбашка прямої мови: прямокутна з округленими кутами 6">
            <a:extLst>
              <a:ext uri="{FF2B5EF4-FFF2-40B4-BE49-F238E27FC236}">
                <a16:creationId xmlns:a16="http://schemas.microsoft.com/office/drawing/2014/main" id="{A4E0A7F1-B858-750E-5427-948383947016}"/>
              </a:ext>
            </a:extLst>
          </p:cNvPr>
          <p:cNvSpPr/>
          <p:nvPr/>
        </p:nvSpPr>
        <p:spPr>
          <a:xfrm>
            <a:off x="4715407" y="3506748"/>
            <a:ext cx="1598307" cy="476897"/>
          </a:xfrm>
          <a:prstGeom prst="wedgeRoundRectCallout">
            <a:avLst>
              <a:gd name="adj1" fmla="val 32900"/>
              <a:gd name="adj2" fmla="val 242680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Нафта</a:t>
            </a:r>
          </a:p>
        </p:txBody>
      </p:sp>
      <p:pic>
        <p:nvPicPr>
          <p:cNvPr id="4104" name="Picture 8" descr="Фруктовий сік небезпечний для шлунка - вчені - Korrespondent.net">
            <a:extLst>
              <a:ext uri="{FF2B5EF4-FFF2-40B4-BE49-F238E27FC236}">
                <a16:creationId xmlns:a16="http://schemas.microsoft.com/office/drawing/2014/main" id="{62CF988C-CFCA-D4D2-267D-B41EEF3C37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4431" y="2150083"/>
            <a:ext cx="4291279" cy="2708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Бульбашка прямої мови: прямокутна з округленими кутами 8">
            <a:extLst>
              <a:ext uri="{FF2B5EF4-FFF2-40B4-BE49-F238E27FC236}">
                <a16:creationId xmlns:a16="http://schemas.microsoft.com/office/drawing/2014/main" id="{3804CB21-B904-1409-0CF9-AEC75E9E4DB9}"/>
              </a:ext>
            </a:extLst>
          </p:cNvPr>
          <p:cNvSpPr/>
          <p:nvPr/>
        </p:nvSpPr>
        <p:spPr>
          <a:xfrm>
            <a:off x="10232572" y="5155944"/>
            <a:ext cx="1598307" cy="657944"/>
          </a:xfrm>
          <a:prstGeom prst="wedgeRoundRectCallout">
            <a:avLst>
              <a:gd name="adj1" fmla="val -60816"/>
              <a:gd name="adj2" fmla="val -165556"/>
              <a:gd name="adj3" fmla="val 16667"/>
            </a:avLst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/>
              <a:t>Фруктові соки</a:t>
            </a:r>
          </a:p>
        </p:txBody>
      </p:sp>
      <p:pic>
        <p:nvPicPr>
          <p:cNvPr id="10" name="Рисунок 9">
            <a:hlinkClick r:id="rId8"/>
            <a:extLst>
              <a:ext uri="{FF2B5EF4-FFF2-40B4-BE49-F238E27FC236}">
                <a16:creationId xmlns:a16="http://schemas.microsoft.com/office/drawing/2014/main" id="{504218D3-B2F5-D8AC-9171-B2B2391579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2475"/>
            <a:ext cx="2701523" cy="105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314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7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894BF00-7A9D-0A19-0021-0480B7EDD5B1}"/>
              </a:ext>
            </a:extLst>
          </p:cNvPr>
          <p:cNvSpPr txBox="1"/>
          <p:nvPr/>
        </p:nvSpPr>
        <p:spPr>
          <a:xfrm>
            <a:off x="2107474" y="183607"/>
            <a:ext cx="9919063" cy="954107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FF0000"/>
                </a:solidFill>
              </a:rPr>
              <a:t>ЗАВДАННЯ 1.</a:t>
            </a:r>
          </a:p>
          <a:p>
            <a:r>
              <a:rPr lang="ru-RU" sz="2800" b="1" dirty="0" err="1">
                <a:solidFill>
                  <a:schemeClr val="tx1"/>
                </a:solidFill>
              </a:rPr>
              <a:t>Склади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перелік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сумішей</a:t>
            </a:r>
            <a:r>
              <a:rPr lang="ru-RU" sz="2800" b="1" dirty="0">
                <a:solidFill>
                  <a:schemeClr val="tx1"/>
                </a:solidFill>
              </a:rPr>
              <a:t>, </a:t>
            </a:r>
            <a:r>
              <a:rPr lang="ru-RU" sz="2800" b="1" dirty="0" err="1">
                <a:solidFill>
                  <a:schemeClr val="tx1"/>
                </a:solidFill>
              </a:rPr>
              <a:t>які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використали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сьогодні</a:t>
            </a:r>
            <a:r>
              <a:rPr lang="ru-RU" sz="2800" b="1" dirty="0">
                <a:solidFill>
                  <a:schemeClr val="tx1"/>
                </a:solidFill>
              </a:rPr>
              <a:t> </a:t>
            </a:r>
            <a:r>
              <a:rPr lang="ru-RU" sz="2800" b="1" dirty="0" err="1">
                <a:solidFill>
                  <a:schemeClr val="tx1"/>
                </a:solidFill>
              </a:rPr>
              <a:t>зранку</a:t>
            </a:r>
            <a:r>
              <a:rPr lang="ru-RU" sz="2800" b="1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050" name="Picture 2" descr="Ordinateur Icônes, Tache, Gestion PNG - Ordinateur Icônes, Tache, Gestion  transparentes | PNG gratuit">
            <a:extLst>
              <a:ext uri="{FF2B5EF4-FFF2-40B4-BE49-F238E27FC236}">
                <a16:creationId xmlns:a16="http://schemas.microsoft.com/office/drawing/2014/main" id="{40D7E029-EB98-DDBF-5C61-DF5C9416E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462" b="94808" l="10000" r="90000">
                        <a14:foregroundMark x1="30661" y1="6979" x2="26222" y2="10577"/>
                        <a14:foregroundMark x1="35000" y1="3462" x2="33776" y2="4454"/>
                        <a14:foregroundMark x1="30556" y1="13846" x2="28333" y2="28654"/>
                        <a14:foregroundMark x1="28333" y1="28654" x2="33111" y2="42115"/>
                        <a14:foregroundMark x1="33111" y1="42115" x2="36778" y2="44038"/>
                        <a14:foregroundMark x1="31556" y1="15000" x2="39556" y2="11346"/>
                        <a14:foregroundMark x1="39556" y1="11346" x2="44667" y2="13846"/>
                        <a14:foregroundMark x1="54778" y1="20962" x2="47667" y2="41923"/>
                        <a14:foregroundMark x1="47667" y1="41923" x2="59444" y2="49231"/>
                        <a14:foregroundMark x1="59444" y1="49231" x2="60667" y2="30192"/>
                        <a14:foregroundMark x1="60667" y1="30192" x2="52333" y2="42885"/>
                        <a14:foregroundMark x1="52333" y1="42885" x2="62444" y2="33846"/>
                        <a14:foregroundMark x1="62444" y1="33846" x2="47889" y2="43654"/>
                        <a14:foregroundMark x1="47889" y1="43654" x2="60222" y2="33654"/>
                        <a14:foregroundMark x1="60222" y1="33654" x2="59000" y2="46346"/>
                        <a14:foregroundMark x1="59000" y1="46346" x2="63889" y2="48077"/>
                        <a14:foregroundMark x1="53889" y1="22692" x2="61000" y2="26346"/>
                        <a14:foregroundMark x1="61000" y1="26346" x2="65222" y2="50192"/>
                        <a14:foregroundMark x1="65222" y1="50192" x2="53111" y2="60577"/>
                        <a14:foregroundMark x1="53111" y1="60577" x2="50889" y2="61346"/>
                        <a14:foregroundMark x1="50778" y1="24038" x2="47333" y2="31538"/>
                        <a14:foregroundMark x1="47333" y1="31538" x2="50000" y2="53462"/>
                        <a14:foregroundMark x1="50000" y1="53462" x2="53667" y2="58269"/>
                        <a14:foregroundMark x1="24111" y1="90577" x2="31333" y2="92115"/>
                        <a14:foregroundMark x1="31333" y1="92115" x2="27222" y2="94808"/>
                        <a14:foregroundMark x1="52889" y1="74231" x2="55667" y2="83077"/>
                        <a14:foregroundMark x1="55667" y1="83077" x2="66667" y2="87308"/>
                        <a14:foregroundMark x1="66667" y1="87308" x2="72889" y2="77885"/>
                        <a14:foregroundMark x1="72889" y1="77885" x2="70889" y2="60385"/>
                        <a14:foregroundMark x1="51853" y1="74874" x2="60167" y2="72482"/>
                        <a14:backgroundMark x1="62444" y1="71923" x2="63667" y2="71154"/>
                        <a14:backgroundMark x1="62222" y1="72115" x2="62556" y2="72115"/>
                        <a14:backgroundMark x1="61222" y1="70769" x2="62889" y2="72885"/>
                        <a14:backgroundMark x1="30444" y1="1731" x2="32556" y2="4808"/>
                        <a14:backgroundMark x1="32667" y1="5385" x2="32778" y2="5962"/>
                        <a14:backgroundMark x1="32889" y1="5577" x2="31556" y2="7115"/>
                        <a14:backgroundMark x1="33667" y1="4231" x2="30444" y2="6538"/>
                      </a14:backgroundRemoval>
                    </a14:imgEffect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438" r="19828"/>
          <a:stretch/>
        </p:blipFill>
        <p:spPr bwMode="auto">
          <a:xfrm>
            <a:off x="0" y="91788"/>
            <a:ext cx="1939856" cy="1876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Врач‌ развенчала мнение о вреде кофе и перечислила его полезные свойства |  РБК Life">
            <a:extLst>
              <a:ext uri="{FF2B5EF4-FFF2-40B4-BE49-F238E27FC236}">
                <a16:creationId xmlns:a16="http://schemas.microsoft.com/office/drawing/2014/main" id="{911B6729-4901-24D2-E574-8D877EBA92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824" y="2012305"/>
            <a:ext cx="4130585" cy="2574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Бутерброды-рожицы, пошаговый рецепт с фото на 112 ккал">
            <a:extLst>
              <a:ext uri="{FF2B5EF4-FFF2-40B4-BE49-F238E27FC236}">
                <a16:creationId xmlns:a16="http://schemas.microsoft.com/office/drawing/2014/main" id="{FD6EB11C-A03C-7B78-3474-148BE4A7CB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8194" y="4312886"/>
            <a:ext cx="4455177" cy="2458030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Классическая пшенная каша, пошаговый рецепт с фото на 104 ккал">
            <a:extLst>
              <a:ext uri="{FF2B5EF4-FFF2-40B4-BE49-F238E27FC236}">
                <a16:creationId xmlns:a16="http://schemas.microsoft.com/office/drawing/2014/main" id="{E43C4522-0925-D950-EC5A-E0DB382B5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6544" y="1255570"/>
            <a:ext cx="4674598" cy="2579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Великий вибір господарського, рідкого, твердого та дитячого мила - Сторінка  10">
            <a:extLst>
              <a:ext uri="{FF2B5EF4-FFF2-40B4-BE49-F238E27FC236}">
                <a16:creationId xmlns:a16="http://schemas.microsoft.com/office/drawing/2014/main" id="{F17C3D0F-6BB8-FD24-DD64-A3CF28E297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529" y="3704027"/>
            <a:ext cx="3270341" cy="245803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90B6F8-3EA6-18DD-71BF-AE894B24272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436" y="3095170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hlinkClick r:id="rId13"/>
            <a:extLst>
              <a:ext uri="{FF2B5EF4-FFF2-40B4-BE49-F238E27FC236}">
                <a16:creationId xmlns:a16="http://schemas.microsoft.com/office/drawing/2014/main" id="{F9EFEFCF-B4DA-1B32-C727-F16F41E8B18E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12475"/>
            <a:ext cx="2701523" cy="1053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90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108311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805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2341</TotalTime>
  <Words>125</Words>
  <Application>Microsoft Office PowerPoint</Application>
  <PresentationFormat>Широкий екран</PresentationFormat>
  <Paragraphs>14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350</cp:revision>
  <dcterms:created xsi:type="dcterms:W3CDTF">2023-02-01T11:00:58Z</dcterms:created>
  <dcterms:modified xsi:type="dcterms:W3CDTF">2023-11-06T07:33:11Z</dcterms:modified>
</cp:coreProperties>
</file>