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55" r:id="rId5"/>
    <p:sldId id="352" r:id="rId6"/>
    <p:sldId id="297" r:id="rId7"/>
    <p:sldId id="280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7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50" y="-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mZq_04ZHgLw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1.png"/><Relationship Id="rId12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hyperlink" Target="https://youtu.be/mZq_04ZHgLw" TargetMode="External"/><Relationship Id="rId5" Type="http://schemas.openxmlformats.org/officeDocument/2006/relationships/image" Target="../media/image10.png"/><Relationship Id="rId10" Type="http://schemas.microsoft.com/office/2007/relationships/hdphoto" Target="../media/hdphoto3.wdp"/><Relationship Id="rId4" Type="http://schemas.openxmlformats.org/officeDocument/2006/relationships/image" Target="../media/image9.jp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4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mZq_04ZHgLw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6.wdp"/><Relationship Id="rId7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11" Type="http://schemas.openxmlformats.org/officeDocument/2006/relationships/image" Target="../media/image7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mZq_04ZHgLw" TargetMode="External"/><Relationship Id="rId4" Type="http://schemas.openxmlformats.org/officeDocument/2006/relationships/image" Target="../media/image8.gif"/><Relationship Id="rId9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7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mZq_04ZHgLw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mZq_04ZHgLw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mZq_04ZHgL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28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32006"/>
            <a:ext cx="9128521" cy="28623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належить до природних ресурсів і як їх використовує людина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4DB23B10-B4BB-46E5-D0D6-8700D1F9145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442" y="5464138"/>
            <a:ext cx="3639114" cy="141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72280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Розглянь ілюстрацію. Для кожного напису поясни: 1) що він означає; 2) з чого означуване складається. 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85" y="3861786"/>
            <a:ext cx="1997476" cy="29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8DFE642-FFF3-0510-C210-65A7468181D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4357" t="20572" r="7071" b="5904"/>
          <a:stretch/>
        </p:blipFill>
        <p:spPr>
          <a:xfrm>
            <a:off x="2595154" y="1077436"/>
            <a:ext cx="6635932" cy="56503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2EF8A889-B1D2-36D2-0C07-7DBA4137F49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389" y="5853887"/>
            <a:ext cx="2696540" cy="105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Складники природи, які люди використовують або мо­жуть використовувати для </a:t>
            </a:r>
            <a:r>
              <a:rPr lang="uk-UA" sz="2400" b="1" dirty="0" err="1">
                <a:solidFill>
                  <a:schemeClr val="tx1"/>
                </a:solidFill>
              </a:rPr>
              <a:t>задо-волення</a:t>
            </a:r>
            <a:r>
              <a:rPr lang="uk-UA" sz="2400" b="1" dirty="0">
                <a:solidFill>
                  <a:schemeClr val="tx1"/>
                </a:solidFill>
              </a:rPr>
              <a:t> своїх потреб, на­зивають </a:t>
            </a:r>
            <a:r>
              <a:rPr lang="uk-UA" sz="2400" b="1" dirty="0">
                <a:solidFill>
                  <a:srgbClr val="FF0000"/>
                </a:solidFill>
              </a:rPr>
              <a:t>природними ресурсами</a:t>
            </a:r>
            <a:r>
              <a:rPr lang="uk-UA" sz="2400" b="1" dirty="0">
                <a:solidFill>
                  <a:schemeClr val="tx1"/>
                </a:solidFill>
              </a:rPr>
              <a:t>. На нашій планеті — це </a:t>
            </a:r>
            <a:r>
              <a:rPr lang="uk-UA" sz="2400" b="1" dirty="0" err="1">
                <a:solidFill>
                  <a:srgbClr val="FF0000"/>
                </a:solidFill>
              </a:rPr>
              <a:t>со-нячне</a:t>
            </a:r>
            <a:r>
              <a:rPr lang="uk-UA" sz="2400" b="1" dirty="0">
                <a:solidFill>
                  <a:srgbClr val="FF0000"/>
                </a:solidFill>
              </a:rPr>
              <a:t> світло</a:t>
            </a:r>
            <a:r>
              <a:rPr lang="uk-UA" sz="2400" b="1" dirty="0">
                <a:solidFill>
                  <a:schemeClr val="tx1"/>
                </a:solidFill>
              </a:rPr>
              <a:t>, </a:t>
            </a:r>
            <a:r>
              <a:rPr lang="uk-UA" sz="2400" b="1" dirty="0">
                <a:solidFill>
                  <a:srgbClr val="FF0000"/>
                </a:solidFill>
              </a:rPr>
              <a:t>атмосфера</a:t>
            </a:r>
            <a:r>
              <a:rPr lang="uk-UA" sz="2400" b="1" dirty="0">
                <a:solidFill>
                  <a:schemeClr val="tx1"/>
                </a:solidFill>
              </a:rPr>
              <a:t>, </a:t>
            </a:r>
            <a:r>
              <a:rPr lang="uk-UA" sz="2400" b="1" dirty="0">
                <a:solidFill>
                  <a:srgbClr val="FF0000"/>
                </a:solidFill>
              </a:rPr>
              <a:t>води поверхневі та підземні</a:t>
            </a:r>
            <a:r>
              <a:rPr lang="uk-UA" sz="2400" b="1" dirty="0">
                <a:solidFill>
                  <a:schemeClr val="tx1"/>
                </a:solidFill>
              </a:rPr>
              <a:t>, </a:t>
            </a:r>
            <a:r>
              <a:rPr lang="uk-UA" sz="2400" b="1" dirty="0">
                <a:solidFill>
                  <a:srgbClr val="FF0000"/>
                </a:solidFill>
              </a:rPr>
              <a:t>ґрунти</a:t>
            </a:r>
            <a:r>
              <a:rPr lang="uk-UA" sz="2400" b="1" dirty="0">
                <a:solidFill>
                  <a:schemeClr val="tx1"/>
                </a:solidFill>
              </a:rPr>
              <a:t>,</a:t>
            </a:r>
            <a:r>
              <a:rPr lang="uk-UA" sz="2400" b="1" dirty="0">
                <a:solidFill>
                  <a:srgbClr val="FF0000"/>
                </a:solidFill>
              </a:rPr>
              <a:t> усі мінерали</a:t>
            </a:r>
            <a:r>
              <a:rPr lang="uk-UA" sz="2400" b="1" dirty="0">
                <a:solidFill>
                  <a:schemeClr val="tx1"/>
                </a:solidFill>
              </a:rPr>
              <a:t>, </a:t>
            </a:r>
            <a:r>
              <a:rPr lang="uk-UA" sz="2400" b="1" dirty="0">
                <a:solidFill>
                  <a:srgbClr val="FF0000"/>
                </a:solidFill>
              </a:rPr>
              <a:t>рослин-</a:t>
            </a:r>
            <a:r>
              <a:rPr lang="uk-UA" sz="2400" b="1" dirty="0" err="1">
                <a:solidFill>
                  <a:srgbClr val="FF0000"/>
                </a:solidFill>
              </a:rPr>
              <a:t>ність</a:t>
            </a:r>
            <a:r>
              <a:rPr lang="uk-UA" sz="2400" b="1" dirty="0">
                <a:solidFill>
                  <a:srgbClr val="FF0000"/>
                </a:solidFill>
              </a:rPr>
              <a:t> та тварини</a:t>
            </a:r>
            <a:r>
              <a:rPr lang="uk-UA" sz="2400" b="1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52" y="4830431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63CFBD6-23B8-B092-C1C8-25DE81653D5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6357" t="28699" r="25786" b="16063"/>
          <a:stretch/>
        </p:blipFill>
        <p:spPr>
          <a:xfrm>
            <a:off x="2412275" y="1872341"/>
            <a:ext cx="7471954" cy="48511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C92E3EBF-8211-AB10-8917-472F7F56326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389" y="5853887"/>
            <a:ext cx="2696540" cy="105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07474" y="183607"/>
            <a:ext cx="9919063" cy="830997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u="sng" dirty="0">
                <a:solidFill>
                  <a:srgbClr val="FF0000"/>
                </a:solidFill>
              </a:rPr>
              <a:t>ЗАВДАННЯ 1.</a:t>
            </a:r>
          </a:p>
          <a:p>
            <a:r>
              <a:rPr lang="uk-UA" sz="2400" b="1" i="1" dirty="0">
                <a:solidFill>
                  <a:schemeClr val="tx1"/>
                </a:solidFill>
              </a:rPr>
              <a:t>Поясни, з чим пов’язана назва «біологічні ресурси».</a:t>
            </a:r>
          </a:p>
        </p:txBody>
      </p:sp>
      <p:pic>
        <p:nvPicPr>
          <p:cNvPr id="2050" name="Picture 2" descr="Ordinateur Icônes, Tache, Gestion PNG - Ordinateur Icônes, Tache, Gestion  transparentes | PNG gratuit">
            <a:extLst>
              <a:ext uri="{FF2B5EF4-FFF2-40B4-BE49-F238E27FC236}">
                <a16:creationId xmlns:a16="http://schemas.microsoft.com/office/drawing/2014/main" id="{40D7E029-EB98-DDBF-5C61-DF5C9416E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62" b="94808" l="10000" r="90000">
                        <a14:foregroundMark x1="30661" y1="6979" x2="26222" y2="10577"/>
                        <a14:foregroundMark x1="35000" y1="3462" x2="33776" y2="4454"/>
                        <a14:foregroundMark x1="30556" y1="13846" x2="28333" y2="28654"/>
                        <a14:foregroundMark x1="28333" y1="28654" x2="33111" y2="42115"/>
                        <a14:foregroundMark x1="33111" y1="42115" x2="36778" y2="44038"/>
                        <a14:foregroundMark x1="31556" y1="15000" x2="39556" y2="11346"/>
                        <a14:foregroundMark x1="39556" y1="11346" x2="44667" y2="13846"/>
                        <a14:foregroundMark x1="54778" y1="20962" x2="47667" y2="41923"/>
                        <a14:foregroundMark x1="47667" y1="41923" x2="59444" y2="49231"/>
                        <a14:foregroundMark x1="59444" y1="49231" x2="60667" y2="30192"/>
                        <a14:foregroundMark x1="60667" y1="30192" x2="52333" y2="42885"/>
                        <a14:foregroundMark x1="52333" y1="42885" x2="62444" y2="33846"/>
                        <a14:foregroundMark x1="62444" y1="33846" x2="47889" y2="43654"/>
                        <a14:foregroundMark x1="47889" y1="43654" x2="60222" y2="33654"/>
                        <a14:foregroundMark x1="60222" y1="33654" x2="59000" y2="46346"/>
                        <a14:foregroundMark x1="59000" y1="46346" x2="63889" y2="48077"/>
                        <a14:foregroundMark x1="53889" y1="22692" x2="61000" y2="26346"/>
                        <a14:foregroundMark x1="61000" y1="26346" x2="65222" y2="50192"/>
                        <a14:foregroundMark x1="65222" y1="50192" x2="53111" y2="60577"/>
                        <a14:foregroundMark x1="53111" y1="60577" x2="50889" y2="61346"/>
                        <a14:foregroundMark x1="50778" y1="24038" x2="47333" y2="31538"/>
                        <a14:foregroundMark x1="47333" y1="31538" x2="50000" y2="53462"/>
                        <a14:foregroundMark x1="50000" y1="53462" x2="53667" y2="58269"/>
                        <a14:foregroundMark x1="24111" y1="90577" x2="31333" y2="92115"/>
                        <a14:foregroundMark x1="31333" y1="92115" x2="27222" y2="94808"/>
                        <a14:foregroundMark x1="52889" y1="74231" x2="55667" y2="83077"/>
                        <a14:foregroundMark x1="55667" y1="83077" x2="66667" y2="87308"/>
                        <a14:foregroundMark x1="66667" y1="87308" x2="72889" y2="77885"/>
                        <a14:foregroundMark x1="72889" y1="77885" x2="70889" y2="60385"/>
                        <a14:foregroundMark x1="51853" y1="74874" x2="60167" y2="72482"/>
                        <a14:backgroundMark x1="62444" y1="71923" x2="63667" y2="71154"/>
                        <a14:backgroundMark x1="62222" y1="72115" x2="62556" y2="72115"/>
                        <a14:backgroundMark x1="61222" y1="70769" x2="62889" y2="72885"/>
                        <a14:backgroundMark x1="30444" y1="1731" x2="32556" y2="4808"/>
                        <a14:backgroundMark x1="32667" y1="5385" x2="32778" y2="5962"/>
                        <a14:backgroundMark x1="32889" y1="5577" x2="31556" y2="7115"/>
                        <a14:backgroundMark x1="33667" y1="4231" x2="30444" y2="6538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38" r="19828"/>
          <a:stretch/>
        </p:blipFill>
        <p:spPr bwMode="auto">
          <a:xfrm>
            <a:off x="0" y="91788"/>
            <a:ext cx="1939856" cy="187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252F1EB2-ABA5-2778-B1A3-610504798277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C9EB8BF1-4D2E-49B2-5CD9-6EBE8C5540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70EE410C-594E-C5A1-9BE1-98D9CC9589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638291F-2407-4270-9FB2-001652C4F55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9804" y="4196967"/>
            <a:ext cx="1025307" cy="1876350"/>
          </a:xfrm>
          <a:prstGeom prst="rect">
            <a:avLst/>
          </a:prstGeom>
        </p:spPr>
      </p:pic>
      <p:pic>
        <p:nvPicPr>
          <p:cNvPr id="3074" name="Picture 2" descr="Що таке біологічні ресурси — визначення і опис">
            <a:extLst>
              <a:ext uri="{FF2B5EF4-FFF2-40B4-BE49-F238E27FC236}">
                <a16:creationId xmlns:a16="http://schemas.microsoft.com/office/drawing/2014/main" id="{161CA8F8-73F3-EE01-E7EA-2255B58D7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830" y="1198483"/>
            <a:ext cx="8299269" cy="552925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10"/>
            <a:extLst>
              <a:ext uri="{FF2B5EF4-FFF2-40B4-BE49-F238E27FC236}">
                <a16:creationId xmlns:a16="http://schemas.microsoft.com/office/drawing/2014/main" id="{22C9A7C6-816C-2A16-24EB-01280FFAE3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389" y="5853887"/>
            <a:ext cx="2696540" cy="105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В надрах Землі у різні епохи відбувалось утворення та накопичення речовин і сумішей, які з часом люди­на почала використовувати для своїх потреб. Серед них розрізняють </a:t>
            </a:r>
            <a:r>
              <a:rPr lang="uk-UA" sz="2400" b="1" dirty="0">
                <a:solidFill>
                  <a:srgbClr val="FF0000"/>
                </a:solidFill>
              </a:rPr>
              <a:t>гірські породи </a:t>
            </a:r>
            <a:r>
              <a:rPr lang="uk-UA" sz="2400" b="1" dirty="0">
                <a:solidFill>
                  <a:schemeClr val="tx1"/>
                </a:solidFill>
              </a:rPr>
              <a:t>і </a:t>
            </a:r>
            <a:r>
              <a:rPr lang="uk-UA" sz="2400" b="1" dirty="0">
                <a:solidFill>
                  <a:srgbClr val="FF0000"/>
                </a:solidFill>
              </a:rPr>
              <a:t>мінерали</a:t>
            </a:r>
            <a:r>
              <a:rPr lang="uk-UA" sz="2400" b="1" dirty="0">
                <a:solidFill>
                  <a:schemeClr val="tx1"/>
                </a:solidFill>
              </a:rPr>
              <a:t>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122" name="Picture 2" descr="Мінерали, гірські породи. Корисні копалини та їх значення у житі та  діяльності людини»">
            <a:extLst>
              <a:ext uri="{FF2B5EF4-FFF2-40B4-BE49-F238E27FC236}">
                <a16:creationId xmlns:a16="http://schemas.microsoft.com/office/drawing/2014/main" id="{A7A0BB91-0B37-DD3A-1D15-89E20ED55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104" y="1488731"/>
            <a:ext cx="7858507" cy="523900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3" y="4725112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27EED201-CA89-B518-6D42-66DD435DB08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389" y="5853887"/>
            <a:ext cx="2696540" cy="105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62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Гірські породи </a:t>
            </a:r>
            <a:r>
              <a:rPr lang="uk-UA" sz="2400" b="1" dirty="0">
                <a:solidFill>
                  <a:schemeClr val="tx1"/>
                </a:solidFill>
              </a:rPr>
              <a:t>утворені з кількох мінералів. Наприклад, у складі граніту основними мінералами є польовий шпат, кварц і слюда.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976" y="4967358"/>
            <a:ext cx="1027064" cy="1879564"/>
          </a:xfrm>
          <a:prstGeom prst="rect">
            <a:avLst/>
          </a:prstGeom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E1C57BA6-572D-C985-5DE3-87106828E6FC}"/>
              </a:ext>
            </a:extLst>
          </p:cNvPr>
          <p:cNvSpPr/>
          <p:nvPr/>
        </p:nvSpPr>
        <p:spPr>
          <a:xfrm>
            <a:off x="285446" y="4576785"/>
            <a:ext cx="1212430" cy="446330"/>
          </a:xfrm>
          <a:prstGeom prst="wedgeRoundRectCallout">
            <a:avLst>
              <a:gd name="adj1" fmla="val 46687"/>
              <a:gd name="adj2" fmla="val -133404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Граніт</a:t>
            </a:r>
          </a:p>
        </p:txBody>
      </p:sp>
      <p:sp>
        <p:nvSpPr>
          <p:cNvPr id="12" name="Бульбашка прямої мови: прямокутна з округленими кутами 11">
            <a:extLst>
              <a:ext uri="{FF2B5EF4-FFF2-40B4-BE49-F238E27FC236}">
                <a16:creationId xmlns:a16="http://schemas.microsoft.com/office/drawing/2014/main" id="{DD926922-5242-3A38-8739-6A193C0E182B}"/>
              </a:ext>
            </a:extLst>
          </p:cNvPr>
          <p:cNvSpPr/>
          <p:nvPr/>
        </p:nvSpPr>
        <p:spPr>
          <a:xfrm>
            <a:off x="5076231" y="3198710"/>
            <a:ext cx="1820957" cy="446330"/>
          </a:xfrm>
          <a:prstGeom prst="wedgeRoundRectCallout">
            <a:avLst>
              <a:gd name="adj1" fmla="val 34731"/>
              <a:gd name="adj2" fmla="val 16512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Залізна руда</a:t>
            </a:r>
          </a:p>
        </p:txBody>
      </p:sp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08A27492-06AE-F258-0CD1-E4F9FFDB8C59}"/>
              </a:ext>
            </a:extLst>
          </p:cNvPr>
          <p:cNvSpPr/>
          <p:nvPr/>
        </p:nvSpPr>
        <p:spPr>
          <a:xfrm>
            <a:off x="8843395" y="4399436"/>
            <a:ext cx="2077154" cy="446330"/>
          </a:xfrm>
          <a:prstGeom prst="wedgeRoundRectCallout">
            <a:avLst>
              <a:gd name="adj1" fmla="val 37247"/>
              <a:gd name="adj2" fmla="val -14120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Кам’яне вугілля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E13CF2-5C66-FC5A-59DA-FAE5F095466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101" t="30095" r="4929" b="8826"/>
          <a:stretch/>
        </p:blipFill>
        <p:spPr>
          <a:xfrm>
            <a:off x="125841" y="1087452"/>
            <a:ext cx="12064837" cy="5759470"/>
          </a:xfrm>
          <a:prstGeom prst="rect">
            <a:avLst/>
          </a:prstGeom>
        </p:spPr>
      </p:pic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C8FC95FA-7ABC-E62E-974A-436503768D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389" y="5888424"/>
            <a:ext cx="2696540" cy="105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2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3863</TotalTime>
  <Words>162</Words>
  <Application>Microsoft Office PowerPoint</Application>
  <PresentationFormat>Широкий екран</PresentationFormat>
  <Paragraphs>14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535</cp:revision>
  <dcterms:created xsi:type="dcterms:W3CDTF">2023-02-01T11:00:58Z</dcterms:created>
  <dcterms:modified xsi:type="dcterms:W3CDTF">2023-12-12T16:47:23Z</dcterms:modified>
</cp:coreProperties>
</file>