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9" r:id="rId3"/>
    <p:sldId id="258" r:id="rId4"/>
    <p:sldId id="297" r:id="rId5"/>
    <p:sldId id="341" r:id="rId6"/>
    <p:sldId id="28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19.10.2023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91iokcqwIxg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5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image" Target="../media/image14.jpeg"/><Relationship Id="rId17" Type="http://schemas.openxmlformats.org/officeDocument/2006/relationships/image" Target="../media/image7.png"/><Relationship Id="rId2" Type="http://schemas.openxmlformats.org/officeDocument/2006/relationships/image" Target="../media/image8.png"/><Relationship Id="rId16" Type="http://schemas.openxmlformats.org/officeDocument/2006/relationships/hyperlink" Target="https://youtu.be/91iokcqwIx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3.jpeg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16.jpeg"/><Relationship Id="rId10" Type="http://schemas.microsoft.com/office/2007/relationships/hdphoto" Target="../media/hdphoto3.wdp"/><Relationship Id="rId4" Type="http://schemas.openxmlformats.org/officeDocument/2006/relationships/image" Target="../media/image9.gif"/><Relationship Id="rId9" Type="http://schemas.openxmlformats.org/officeDocument/2006/relationships/image" Target="../media/image12.png"/><Relationship Id="rId14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hyperlink" Target="https://youtu.be/91iokcqwIxg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8.png"/><Relationship Id="rId12" Type="http://schemas.microsoft.com/office/2007/relationships/hdphoto" Target="../media/hdphoto8.wdp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microsoft.com/office/2007/relationships/hdphoto" Target="../media/hdphoto7.wdp"/><Relationship Id="rId4" Type="http://schemas.openxmlformats.org/officeDocument/2006/relationships/image" Target="../media/image10.jpg"/><Relationship Id="rId9" Type="http://schemas.openxmlformats.org/officeDocument/2006/relationships/image" Target="../media/image19.png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9.wdp"/><Relationship Id="rId12" Type="http://schemas.openxmlformats.org/officeDocument/2006/relationships/hyperlink" Target="https://youtu.be/91iokcqwIxg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11.wdp"/><Relationship Id="rId5" Type="http://schemas.openxmlformats.org/officeDocument/2006/relationships/image" Target="../media/image6.png"/><Relationship Id="rId10" Type="http://schemas.openxmlformats.org/officeDocument/2006/relationships/image" Target="../media/image23.png"/><Relationship Id="rId4" Type="http://schemas.openxmlformats.org/officeDocument/2006/relationships/image" Target="../media/image10.jpg"/><Relationship Id="rId9" Type="http://schemas.microsoft.com/office/2007/relationships/hdphoto" Target="../media/hdphoto10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5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2.wdp"/><Relationship Id="rId5" Type="http://schemas.openxmlformats.org/officeDocument/2006/relationships/image" Target="../media/image24.png"/><Relationship Id="rId10" Type="http://schemas.openxmlformats.org/officeDocument/2006/relationships/image" Target="../media/image7.png"/><Relationship Id="rId4" Type="http://schemas.openxmlformats.org/officeDocument/2006/relationships/image" Target="../media/image10.jpg"/><Relationship Id="rId9" Type="http://schemas.openxmlformats.org/officeDocument/2006/relationships/hyperlink" Target="https://youtu.be/91iokcqwIx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91iokcqwIx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15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2862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 називають матеріалами та як їх виготовляють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E5B32046-417E-E993-341A-53101A2AC8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246" y="5322974"/>
            <a:ext cx="4320411" cy="168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2"/>
            <a:ext cx="10720251" cy="116467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Що спільного, а чим відрізняються тіла в одному рядку?</a:t>
            </a:r>
          </a:p>
          <a:p>
            <a:r>
              <a:rPr lang="uk-UA" sz="2400" b="1" dirty="0"/>
              <a:t>А) дерев’яна миска, мідна миска, пластмасова миска.</a:t>
            </a:r>
          </a:p>
          <a:p>
            <a:r>
              <a:rPr lang="uk-UA" sz="2400" b="1" dirty="0"/>
              <a:t>Б) алюмінієва каструля, алюмінієвий дріт, алюмінієва фольга.</a:t>
            </a:r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Деревянная миска 9,5 дюйма, деревянная Салатница, большая Деревянная миска  для еды, фруктов, салатов и украшения - купить по выгодной цене | AliExpress">
            <a:extLst>
              <a:ext uri="{FF2B5EF4-FFF2-40B4-BE49-F238E27FC236}">
                <a16:creationId xmlns:a16="http://schemas.microsoft.com/office/drawing/2014/main" id="{87EFE891-4E38-E980-D935-62986609A7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619" b="18222"/>
          <a:stretch/>
        </p:blipFill>
        <p:spPr bwMode="auto">
          <a:xfrm>
            <a:off x="1347667" y="1935415"/>
            <a:ext cx="2997908" cy="198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Миска медная малая (с бортиком) МП014-1 | Медная посуда. Посуда">
            <a:extLst>
              <a:ext uri="{FF2B5EF4-FFF2-40B4-BE49-F238E27FC236}">
                <a16:creationId xmlns:a16="http://schemas.microsoft.com/office/drawing/2014/main" id="{6A25C3B9-672D-E888-7288-636CFFE38B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6243" b="80915" l="7000" r="93200">
                        <a14:foregroundMark x1="43400" y1="26441" x2="62800" y2="27038"/>
                        <a14:foregroundMark x1="90400" y1="37575" x2="92800" y2="49901"/>
                        <a14:foregroundMark x1="9800" y1="38569" x2="7000" y2="48907"/>
                        <a14:foregroundMark x1="7000" y1="48907" x2="15200" y2="55666"/>
                        <a14:foregroundMark x1="9400" y1="54473" x2="20200" y2="69185"/>
                        <a14:foregroundMark x1="20200" y1="69185" x2="32800" y2="76740"/>
                        <a14:foregroundMark x1="32800" y1="76740" x2="35000" y2="77137"/>
                        <a14:foregroundMark x1="91800" y1="54274" x2="82200" y2="65408"/>
                        <a14:foregroundMark x1="82200" y1="65408" x2="77800" y2="67793"/>
                        <a14:foregroundMark x1="93200" y1="52286" x2="83000" y2="65805"/>
                        <a14:foregroundMark x1="83000" y1="65805" x2="78800" y2="68191"/>
                        <a14:foregroundMark x1="7200" y1="51690" x2="16400" y2="656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299" b="12210"/>
          <a:stretch/>
        </p:blipFill>
        <p:spPr bwMode="auto">
          <a:xfrm>
            <a:off x="4345575" y="1804402"/>
            <a:ext cx="3703518" cy="247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Пластикова Миска 6л харчова купити недорого в інтернет-магазині, ціна в  Україні - Фірма &quot;Мед&quot;">
            <a:extLst>
              <a:ext uri="{FF2B5EF4-FFF2-40B4-BE49-F238E27FC236}">
                <a16:creationId xmlns:a16="http://schemas.microsoft.com/office/drawing/2014/main" id="{12F688BE-3BD6-14A2-1D94-375B13A82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168" y="1608367"/>
            <a:ext cx="3962400" cy="263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>
            <a:extLst>
              <a:ext uri="{FF2B5EF4-FFF2-40B4-BE49-F238E27FC236}">
                <a16:creationId xmlns:a16="http://schemas.microsoft.com/office/drawing/2014/main" id="{0A69D348-1BF5-62D9-4D25-950667FD9257}"/>
              </a:ext>
            </a:extLst>
          </p:cNvPr>
          <p:cNvSpPr/>
          <p:nvPr/>
        </p:nvSpPr>
        <p:spPr>
          <a:xfrm>
            <a:off x="403091" y="2652783"/>
            <a:ext cx="618309" cy="54864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А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7F19DAB0-133E-DB8F-CA39-3B87855021AA}"/>
              </a:ext>
            </a:extLst>
          </p:cNvPr>
          <p:cNvSpPr/>
          <p:nvPr/>
        </p:nvSpPr>
        <p:spPr>
          <a:xfrm>
            <a:off x="403091" y="4685212"/>
            <a:ext cx="618309" cy="548640"/>
          </a:xfrm>
          <a:prstGeom prst="ellipse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Б</a:t>
            </a:r>
          </a:p>
        </p:txBody>
      </p:sp>
      <p:pic>
        <p:nvPicPr>
          <p:cNvPr id="3084" name="Picture 12" descr="Каструля алюмінієва Калитва 10 л (БК14100) • Краща ціна в Києві, Україні •  Купити в Епіцентрі">
            <a:extLst>
              <a:ext uri="{FF2B5EF4-FFF2-40B4-BE49-F238E27FC236}">
                <a16:creationId xmlns:a16="http://schemas.microsoft.com/office/drawing/2014/main" id="{FAEF9190-0C0D-36B4-6E07-489C8176A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60" y="4092443"/>
            <a:ext cx="4024056" cy="26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Алюмінієвий дріт ціна в Україні, алюмінієвий дріт купити в Києві, замовити алюмінієвий  дріт в інтернет магазині metalbudservice.kiev.ua">
            <a:extLst>
              <a:ext uri="{FF2B5EF4-FFF2-40B4-BE49-F238E27FC236}">
                <a16:creationId xmlns:a16="http://schemas.microsoft.com/office/drawing/2014/main" id="{FFCA3771-E70D-6866-9DEC-606BC578B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453" y="4032115"/>
            <a:ext cx="3927087" cy="2443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Фольга алюминиевая (8011H0) 35 микрон">
            <a:extLst>
              <a:ext uri="{FF2B5EF4-FFF2-40B4-BE49-F238E27FC236}">
                <a16:creationId xmlns:a16="http://schemas.microsoft.com/office/drawing/2014/main" id="{36C30847-0FA0-0525-762E-FA3063CE8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269" y="3852956"/>
            <a:ext cx="4250282" cy="2874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6"/>
            <a:extLst>
              <a:ext uri="{FF2B5EF4-FFF2-40B4-BE49-F238E27FC236}">
                <a16:creationId xmlns:a16="http://schemas.microsoft.com/office/drawing/2014/main" id="{4D289F2D-66B3-C2B9-75A7-801F8DF62EC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0" y="5891717"/>
            <a:ext cx="2867772" cy="11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85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Сучасною наукою досліджено понад </a:t>
            </a:r>
            <a:r>
              <a:rPr lang="uk-UA" sz="2400" b="1" dirty="0">
                <a:solidFill>
                  <a:srgbClr val="FF0000"/>
                </a:solidFill>
              </a:rPr>
              <a:t>100 мільйонів речовин</a:t>
            </a:r>
            <a:r>
              <a:rPr lang="uk-UA" sz="2400" b="1" dirty="0">
                <a:solidFill>
                  <a:schemeClr val="tx1"/>
                </a:solidFill>
              </a:rPr>
              <a:t>. Одні з них входять до складу природних тіл, виникли без втручання людини, як-от кисень, залізо, вода, крохмаль. Такі речовини віднесено до </a:t>
            </a:r>
            <a:r>
              <a:rPr lang="uk-UA" sz="2400" b="1" dirty="0">
                <a:solidFill>
                  <a:srgbClr val="FF0000"/>
                </a:solidFill>
              </a:rPr>
              <a:t>групи ре­човин природного походження</a:t>
            </a:r>
            <a:r>
              <a:rPr lang="uk-UA" sz="2400" b="1" dirty="0">
                <a:solidFill>
                  <a:schemeClr val="tx1"/>
                </a:solidFill>
              </a:rPr>
              <a:t>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074" name="Picture 2" descr="ботан, выродок, мультфильм">
            <a:extLst>
              <a:ext uri="{FF2B5EF4-FFF2-40B4-BE49-F238E27FC236}">
                <a16:creationId xmlns:a16="http://schemas.microsoft.com/office/drawing/2014/main" id="{C308A0BC-D105-1D63-70F3-461354FBC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47" b="98235" l="3000" r="90889">
                        <a14:foregroundMark x1="53556" y1="10784" x2="40222" y2="11667"/>
                        <a14:foregroundMark x1="40222" y1="11667" x2="17667" y2="18922"/>
                        <a14:foregroundMark x1="17667" y1="18922" x2="11333" y2="29706"/>
                        <a14:foregroundMark x1="11333" y1="29706" x2="10000" y2="36471"/>
                        <a14:foregroundMark x1="9111" y1="24216" x2="4444" y2="35196"/>
                        <a14:foregroundMark x1="4444" y1="35196" x2="5111" y2="40588"/>
                        <a14:foregroundMark x1="26778" y1="8137" x2="34556" y2="5196"/>
                        <a14:foregroundMark x1="34556" y1="5196" x2="51556" y2="4118"/>
                        <a14:foregroundMark x1="51556" y1="4118" x2="61111" y2="9314"/>
                        <a14:foregroundMark x1="61111" y1="9314" x2="62222" y2="10588"/>
                        <a14:foregroundMark x1="44000" y1="2059" x2="52667" y2="3235"/>
                        <a14:foregroundMark x1="52667" y1="3235" x2="61111" y2="7157"/>
                        <a14:foregroundMark x1="61111" y1="7157" x2="61222" y2="7647"/>
                        <a14:foregroundMark x1="55778" y1="2059" x2="35444" y2="3039"/>
                        <a14:foregroundMark x1="35444" y1="3039" x2="31556" y2="4314"/>
                        <a14:foregroundMark x1="51556" y1="30196" x2="47222" y2="31471"/>
                        <a14:foregroundMark x1="50444" y1="30000" x2="50667" y2="39020"/>
                        <a14:foregroundMark x1="35556" y1="30588" x2="34000" y2="40980"/>
                        <a14:foregroundMark x1="37667" y1="29216" x2="34333" y2="41373"/>
                        <a14:foregroundMark x1="35333" y1="46373" x2="48444" y2="55098"/>
                        <a14:foregroundMark x1="38222" y1="48725" x2="26222" y2="50882"/>
                        <a14:foregroundMark x1="4333" y1="50784" x2="7000" y2="54608"/>
                        <a14:foregroundMark x1="3111" y1="31667" x2="3333" y2="39902"/>
                        <a14:foregroundMark x1="3333" y1="39902" x2="4667" y2="41373"/>
                        <a14:foregroundMark x1="45111" y1="66765" x2="52444" y2="67941"/>
                        <a14:foregroundMark x1="38333" y1="68235" x2="33333" y2="68725"/>
                        <a14:foregroundMark x1="29556" y1="70882" x2="23111" y2="80000"/>
                        <a14:foregroundMark x1="23111" y1="80000" x2="23556" y2="80392"/>
                        <a14:foregroundMark x1="27111" y1="90392" x2="37778" y2="91078"/>
                        <a14:foregroundMark x1="37778" y1="91078" x2="46778" y2="94118"/>
                        <a14:foregroundMark x1="46778" y1="94118" x2="43778" y2="94510"/>
                        <a14:foregroundMark x1="43111" y1="97941" x2="41556" y2="98333"/>
                        <a14:foregroundMark x1="84222" y1="74804" x2="84778" y2="86863"/>
                        <a14:foregroundMark x1="84778" y1="86863" x2="85778" y2="89608"/>
                        <a14:foregroundMark x1="89333" y1="73137" x2="89444" y2="89804"/>
                        <a14:foregroundMark x1="90556" y1="78725" x2="90889" y2="91078"/>
                        <a14:foregroundMark x1="53556" y1="65294" x2="50111" y2="75392"/>
                        <a14:backgroundMark x1="54778" y1="72745" x2="57667" y2="73922"/>
                        <a14:backgroundMark x1="66667" y1="81765" x2="67667" y2="822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852" y="4830431"/>
            <a:ext cx="1278759" cy="144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Ученые рассказали о том, откуда на Земле золото — Naked Science">
            <a:extLst>
              <a:ext uri="{FF2B5EF4-FFF2-40B4-BE49-F238E27FC236}">
                <a16:creationId xmlns:a16="http://schemas.microsoft.com/office/drawing/2014/main" id="{5CB0C4AF-0FFD-CC9A-2A48-5AB6C50A8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44" y="1582853"/>
            <a:ext cx="3342458" cy="222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ульбашка прямої мови: прямокутна з округленими кутами 7">
            <a:extLst>
              <a:ext uri="{FF2B5EF4-FFF2-40B4-BE49-F238E27FC236}">
                <a16:creationId xmlns:a16="http://schemas.microsoft.com/office/drawing/2014/main" id="{43491246-A508-EB77-4622-F1AAB235DE4C}"/>
              </a:ext>
            </a:extLst>
          </p:cNvPr>
          <p:cNvSpPr/>
          <p:nvPr/>
        </p:nvSpPr>
        <p:spPr>
          <a:xfrm>
            <a:off x="479544" y="4025352"/>
            <a:ext cx="1278759" cy="468239"/>
          </a:xfrm>
          <a:prstGeom prst="wedgeRoundRectCallout">
            <a:avLst>
              <a:gd name="adj1" fmla="val 47713"/>
              <a:gd name="adj2" fmla="val -12485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Золото</a:t>
            </a:r>
          </a:p>
        </p:txBody>
      </p:sp>
      <p:pic>
        <p:nvPicPr>
          <p:cNvPr id="4100" name="Picture 4" descr="У світі падають ціни на залізну руду - Перший Діловий телеканал">
            <a:extLst>
              <a:ext uri="{FF2B5EF4-FFF2-40B4-BE49-F238E27FC236}">
                <a16:creationId xmlns:a16="http://schemas.microsoft.com/office/drawing/2014/main" id="{CDD02E9A-0609-C7C7-AB1A-C5187E20AC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183" t="2843" r="9900" b="10000"/>
          <a:stretch/>
        </p:blipFill>
        <p:spPr bwMode="auto">
          <a:xfrm>
            <a:off x="4465665" y="1538516"/>
            <a:ext cx="3004456" cy="223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6E69D9DE-B5F4-3EF0-4633-F9442FA45376}"/>
              </a:ext>
            </a:extLst>
          </p:cNvPr>
          <p:cNvSpPr/>
          <p:nvPr/>
        </p:nvSpPr>
        <p:spPr>
          <a:xfrm>
            <a:off x="4465665" y="3986129"/>
            <a:ext cx="1701405" cy="468239"/>
          </a:xfrm>
          <a:prstGeom prst="wedgeRoundRectCallout">
            <a:avLst>
              <a:gd name="adj1" fmla="val 47713"/>
              <a:gd name="adj2" fmla="val -12485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Залізна руда</a:t>
            </a:r>
          </a:p>
        </p:txBody>
      </p:sp>
      <p:pic>
        <p:nvPicPr>
          <p:cNvPr id="4102" name="Picture 6" descr="Что такое крахмал: виды, польза и вред для организма человека">
            <a:extLst>
              <a:ext uri="{FF2B5EF4-FFF2-40B4-BE49-F238E27FC236}">
                <a16:creationId xmlns:a16="http://schemas.microsoft.com/office/drawing/2014/main" id="{440A9634-A4C5-8861-A78E-BDBBB5DB29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263"/>
          <a:stretch/>
        </p:blipFill>
        <p:spPr bwMode="auto">
          <a:xfrm>
            <a:off x="8175517" y="1538516"/>
            <a:ext cx="3518682" cy="2220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290B50B4-F404-1F58-68D8-AB8E254B4941}"/>
              </a:ext>
            </a:extLst>
          </p:cNvPr>
          <p:cNvSpPr/>
          <p:nvPr/>
        </p:nvSpPr>
        <p:spPr>
          <a:xfrm>
            <a:off x="8769532" y="3986128"/>
            <a:ext cx="1448858" cy="468239"/>
          </a:xfrm>
          <a:prstGeom prst="wedgeRoundRectCallout">
            <a:avLst>
              <a:gd name="adj1" fmla="val 47713"/>
              <a:gd name="adj2" fmla="val -12485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Крохмаль</a:t>
            </a:r>
          </a:p>
        </p:txBody>
      </p:sp>
      <p:pic>
        <p:nvPicPr>
          <p:cNvPr id="17" name="Рисунок 16">
            <a:hlinkClick r:id="rId13"/>
            <a:extLst>
              <a:ext uri="{FF2B5EF4-FFF2-40B4-BE49-F238E27FC236}">
                <a16:creationId xmlns:a16="http://schemas.microsoft.com/office/drawing/2014/main" id="{21D82D16-D070-38F5-BBC3-6B8D088350E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0" y="5891717"/>
            <a:ext cx="2867772" cy="11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Другу групу </a:t>
            </a:r>
            <a:r>
              <a:rPr lang="uk-UA" sz="2400" b="1" dirty="0">
                <a:solidFill>
                  <a:schemeClr val="tx1"/>
                </a:solidFill>
              </a:rPr>
              <a:t>утворю­ють </a:t>
            </a:r>
            <a:r>
              <a:rPr lang="uk-UA" sz="2400" b="1" dirty="0">
                <a:solidFill>
                  <a:srgbClr val="FF0000"/>
                </a:solidFill>
              </a:rPr>
              <a:t>синтетичні і штучні (створені людиною) речовини</a:t>
            </a:r>
            <a:r>
              <a:rPr lang="uk-UA" sz="2400" b="1" dirty="0">
                <a:solidFill>
                  <a:schemeClr val="tx1"/>
                </a:solidFill>
              </a:rPr>
              <a:t>, наприклад, поліетилен. Великим розмаїттям синтетич­них і штучних речовин людство завдячує хімії. Ця на­ука займається створенням нових речовин з конкрет­ними властивостями.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5122" name="Picture 2" descr="Марки полимерного сырья | Polymergrad">
            <a:extLst>
              <a:ext uri="{FF2B5EF4-FFF2-40B4-BE49-F238E27FC236}">
                <a16:creationId xmlns:a16="http://schemas.microsoft.com/office/drawing/2014/main" id="{1F99A906-AEA3-68FE-B530-B6FA1C954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58" y="1548858"/>
            <a:ext cx="4212997" cy="2709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Бульбашка прямої мови: прямокутна з округленими кутами 7">
            <a:extLst>
              <a:ext uri="{FF2B5EF4-FFF2-40B4-BE49-F238E27FC236}">
                <a16:creationId xmlns:a16="http://schemas.microsoft.com/office/drawing/2014/main" id="{668F62E3-1B6C-62EE-008F-6EC72657A8DA}"/>
              </a:ext>
            </a:extLst>
          </p:cNvPr>
          <p:cNvSpPr/>
          <p:nvPr/>
        </p:nvSpPr>
        <p:spPr>
          <a:xfrm>
            <a:off x="296243" y="4412922"/>
            <a:ext cx="1701405" cy="468239"/>
          </a:xfrm>
          <a:prstGeom prst="wedgeRoundRectCallout">
            <a:avLst>
              <a:gd name="adj1" fmla="val 44642"/>
              <a:gd name="adj2" fmla="val -98815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Поліетилен</a:t>
            </a:r>
          </a:p>
        </p:txBody>
      </p:sp>
      <p:pic>
        <p:nvPicPr>
          <p:cNvPr id="5124" name="Picture 4" descr="Ученые выяснили: чтобы таблетки подействовали быстрее, нужно наклониться  влево">
            <a:extLst>
              <a:ext uri="{FF2B5EF4-FFF2-40B4-BE49-F238E27FC236}">
                <a16:creationId xmlns:a16="http://schemas.microsoft.com/office/drawing/2014/main" id="{56A96FF0-4710-5191-716E-5CECDDB2A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884" y="3429000"/>
            <a:ext cx="4334967" cy="27093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Бульбашка прямої мови: прямокутна з округленими кутами 9">
            <a:extLst>
              <a:ext uri="{FF2B5EF4-FFF2-40B4-BE49-F238E27FC236}">
                <a16:creationId xmlns:a16="http://schemas.microsoft.com/office/drawing/2014/main" id="{66CD21BF-18DD-F38B-60FA-7F64F7E2592D}"/>
              </a:ext>
            </a:extLst>
          </p:cNvPr>
          <p:cNvSpPr/>
          <p:nvPr/>
        </p:nvSpPr>
        <p:spPr>
          <a:xfrm>
            <a:off x="3370368" y="6259497"/>
            <a:ext cx="1701405" cy="468239"/>
          </a:xfrm>
          <a:prstGeom prst="wedgeRoundRectCallout">
            <a:avLst>
              <a:gd name="adj1" fmla="val 44642"/>
              <a:gd name="adj2" fmla="val -98815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Таблетки</a:t>
            </a:r>
          </a:p>
        </p:txBody>
      </p:sp>
      <p:pic>
        <p:nvPicPr>
          <p:cNvPr id="5126" name="Picture 6" descr="Динамит">
            <a:extLst>
              <a:ext uri="{FF2B5EF4-FFF2-40B4-BE49-F238E27FC236}">
                <a16:creationId xmlns:a16="http://schemas.microsoft.com/office/drawing/2014/main" id="{D9C3AA8F-3E1E-7612-6599-6A8BB89602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004" y="1526623"/>
            <a:ext cx="4334967" cy="27093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Бульбашка прямої мови: прямокутна з округленими кутами 11">
            <a:extLst>
              <a:ext uri="{FF2B5EF4-FFF2-40B4-BE49-F238E27FC236}">
                <a16:creationId xmlns:a16="http://schemas.microsoft.com/office/drawing/2014/main" id="{7464A1CB-7ACF-B4AE-FD8D-4344E10E8961}"/>
              </a:ext>
            </a:extLst>
          </p:cNvPr>
          <p:cNvSpPr/>
          <p:nvPr/>
        </p:nvSpPr>
        <p:spPr>
          <a:xfrm>
            <a:off x="8530217" y="4378665"/>
            <a:ext cx="1701405" cy="468239"/>
          </a:xfrm>
          <a:prstGeom prst="wedgeRoundRectCallout">
            <a:avLst>
              <a:gd name="adj1" fmla="val 44642"/>
              <a:gd name="adj2" fmla="val -98815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Вибухівка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5DD68B40-1EF0-F6A0-2997-AB2C143E427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0" y="5891717"/>
            <a:ext cx="2867772" cy="11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83099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Золото</a:t>
            </a:r>
            <a:r>
              <a:rPr lang="uk-UA" sz="2400" b="1" dirty="0">
                <a:solidFill>
                  <a:schemeClr val="tx1"/>
                </a:solidFill>
              </a:rPr>
              <a:t> – </a:t>
            </a:r>
            <a:r>
              <a:rPr lang="uk-UA" sz="2400" b="1" dirty="0" err="1">
                <a:solidFill>
                  <a:schemeClr val="tx1"/>
                </a:solidFill>
              </a:rPr>
              <a:t>найпластичніший</a:t>
            </a:r>
            <a:r>
              <a:rPr lang="uk-UA" sz="2400" b="1" dirty="0">
                <a:solidFill>
                  <a:schemeClr val="tx1"/>
                </a:solidFill>
              </a:rPr>
              <a:t> метал. Згідно з Книгою рекордів Гіннеса, один грам золота можна витягнути в дріт довжиною 2,4 кілометра.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8194" name="Picture 2" descr="Оцінка і скупка золота Київ / продати золото, золоті вироби вигідно — Голд  Стандарт">
            <a:extLst>
              <a:ext uri="{FF2B5EF4-FFF2-40B4-BE49-F238E27FC236}">
                <a16:creationId xmlns:a16="http://schemas.microsoft.com/office/drawing/2014/main" id="{8934D268-A0EF-695A-D93C-D2A1FF24B0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766" y="2784238"/>
            <a:ext cx="5841074" cy="38901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Що означають проби на ювелірних прикрасах, і що таке біле золото">
            <a:extLst>
              <a:ext uri="{FF2B5EF4-FFF2-40B4-BE49-F238E27FC236}">
                <a16:creationId xmlns:a16="http://schemas.microsoft.com/office/drawing/2014/main" id="{1334D4BF-AD05-5517-0574-9BF8F9C30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60" y="1239993"/>
            <a:ext cx="6333070" cy="356042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63A54217-EAC0-8B9D-A9D6-825FE490D7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80" y="5891717"/>
            <a:ext cx="2867772" cy="111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17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3383</TotalTime>
  <Words>168</Words>
  <Application>Microsoft Office PowerPoint</Application>
  <PresentationFormat>Широкий екран</PresentationFormat>
  <Paragraphs>19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495</cp:revision>
  <dcterms:created xsi:type="dcterms:W3CDTF">2023-02-01T11:00:58Z</dcterms:created>
  <dcterms:modified xsi:type="dcterms:W3CDTF">2023-10-19T19:07:24Z</dcterms:modified>
</cp:coreProperties>
</file>