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342" r:id="rId3"/>
    <p:sldId id="298" r:id="rId4"/>
    <p:sldId id="346" r:id="rId5"/>
    <p:sldId id="362" r:id="rId6"/>
    <p:sldId id="363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25.09.2023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10" Type="http://schemas.openxmlformats.org/officeDocument/2006/relationships/image" Target="../media/image8.png"/><Relationship Id="rId4" Type="http://schemas.openxmlformats.org/officeDocument/2006/relationships/image" Target="../media/image4.gif"/><Relationship Id="rId9" Type="http://schemas.openxmlformats.org/officeDocument/2006/relationships/hyperlink" Target="https://youtu.be/m3_uEwUoqWw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m3_uEwUoqWw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m3_uEwUoqW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m3_uEwUoqWw" TargetMode="Externa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4.wdp"/><Relationship Id="rId10" Type="http://schemas.openxmlformats.org/officeDocument/2006/relationships/image" Target="../media/image8.png"/><Relationship Id="rId4" Type="http://schemas.openxmlformats.org/officeDocument/2006/relationships/image" Target="../media/image15.png"/><Relationship Id="rId9" Type="http://schemas.openxmlformats.org/officeDocument/2006/relationships/hyperlink" Target="https://youtu.be/m3_uEwUoqW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m3_uEwUoqW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6CC020D-E792-8A18-2ED1-C6CB87CA7BE1}"/>
              </a:ext>
            </a:extLst>
          </p:cNvPr>
          <p:cNvSpPr/>
          <p:nvPr/>
        </p:nvSpPr>
        <p:spPr>
          <a:xfrm>
            <a:off x="1743789" y="1598235"/>
            <a:ext cx="9128521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таке наука та хто</a:t>
            </a:r>
          </a:p>
          <a:p>
            <a:pPr algn="ctr"/>
            <a:r>
              <a:rPr lang="uk-UA" sz="6000" b="1" spc="5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її творці?</a:t>
            </a:r>
            <a:endParaRPr lang="uk-UA" sz="6000" b="1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8" y="1274497"/>
            <a:ext cx="4790804" cy="5748965"/>
          </a:xfrm>
          <a:prstGeom prst="rect">
            <a:avLst/>
          </a:prstGeom>
        </p:spPr>
      </p:pic>
      <p:pic>
        <p:nvPicPr>
          <p:cNvPr id="1026" name="Picture 2" descr="Science гифки, анимированные GIF изображения science - скачать гиф картинки  на GIFER">
            <a:extLst>
              <a:ext uri="{FF2B5EF4-FFF2-40B4-BE49-F238E27FC236}">
                <a16:creationId xmlns:a16="http://schemas.microsoft.com/office/drawing/2014/main" id="{C7C75F9A-8150-DF2C-FBA2-40416F60FF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10" b="31829"/>
          <a:stretch/>
        </p:blipFill>
        <p:spPr bwMode="auto">
          <a:xfrm>
            <a:off x="3848151" y="191588"/>
            <a:ext cx="5156514" cy="1514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химия анимация на прозрачном фоне: 2 тыс изображений найдено в Яндекс  Картинках">
            <a:extLst>
              <a:ext uri="{FF2B5EF4-FFF2-40B4-BE49-F238E27FC236}">
                <a16:creationId xmlns:a16="http://schemas.microsoft.com/office/drawing/2014/main" id="{28747063-CAC6-082C-4513-18D51A7AF4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4" r="25428"/>
          <a:stretch/>
        </p:blipFill>
        <p:spPr bwMode="auto">
          <a:xfrm>
            <a:off x="3146970" y="495622"/>
            <a:ext cx="701181" cy="112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2E550D6-1007-2D29-1508-10727D11986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500" t="14857" r="59643" b="29905"/>
          <a:stretch/>
        </p:blipFill>
        <p:spPr>
          <a:xfrm>
            <a:off x="5703290" y="5442858"/>
            <a:ext cx="1132114" cy="1415142"/>
          </a:xfrm>
          <a:prstGeom prst="rect">
            <a:avLst/>
          </a:prstGeom>
        </p:spPr>
      </p:pic>
      <p:pic>
        <p:nvPicPr>
          <p:cNvPr id="5" name="Picture 4" descr="колба PNG рисунок, картинки и пнг прозрачный для бесплатной загрузки |  Pngtree">
            <a:extLst>
              <a:ext uri="{FF2B5EF4-FFF2-40B4-BE49-F238E27FC236}">
                <a16:creationId xmlns:a16="http://schemas.microsoft.com/office/drawing/2014/main" id="{D7F03FCD-26C6-FFE4-167B-E41AD9229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778" b="90000" l="10000" r="90000">
                        <a14:foregroundMark x1="62500" y1="29167" x2="48056" y2="40278"/>
                        <a14:foregroundMark x1="48056" y1="40278" x2="62500" y2="32778"/>
                        <a14:foregroundMark x1="62500" y1="32778" x2="73056" y2="19722"/>
                        <a14:foregroundMark x1="72778" y1="7778" x2="85278" y2="16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25051">
            <a:off x="4735105" y="5450518"/>
            <a:ext cx="1572944" cy="157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9"/>
            <a:extLst>
              <a:ext uri="{FF2B5EF4-FFF2-40B4-BE49-F238E27FC236}">
                <a16:creationId xmlns:a16="http://schemas.microsoft.com/office/drawing/2014/main" id="{506B0894-A1DC-61F0-9AF6-38566A9065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211" y="3820943"/>
            <a:ext cx="4172157" cy="162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224676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Завдяки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науковим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знанням</a:t>
            </a:r>
            <a:r>
              <a:rPr lang="ru-RU" sz="2800" b="1" dirty="0">
                <a:solidFill>
                  <a:schemeClr val="tx1"/>
                </a:solidFill>
              </a:rPr>
              <a:t> про природу й </a:t>
            </a:r>
            <a:r>
              <a:rPr lang="ru-RU" sz="2800" b="1" dirty="0" err="1">
                <a:solidFill>
                  <a:schemeClr val="tx1"/>
                </a:solidFill>
              </a:rPr>
              <a:t>відкриттям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вміє</a:t>
            </a:r>
            <a:r>
              <a:rPr lang="ru-RU" sz="2800" b="1" dirty="0">
                <a:solidFill>
                  <a:schemeClr val="tx1"/>
                </a:solidFill>
              </a:rPr>
              <a:t> об-</a:t>
            </a:r>
            <a:r>
              <a:rPr lang="ru-RU" sz="2800" b="1" dirty="0" err="1">
                <a:solidFill>
                  <a:schemeClr val="tx1"/>
                </a:solidFill>
              </a:rPr>
              <a:t>лаштовувати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свій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побут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створювати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різні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пристрої</a:t>
            </a:r>
            <a:r>
              <a:rPr lang="ru-RU" sz="2800" b="1" dirty="0">
                <a:solidFill>
                  <a:schemeClr val="tx1"/>
                </a:solidFill>
              </a:rPr>
              <a:t> для </a:t>
            </a:r>
            <a:r>
              <a:rPr lang="ru-RU" sz="2800" b="1" dirty="0" err="1">
                <a:solidFill>
                  <a:schemeClr val="tx1"/>
                </a:solidFill>
              </a:rPr>
              <a:t>навчання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спілку-вання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подорожувати</a:t>
            </a:r>
            <a:r>
              <a:rPr lang="ru-RU" sz="2800" b="1" dirty="0">
                <a:solidFill>
                  <a:schemeClr val="tx1"/>
                </a:solidFill>
              </a:rPr>
              <a:t> планетою, </a:t>
            </a:r>
            <a:r>
              <a:rPr lang="ru-RU" sz="2800" b="1" dirty="0" err="1">
                <a:solidFill>
                  <a:schemeClr val="tx1"/>
                </a:solidFill>
              </a:rPr>
              <a:t>вирощувати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рослини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лікувати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хвороби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дізнаватися</a:t>
            </a:r>
            <a:r>
              <a:rPr lang="ru-RU" sz="2800" b="1" dirty="0">
                <a:solidFill>
                  <a:schemeClr val="tx1"/>
                </a:solidFill>
              </a:rPr>
              <a:t> про те,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відбувається</a:t>
            </a:r>
            <a:r>
              <a:rPr lang="ru-RU" sz="2800" b="1" dirty="0">
                <a:solidFill>
                  <a:schemeClr val="tx1"/>
                </a:solidFill>
              </a:rPr>
              <a:t> в </a:t>
            </a:r>
            <a:r>
              <a:rPr lang="ru-RU" sz="2800" b="1" dirty="0" err="1">
                <a:solidFill>
                  <a:schemeClr val="tx1"/>
                </a:solidFill>
              </a:rPr>
              <a:t>космосі</a:t>
            </a:r>
            <a:r>
              <a:rPr lang="ru-RU" sz="2800" b="1" dirty="0">
                <a:solidFill>
                  <a:schemeClr val="tx1"/>
                </a:solidFill>
              </a:rPr>
              <a:t>, та </a:t>
            </a:r>
            <a:r>
              <a:rPr lang="ru-RU" sz="2800" b="1" dirty="0" err="1">
                <a:solidFill>
                  <a:schemeClr val="tx1"/>
                </a:solidFill>
              </a:rPr>
              <a:t>якою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була</a:t>
            </a:r>
            <a:r>
              <a:rPr lang="ru-RU" sz="2800" b="1" dirty="0">
                <a:solidFill>
                  <a:schemeClr val="tx1"/>
                </a:solidFill>
              </a:rPr>
              <a:t> природа </a:t>
            </a:r>
            <a:r>
              <a:rPr lang="ru-RU" sz="2800" b="1" dirty="0" err="1">
                <a:solidFill>
                  <a:schemeClr val="tx1"/>
                </a:solidFill>
              </a:rPr>
              <a:t>Землі</a:t>
            </a:r>
            <a:endParaRPr lang="ru-RU" sz="2800" b="1" dirty="0">
              <a:solidFill>
                <a:schemeClr val="tx1"/>
              </a:solidFill>
            </a:endParaRPr>
          </a:p>
          <a:p>
            <a:r>
              <a:rPr lang="ru-RU" sz="2800" b="1" dirty="0" err="1">
                <a:solidFill>
                  <a:schemeClr val="tx1"/>
                </a:solidFill>
              </a:rPr>
              <a:t>мільйони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років</a:t>
            </a:r>
            <a:r>
              <a:rPr lang="ru-RU" sz="2800" b="1" dirty="0">
                <a:solidFill>
                  <a:schemeClr val="tx1"/>
                </a:solidFill>
              </a:rPr>
              <a:t> тому.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Наукові відкриття 2019: Від знімку чорної діри до ножів із какашок">
            <a:extLst>
              <a:ext uri="{FF2B5EF4-FFF2-40B4-BE49-F238E27FC236}">
                <a16:creationId xmlns:a16="http://schemas.microsoft.com/office/drawing/2014/main" id="{43EE3169-20D8-3A12-11E4-6F1690B3C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157" y="2600919"/>
            <a:ext cx="6002220" cy="384529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D3B6AED3-1821-8009-8202-76FC02F5B9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578"/>
            <a:ext cx="281315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</a:rPr>
              <a:t>Науковці</a:t>
            </a:r>
            <a:r>
              <a:rPr lang="ru-RU" sz="2800" b="1" dirty="0">
                <a:solidFill>
                  <a:srgbClr val="FF0000"/>
                </a:solidFill>
              </a:rPr>
              <a:t> й </a:t>
            </a:r>
            <a:r>
              <a:rPr lang="ru-RU" sz="2800" b="1" dirty="0" err="1">
                <a:solidFill>
                  <a:srgbClr val="FF0000"/>
                </a:solidFill>
              </a:rPr>
              <a:t>науковиці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досліджуючи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різні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тіла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явища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природи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rgbClr val="FF0000"/>
                </a:solidFill>
              </a:rPr>
              <a:t>ставлять</a:t>
            </a:r>
            <a:r>
              <a:rPr lang="ru-RU" sz="2800" b="1" dirty="0">
                <a:solidFill>
                  <a:schemeClr val="tx1"/>
                </a:solidFill>
              </a:rPr>
              <a:t> перед собою </a:t>
            </a:r>
            <a:r>
              <a:rPr lang="ru-RU" sz="2800" b="1" dirty="0" err="1">
                <a:solidFill>
                  <a:srgbClr val="FF0000"/>
                </a:solidFill>
              </a:rPr>
              <a:t>запитання</a:t>
            </a:r>
            <a:r>
              <a:rPr lang="ru-RU" sz="2800" b="1" dirty="0"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solidFill>
                  <a:schemeClr val="tx1"/>
                </a:solidFill>
              </a:rPr>
              <a:t>зразок</a:t>
            </a:r>
            <a:r>
              <a:rPr lang="ru-RU" sz="2800" b="1" dirty="0">
                <a:solidFill>
                  <a:schemeClr val="tx1"/>
                </a:solidFill>
              </a:rPr>
              <a:t>: «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це</a:t>
            </a:r>
            <a:r>
              <a:rPr lang="ru-RU" sz="2800" b="1" dirty="0">
                <a:solidFill>
                  <a:schemeClr val="tx1"/>
                </a:solidFill>
              </a:rPr>
              <a:t>?», «Як </a:t>
            </a:r>
            <a:r>
              <a:rPr lang="ru-RU" sz="2800" b="1" dirty="0" err="1">
                <a:solidFill>
                  <a:schemeClr val="tx1"/>
                </a:solidFill>
              </a:rPr>
              <a:t>це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працює</a:t>
            </a:r>
            <a:r>
              <a:rPr lang="ru-RU" sz="2800" b="1" dirty="0">
                <a:solidFill>
                  <a:schemeClr val="tx1"/>
                </a:solidFill>
              </a:rPr>
              <a:t>?», «</a:t>
            </a:r>
            <a:r>
              <a:rPr lang="ru-RU" sz="2800" b="1" dirty="0" err="1">
                <a:solidFill>
                  <a:schemeClr val="tx1"/>
                </a:solidFill>
              </a:rPr>
              <a:t>Чому</a:t>
            </a:r>
            <a:r>
              <a:rPr lang="ru-RU" sz="2800" b="1" dirty="0">
                <a:solidFill>
                  <a:schemeClr val="tx1"/>
                </a:solidFill>
              </a:rPr>
              <a:t> так, а не </a:t>
            </a:r>
            <a:r>
              <a:rPr lang="ru-RU" sz="2800" b="1" dirty="0" err="1">
                <a:solidFill>
                  <a:schemeClr val="tx1"/>
                </a:solidFill>
              </a:rPr>
              <a:t>інакше</a:t>
            </a:r>
            <a:r>
              <a:rPr lang="ru-RU" sz="2800" b="1" dirty="0">
                <a:solidFill>
                  <a:schemeClr val="tx1"/>
                </a:solidFill>
              </a:rPr>
              <a:t>?».</a:t>
            </a:r>
            <a:endParaRPr lang="uk-UA" sz="2800" b="1" dirty="0">
              <a:solidFill>
                <a:schemeClr val="tx1"/>
              </a:solidFill>
            </a:endParaRPr>
          </a:p>
        </p:txBody>
      </p:sp>
      <p:grpSp>
        <p:nvGrpSpPr>
          <p:cNvPr id="7" name="Групувати 6">
            <a:extLst>
              <a:ext uri="{FF2B5EF4-FFF2-40B4-BE49-F238E27FC236}">
                <a16:creationId xmlns:a16="http://schemas.microsoft.com/office/drawing/2014/main" id="{36FCE52B-9B0F-6F0C-411B-42AB7916A2EC}"/>
              </a:ext>
            </a:extLst>
          </p:cNvPr>
          <p:cNvGrpSpPr/>
          <p:nvPr/>
        </p:nvGrpSpPr>
        <p:grpSpPr>
          <a:xfrm>
            <a:off x="3434492" y="1698853"/>
            <a:ext cx="5123710" cy="5159147"/>
            <a:chOff x="6902826" y="1722461"/>
            <a:chExt cx="5123710" cy="5159147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85A36001-DB12-18B5-2683-F5BF098AE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2827" y="1722461"/>
              <a:ext cx="5123709" cy="341307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2A1AF76F-C3B5-81A7-997E-EC25EB1A96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6310"/>
            <a:stretch/>
          </p:blipFill>
          <p:spPr>
            <a:xfrm>
              <a:off x="6902826" y="5049136"/>
              <a:ext cx="5123709" cy="183247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402A73-FF2D-D51F-9625-00EF2DDDFD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21" y="2348473"/>
            <a:ext cx="5081158" cy="4509527"/>
          </a:xfrm>
          <a:prstGeom prst="rect">
            <a:avLst/>
          </a:prstGeom>
        </p:spPr>
      </p:pic>
      <p:pic>
        <p:nvPicPr>
          <p:cNvPr id="9" name="Рисунок 8">
            <a:hlinkClick r:id="rId4"/>
            <a:extLst>
              <a:ext uri="{FF2B5EF4-FFF2-40B4-BE49-F238E27FC236}">
                <a16:creationId xmlns:a16="http://schemas.microsoft.com/office/drawing/2014/main" id="{03197FA5-E9F2-D6F0-80C6-DF744F275E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578"/>
            <a:ext cx="281315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FF"/>
                </a:solidFill>
              </a:rPr>
              <a:t>Перший крок </a:t>
            </a:r>
            <a:r>
              <a:rPr lang="ru-RU" sz="2800" b="1" dirty="0">
                <a:solidFill>
                  <a:schemeClr val="tx1"/>
                </a:solidFill>
              </a:rPr>
              <a:t>— </a:t>
            </a:r>
            <a:r>
              <a:rPr lang="ru-RU" sz="2800" b="1" dirty="0" err="1">
                <a:solidFill>
                  <a:schemeClr val="tx1"/>
                </a:solidFill>
              </a:rPr>
              <a:t>формулювання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запитання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спостерігаєш</a:t>
            </a:r>
            <a:r>
              <a:rPr lang="ru-RU" sz="2800" b="1" dirty="0">
                <a:solidFill>
                  <a:schemeClr val="tx1"/>
                </a:solidFill>
              </a:rPr>
              <a:t> за мухою, яка </a:t>
            </a:r>
            <a:r>
              <a:rPr lang="ru-RU" sz="2800" b="1" dirty="0" err="1">
                <a:solidFill>
                  <a:schemeClr val="tx1"/>
                </a:solidFill>
              </a:rPr>
              <a:t>літає</a:t>
            </a:r>
            <a:r>
              <a:rPr lang="ru-RU" sz="2800" b="1" dirty="0">
                <a:solidFill>
                  <a:schemeClr val="tx1"/>
                </a:solidFill>
              </a:rPr>
              <a:t>, і </a:t>
            </a:r>
            <a:r>
              <a:rPr lang="ru-RU" sz="2800" b="1" dirty="0" err="1">
                <a:solidFill>
                  <a:schemeClr val="tx1"/>
                </a:solidFill>
              </a:rPr>
              <a:t>чуєш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її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дзижчання</a:t>
            </a:r>
            <a:r>
              <a:rPr lang="ru-RU" sz="2800" b="1" dirty="0">
                <a:solidFill>
                  <a:schemeClr val="tx1"/>
                </a:solidFill>
              </a:rPr>
              <a:t>. «</a:t>
            </a:r>
            <a:r>
              <a:rPr lang="ru-RU" sz="2800" b="1" dirty="0" err="1">
                <a:solidFill>
                  <a:schemeClr val="tx1"/>
                </a:solidFill>
              </a:rPr>
              <a:t>Чому</a:t>
            </a:r>
            <a:r>
              <a:rPr lang="ru-RU" sz="2800" b="1" dirty="0">
                <a:solidFill>
                  <a:schemeClr val="tx1"/>
                </a:solidFill>
              </a:rPr>
              <a:t> муха </a:t>
            </a:r>
            <a:r>
              <a:rPr lang="ru-RU" sz="2800" b="1" dirty="0" err="1">
                <a:solidFill>
                  <a:schemeClr val="tx1"/>
                </a:solidFill>
              </a:rPr>
              <a:t>дзижчить</a:t>
            </a:r>
            <a:r>
              <a:rPr lang="ru-RU" sz="2800" b="1" dirty="0">
                <a:solidFill>
                  <a:schemeClr val="tx1"/>
                </a:solidFill>
              </a:rPr>
              <a:t>?» — </a:t>
            </a:r>
            <a:r>
              <a:rPr lang="ru-RU" sz="2800" b="1" dirty="0" err="1">
                <a:solidFill>
                  <a:schemeClr val="tx1"/>
                </a:solidFill>
              </a:rPr>
              <a:t>запитуєш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ти</a:t>
            </a:r>
            <a:r>
              <a:rPr lang="ru-RU" sz="2800" b="1" dirty="0">
                <a:solidFill>
                  <a:schemeClr val="tx1"/>
                </a:solidFill>
              </a:rPr>
              <a:t> себе.</a:t>
            </a:r>
          </a:p>
          <a:p>
            <a:r>
              <a:rPr lang="ru-RU" sz="2800" b="1" dirty="0" err="1">
                <a:solidFill>
                  <a:srgbClr val="FF0000"/>
                </a:solidFill>
              </a:rPr>
              <a:t>Поставити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запитання</a:t>
            </a:r>
            <a:r>
              <a:rPr lang="ru-RU" sz="2800" b="1" dirty="0">
                <a:solidFill>
                  <a:srgbClr val="FF0000"/>
                </a:solidFill>
              </a:rPr>
              <a:t> — </a:t>
            </a:r>
            <a:r>
              <a:rPr lang="ru-RU" sz="2800" b="1" dirty="0" err="1">
                <a:solidFill>
                  <a:srgbClr val="FF0000"/>
                </a:solidFill>
              </a:rPr>
              <a:t>означає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зробити</a:t>
            </a:r>
            <a:r>
              <a:rPr lang="ru-RU" sz="2800" b="1" dirty="0">
                <a:solidFill>
                  <a:srgbClr val="FF0000"/>
                </a:solidFill>
              </a:rPr>
              <a:t> перший крок </a:t>
            </a:r>
            <a:r>
              <a:rPr lang="ru-RU" sz="2800" b="1" dirty="0" err="1">
                <a:solidFill>
                  <a:srgbClr val="FF0000"/>
                </a:solidFill>
              </a:rPr>
              <a:t>пізнання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природи</a:t>
            </a:r>
            <a:r>
              <a:rPr lang="ru-RU" sz="2800" b="1" dirty="0">
                <a:solidFill>
                  <a:srgbClr val="FF0000"/>
                </a:solidFill>
              </a:rPr>
              <a:t>.</a:t>
            </a:r>
            <a:endParaRPr lang="uk-UA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след, компьютерные иконки, рисунок">
            <a:extLst>
              <a:ext uri="{FF2B5EF4-FFF2-40B4-BE49-F238E27FC236}">
                <a16:creationId xmlns:a16="http://schemas.microsoft.com/office/drawing/2014/main" id="{31C7580A-0A3A-4711-B923-9A570258E2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00" b="97222" l="2000" r="97222">
                        <a14:foregroundMark x1="2333" y1="22556" x2="5222" y2="27444"/>
                        <a14:foregroundMark x1="8556" y1="16111" x2="9778" y2="19222"/>
                        <a14:foregroundMark x1="16556" y1="9889" x2="16889" y2="14222"/>
                        <a14:foregroundMark x1="28444" y1="7778" x2="27889" y2="13667"/>
                        <a14:foregroundMark x1="23667" y1="36333" x2="20333" y2="51444"/>
                        <a14:foregroundMark x1="20333" y1="51444" x2="29667" y2="89556"/>
                        <a14:foregroundMark x1="29667" y1="89556" x2="28000" y2="93333"/>
                        <a14:foregroundMark x1="27444" y1="3222" x2="28667" y2="4444"/>
                        <a14:foregroundMark x1="42778" y1="4667" x2="40333" y2="15778"/>
                        <a14:foregroundMark x1="56222" y1="5222" x2="60000" y2="16111"/>
                        <a14:foregroundMark x1="72222" y1="6444" x2="72111" y2="16222"/>
                        <a14:foregroundMark x1="82778" y1="10000" x2="82889" y2="17667"/>
                        <a14:foregroundMark x1="91000" y1="16667" x2="90222" y2="21111"/>
                        <a14:foregroundMark x1="74667" y1="33000" x2="78444" y2="44222"/>
                        <a14:foregroundMark x1="78444" y1="44222" x2="78000" y2="73222"/>
                        <a14:foregroundMark x1="78000" y1="73222" x2="72444" y2="88111"/>
                        <a14:foregroundMark x1="97333" y1="20667" x2="96222" y2="25444"/>
                        <a14:foregroundMark x1="69000" y1="96889" x2="76333" y2="97222"/>
                        <a14:foregroundMark x1="76333" y1="97222" x2="76556" y2="97111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230819" y="2897052"/>
            <a:ext cx="1888671" cy="3777341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E180B7-7676-4D57-8A69-FE7DB887ACDE}"/>
              </a:ext>
            </a:extLst>
          </p:cNvPr>
          <p:cNvSpPr txBox="1"/>
          <p:nvPr/>
        </p:nvSpPr>
        <p:spPr>
          <a:xfrm>
            <a:off x="90394" y="4185557"/>
            <a:ext cx="1854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chemeClr val="bg1"/>
                </a:solidFill>
              </a:rPr>
              <a:t>Крок</a:t>
            </a:r>
          </a:p>
          <a:p>
            <a:pPr algn="ctr"/>
            <a:r>
              <a:rPr lang="uk-UA" sz="3600" b="1" dirty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908595-8CEA-CC64-9981-C8A94F56AD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1753" y="2784093"/>
            <a:ext cx="4848225" cy="4058433"/>
          </a:xfrm>
          <a:prstGeom prst="rect">
            <a:avLst/>
          </a:prstGeom>
        </p:spPr>
      </p:pic>
      <p:pic>
        <p:nvPicPr>
          <p:cNvPr id="8196" name="Picture 4" descr="mosca - Бесплатный анимированный гифка - PicMix">
            <a:extLst>
              <a:ext uri="{FF2B5EF4-FFF2-40B4-BE49-F238E27FC236}">
                <a16:creationId xmlns:a16="http://schemas.microsoft.com/office/drawing/2014/main" id="{E2B8593C-97A6-794B-F4BC-D3F8BA816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257" y="1528588"/>
            <a:ext cx="5313938" cy="531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C9DD9EFE-83C2-F987-7ED2-1C8F89E8E8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909" y="5827910"/>
            <a:ext cx="281315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0000FF"/>
                </a:solidFill>
              </a:rPr>
              <a:t>Другий</a:t>
            </a:r>
            <a:r>
              <a:rPr lang="ru-RU" sz="2800" b="1" dirty="0">
                <a:solidFill>
                  <a:srgbClr val="0000FF"/>
                </a:solidFill>
              </a:rPr>
              <a:t> крок </a:t>
            </a:r>
            <a:r>
              <a:rPr lang="ru-RU" sz="2800" b="1" dirty="0">
                <a:solidFill>
                  <a:schemeClr val="tx1"/>
                </a:solidFill>
              </a:rPr>
              <a:t>— </a:t>
            </a:r>
            <a:r>
              <a:rPr lang="ru-RU" sz="2800" b="1" dirty="0" err="1">
                <a:solidFill>
                  <a:schemeClr val="tx1"/>
                </a:solidFill>
              </a:rPr>
              <a:t>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міркуєш</a:t>
            </a:r>
            <a:r>
              <a:rPr lang="ru-RU" sz="2800" b="1" dirty="0">
                <a:solidFill>
                  <a:schemeClr val="tx1"/>
                </a:solidFill>
              </a:rPr>
              <a:t> над </a:t>
            </a:r>
            <a:r>
              <a:rPr lang="ru-RU" sz="2800" b="1" dirty="0" err="1">
                <a:solidFill>
                  <a:schemeClr val="tx1"/>
                </a:solidFill>
              </a:rPr>
              <a:t>тим</a:t>
            </a:r>
            <a:r>
              <a:rPr lang="ru-RU" sz="2800" b="1" dirty="0">
                <a:solidFill>
                  <a:schemeClr val="tx1"/>
                </a:solidFill>
              </a:rPr>
              <a:t>, як </a:t>
            </a:r>
            <a:r>
              <a:rPr lang="ru-RU" sz="2800" b="1" dirty="0" err="1">
                <a:solidFill>
                  <a:schemeClr val="tx1"/>
                </a:solidFill>
              </a:rPr>
              <a:t>отримати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відповідь</a:t>
            </a:r>
            <a:r>
              <a:rPr lang="ru-RU" sz="2800" b="1" dirty="0"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solidFill>
                  <a:schemeClr val="tx1"/>
                </a:solidFill>
              </a:rPr>
              <a:t>своє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запи-тання</a:t>
            </a:r>
            <a:r>
              <a:rPr lang="ru-RU" sz="2800" b="1" dirty="0">
                <a:solidFill>
                  <a:schemeClr val="tx1"/>
                </a:solidFill>
              </a:rPr>
              <a:t>, і </a:t>
            </a:r>
            <a:r>
              <a:rPr lang="ru-RU" sz="2800" b="1" dirty="0" err="1">
                <a:solidFill>
                  <a:schemeClr val="tx1"/>
                </a:solidFill>
              </a:rPr>
              <a:t>формулюєш</a:t>
            </a:r>
            <a:r>
              <a:rPr lang="ru-RU" sz="2800" b="1" dirty="0">
                <a:solidFill>
                  <a:schemeClr val="tx1"/>
                </a:solidFill>
              </a:rPr>
              <a:t> мету </a:t>
            </a:r>
            <a:r>
              <a:rPr lang="ru-RU" sz="2800" b="1" dirty="0" err="1">
                <a:solidFill>
                  <a:schemeClr val="tx1"/>
                </a:solidFill>
              </a:rPr>
              <a:t>дослідження</a:t>
            </a:r>
            <a:r>
              <a:rPr lang="ru-RU" sz="2800" b="1" dirty="0">
                <a:solidFill>
                  <a:schemeClr val="tx1"/>
                </a:solidFill>
              </a:rPr>
              <a:t>: </a:t>
            </a:r>
            <a:r>
              <a:rPr lang="ru-RU" sz="2800" b="1" dirty="0" err="1">
                <a:solidFill>
                  <a:schemeClr val="tx1"/>
                </a:solidFill>
              </a:rPr>
              <a:t>з’ясувати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чому</a:t>
            </a:r>
            <a:r>
              <a:rPr lang="ru-RU" sz="2800" b="1" dirty="0">
                <a:solidFill>
                  <a:schemeClr val="tx1"/>
                </a:solidFill>
              </a:rPr>
              <a:t> муха </a:t>
            </a:r>
            <a:r>
              <a:rPr lang="ru-RU" sz="2800" b="1" dirty="0" err="1">
                <a:solidFill>
                  <a:schemeClr val="tx1"/>
                </a:solidFill>
              </a:rPr>
              <a:t>дзижчить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rgbClr val="FF0000"/>
              </a:solidFill>
            </a:endParaRPr>
          </a:p>
        </p:txBody>
      </p:sp>
      <p:pic>
        <p:nvPicPr>
          <p:cNvPr id="5" name="Picture 2" descr="след, компьютерные иконки, рисунок">
            <a:extLst>
              <a:ext uri="{FF2B5EF4-FFF2-40B4-BE49-F238E27FC236}">
                <a16:creationId xmlns:a16="http://schemas.microsoft.com/office/drawing/2014/main" id="{60F2B359-807E-4F1A-9B23-65DDCD03CE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00" b="97222" l="2000" r="97222">
                        <a14:foregroundMark x1="2333" y1="22556" x2="5222" y2="27444"/>
                        <a14:foregroundMark x1="8556" y1="16111" x2="9778" y2="19222"/>
                        <a14:foregroundMark x1="16556" y1="9889" x2="16889" y2="14222"/>
                        <a14:foregroundMark x1="28444" y1="7778" x2="27889" y2="13667"/>
                        <a14:foregroundMark x1="23667" y1="36333" x2="20333" y2="51444"/>
                        <a14:foregroundMark x1="20333" y1="51444" x2="29667" y2="89556"/>
                        <a14:foregroundMark x1="29667" y1="89556" x2="28000" y2="93333"/>
                        <a14:foregroundMark x1="27444" y1="3222" x2="28667" y2="4444"/>
                        <a14:foregroundMark x1="42778" y1="4667" x2="40333" y2="15778"/>
                        <a14:foregroundMark x1="56222" y1="5222" x2="60000" y2="16111"/>
                        <a14:foregroundMark x1="72222" y1="6444" x2="72111" y2="16222"/>
                        <a14:foregroundMark x1="82778" y1="10000" x2="82889" y2="17667"/>
                        <a14:foregroundMark x1="91000" y1="16667" x2="90222" y2="21111"/>
                        <a14:foregroundMark x1="74667" y1="33000" x2="78444" y2="44222"/>
                        <a14:foregroundMark x1="78444" y1="44222" x2="78000" y2="73222"/>
                        <a14:foregroundMark x1="78000" y1="73222" x2="72444" y2="88111"/>
                        <a14:foregroundMark x1="97333" y1="20667" x2="96222" y2="25444"/>
                        <a14:foregroundMark x1="69000" y1="96889" x2="76333" y2="97222"/>
                        <a14:foregroundMark x1="76333" y1="97222" x2="76556" y2="97111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462" r="-3489"/>
          <a:stretch/>
        </p:blipFill>
        <p:spPr bwMode="auto">
          <a:xfrm>
            <a:off x="10023564" y="2897052"/>
            <a:ext cx="2002972" cy="3777341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82C222-F19F-4634-97B1-20BB2068CD29}"/>
              </a:ext>
            </a:extLst>
          </p:cNvPr>
          <p:cNvSpPr txBox="1"/>
          <p:nvPr/>
        </p:nvSpPr>
        <p:spPr>
          <a:xfrm>
            <a:off x="10097587" y="4107908"/>
            <a:ext cx="1854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chemeClr val="bg1"/>
                </a:solidFill>
              </a:rPr>
              <a:t>Крок</a:t>
            </a:r>
          </a:p>
          <a:p>
            <a:pPr algn="ctr"/>
            <a:r>
              <a:rPr lang="uk-UA" sz="3600" b="1" dirty="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9218" name="Picture 2" descr="Муха - 60 фото">
            <a:extLst>
              <a:ext uri="{FF2B5EF4-FFF2-40B4-BE49-F238E27FC236}">
                <a16:creationId xmlns:a16="http://schemas.microsoft.com/office/drawing/2014/main" id="{4924C26E-9245-C8DC-12EC-94493FDBD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1" y="1323976"/>
            <a:ext cx="51816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29B8157-CF35-FFFB-8DD9-F6D4CAFED8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140" y="2886657"/>
            <a:ext cx="4674385" cy="3971343"/>
          </a:xfrm>
          <a:prstGeom prst="rect">
            <a:avLst/>
          </a:prstGeom>
        </p:spPr>
      </p:pic>
      <p:pic>
        <p:nvPicPr>
          <p:cNvPr id="9220" name="Picture 4" descr="Лучшие Decomposing GIF | Gfycat">
            <a:extLst>
              <a:ext uri="{FF2B5EF4-FFF2-40B4-BE49-F238E27FC236}">
                <a16:creationId xmlns:a16="http://schemas.microsoft.com/office/drawing/2014/main" id="{E0DA88DC-89F9-A631-F125-DFDE93040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638" y="5167632"/>
            <a:ext cx="2002973" cy="145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9"/>
            <a:extLst>
              <a:ext uri="{FF2B5EF4-FFF2-40B4-BE49-F238E27FC236}">
                <a16:creationId xmlns:a16="http://schemas.microsoft.com/office/drawing/2014/main" id="{2E1BCBA6-5783-B9BA-94A1-95BEF9B3966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7578"/>
            <a:ext cx="2813157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30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38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2215</TotalTime>
  <Words>165</Words>
  <Application>Microsoft Office PowerPoint</Application>
  <PresentationFormat>Широкий екран</PresentationFormat>
  <Paragraphs>13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328</cp:revision>
  <dcterms:created xsi:type="dcterms:W3CDTF">2023-02-01T11:00:58Z</dcterms:created>
  <dcterms:modified xsi:type="dcterms:W3CDTF">2023-09-25T12:05:54Z</dcterms:modified>
</cp:coreProperties>
</file>