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1" r:id="rId5"/>
    <p:sldId id="273" r:id="rId6"/>
    <p:sldId id="274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07.02.2023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07.02.2023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07.02.2023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07.02.2023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07.02.2023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07.02.2023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07.02.2023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07.02.2023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07.02.2023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07.02.2023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07.02.2023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07.02.2023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FLb8lMFSO64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microsoft.com/office/2007/relationships/hdphoto" Target="../media/hdphoto6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microsoft.com/office/2007/relationships/hdphoto" Target="../media/hdphoto4.wdp"/><Relationship Id="rId14" Type="http://schemas.openxmlformats.org/officeDocument/2006/relationships/hyperlink" Target="https://youtu.be/FLb8lMFSO64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7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FLb8lMFSO64" TargetMode="External"/><Relationship Id="rId5" Type="http://schemas.microsoft.com/office/2007/relationships/hdphoto" Target="../media/hdphoto8.wdp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hdphoto" Target="../media/hdphoto9.wdp"/><Relationship Id="rId7" Type="http://schemas.microsoft.com/office/2007/relationships/hdphoto" Target="../media/hdphoto1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5.png"/><Relationship Id="rId5" Type="http://schemas.microsoft.com/office/2007/relationships/hdphoto" Target="../media/hdphoto10.wdp"/><Relationship Id="rId10" Type="http://schemas.openxmlformats.org/officeDocument/2006/relationships/hyperlink" Target="https://youtu.be/FLb8lMFSO64" TargetMode="External"/><Relationship Id="rId4" Type="http://schemas.openxmlformats.org/officeDocument/2006/relationships/image" Target="../media/image15.png"/><Relationship Id="rId9" Type="http://schemas.microsoft.com/office/2007/relationships/hdphoto" Target="../media/hdphoto1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s://youtu.be/FLb8lMFSO64" TargetMode="External"/><Relationship Id="rId4" Type="http://schemas.microsoft.com/office/2007/relationships/hdphoto" Target="../media/hdphoto1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youtu.be/FLb8lMFSO64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2821870" y="1808028"/>
            <a:ext cx="654826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чому полягають</a:t>
            </a:r>
          </a:p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особливості грибів</a:t>
            </a: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2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42</a:t>
            </a:r>
            <a:endParaRPr lang="uk-UA" sz="4800" b="1" cap="none" spc="50" dirty="0">
              <a:ln w="9525" cmpd="sng">
                <a:noFill/>
                <a:prstDash val="solid"/>
              </a:ln>
              <a:solidFill>
                <a:srgbClr val="0000FF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96E35231-74C1-D9BE-ADE8-6CF6FEFA9D1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6396" y="5840932"/>
            <a:ext cx="3005208" cy="833460"/>
          </a:xfrm>
          <a:prstGeom prst="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89"/>
            <a:ext cx="10476411" cy="1817687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800" b="1" dirty="0"/>
              <a:t>Розглянь колаж із зображенням грибів. Назви яких з цих грибів тобі відомі? Після ознайомлення з </a:t>
            </a:r>
            <a:r>
              <a:rPr lang="uk-UA" sz="2800" b="1" dirty="0" err="1"/>
              <a:t>уроком</a:t>
            </a:r>
            <a:r>
              <a:rPr lang="uk-UA" sz="2800" b="1" dirty="0"/>
              <a:t> повернись до колажу, щоб перевірити, чи всі гриби ти назвала/назвав правильно.</a:t>
            </a:r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Лисички (грибы) – описание, виды, где растут, свойства, фото.">
            <a:extLst>
              <a:ext uri="{FF2B5EF4-FFF2-40B4-BE49-F238E27FC236}">
                <a16:creationId xmlns:a16="http://schemas.microsoft.com/office/drawing/2014/main" id="{F7BCC52E-A3B4-6A5C-1E2A-B0A33A8014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94" y="2412273"/>
            <a:ext cx="3405740" cy="2257153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Ядовитый гриб Мухомор: фото, описание и свойства">
            <a:extLst>
              <a:ext uri="{FF2B5EF4-FFF2-40B4-BE49-F238E27FC236}">
                <a16:creationId xmlns:a16="http://schemas.microsoft.com/office/drawing/2014/main" id="{B3C31634-B503-3982-6861-13F52FC82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064" y="4384677"/>
            <a:ext cx="3500846" cy="2349498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Їстівні опеньки: детальний опис з характеристикою та фото: Як розпізнати  їстівні гриби опеньки">
            <a:extLst>
              <a:ext uri="{FF2B5EF4-FFF2-40B4-BE49-F238E27FC236}">
                <a16:creationId xmlns:a16="http://schemas.microsoft.com/office/drawing/2014/main" id="{966A6BB4-593B-8B7D-6CC2-26747AECB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1304" y="2412273"/>
            <a:ext cx="3082970" cy="2182327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Білий гриб Боровик 50 г (міцелій грибів) - купити з доставкою по Україні,  ціна в — Яскрава Клумба">
            <a:extLst>
              <a:ext uri="{FF2B5EF4-FFF2-40B4-BE49-F238E27FC236}">
                <a16:creationId xmlns:a16="http://schemas.microsoft.com/office/drawing/2014/main" id="{961432F3-6356-CA31-31DF-D8E88C282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133" y="4231005"/>
            <a:ext cx="2503170" cy="250317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Что случится если съесть хлеб с плесенью | Ложка-Поварёшка все о пользе и  вреде еды и способах ее правильного приготовления">
            <a:extLst>
              <a:ext uri="{FF2B5EF4-FFF2-40B4-BE49-F238E27FC236}">
                <a16:creationId xmlns:a16="http://schemas.microsoft.com/office/drawing/2014/main" id="{D92F0912-2FF3-4894-1822-53159D1F2F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9068" y="2311741"/>
            <a:ext cx="3561534" cy="2019796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14"/>
            <a:extLst>
              <a:ext uri="{FF2B5EF4-FFF2-40B4-BE49-F238E27FC236}">
                <a16:creationId xmlns:a16="http://schemas.microsoft.com/office/drawing/2014/main" id="{0FC863C8-95E9-6458-9C9F-7DF8FB23B7E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6396" y="5840932"/>
            <a:ext cx="3005208" cy="833460"/>
          </a:xfrm>
          <a:prstGeom prst="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224676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1"/>
                </a:solidFill>
              </a:rPr>
              <a:t>До грибів належать організми, які ведуть прикріплений спосіб життя і </a:t>
            </a:r>
            <a:r>
              <a:rPr lang="uk-UA" sz="2800" b="1" dirty="0">
                <a:solidFill>
                  <a:srgbClr val="FF0000"/>
                </a:solidFill>
              </a:rPr>
              <a:t>не здатні до фотосинтезу</a:t>
            </a:r>
            <a:r>
              <a:rPr lang="uk-UA" sz="2800" b="1" dirty="0">
                <a:solidFill>
                  <a:schemeClr val="tx1"/>
                </a:solidFill>
              </a:rPr>
              <a:t>. Живляться вони речовинами, створеними рослинами чи тваринами. Такі поживні речовини гриби отримують з інших організмів чи їхніх відмерлих частин (наприклад, пеньків, опалого</a:t>
            </a:r>
          </a:p>
          <a:p>
            <a:r>
              <a:rPr lang="uk-UA" sz="2800" b="1" dirty="0">
                <a:solidFill>
                  <a:schemeClr val="tx1"/>
                </a:solidFill>
              </a:rPr>
              <a:t>листя).</a:t>
            </a:r>
          </a:p>
        </p:txBody>
      </p:sp>
      <p:pic>
        <p:nvPicPr>
          <p:cNvPr id="2" name="Picture 2" descr="Рядовка (гриб) - опис, види їстівні та отруйні, фото">
            <a:extLst>
              <a:ext uri="{FF2B5EF4-FFF2-40B4-BE49-F238E27FC236}">
                <a16:creationId xmlns:a16="http://schemas.microsoft.com/office/drawing/2014/main" id="{2B6BE96A-DF23-39B5-81E0-6E48D11FC0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" y="2705463"/>
            <a:ext cx="6261463" cy="3451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Бульбашка прямої мови: прямокутна з округленими кутами 13">
            <a:extLst>
              <a:ext uri="{FF2B5EF4-FFF2-40B4-BE49-F238E27FC236}">
                <a16:creationId xmlns:a16="http://schemas.microsoft.com/office/drawing/2014/main" id="{A442D471-5DEE-478E-8877-F4104ADD057B}"/>
              </a:ext>
            </a:extLst>
          </p:cNvPr>
          <p:cNvSpPr/>
          <p:nvPr/>
        </p:nvSpPr>
        <p:spPr>
          <a:xfrm>
            <a:off x="1315911" y="6235338"/>
            <a:ext cx="1810563" cy="544286"/>
          </a:xfrm>
          <a:prstGeom prst="wedgeRoundRectCallout">
            <a:avLst>
              <a:gd name="adj1" fmla="val 47897"/>
              <a:gd name="adj2" fmla="val -141948"/>
              <a:gd name="adj3" fmla="val 16667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Гриб </a:t>
            </a:r>
            <a:r>
              <a:rPr lang="uk-UA" sz="2000" b="1" dirty="0" err="1"/>
              <a:t>Рядовка</a:t>
            </a:r>
            <a:endParaRPr lang="uk-UA" sz="2000" b="1" dirty="0"/>
          </a:p>
        </p:txBody>
      </p:sp>
      <p:pic>
        <p:nvPicPr>
          <p:cNvPr id="3076" name="Picture 4" descr="Шампіньйони чи печериці: 11 цікавих фактів про ці смачні гриби">
            <a:extLst>
              <a:ext uri="{FF2B5EF4-FFF2-40B4-BE49-F238E27FC236}">
                <a16:creationId xmlns:a16="http://schemas.microsoft.com/office/drawing/2014/main" id="{FA0BBE76-12A9-EB09-CC9E-3C8961F81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0434" y="2705463"/>
            <a:ext cx="5177246" cy="3451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Бульбашка прямої мови: прямокутна з округленими кутами 9">
            <a:extLst>
              <a:ext uri="{FF2B5EF4-FFF2-40B4-BE49-F238E27FC236}">
                <a16:creationId xmlns:a16="http://schemas.microsoft.com/office/drawing/2014/main" id="{34FB724A-AE33-34FD-1D0B-F5E6B6A7761B}"/>
              </a:ext>
            </a:extLst>
          </p:cNvPr>
          <p:cNvSpPr/>
          <p:nvPr/>
        </p:nvSpPr>
        <p:spPr>
          <a:xfrm>
            <a:off x="9533172" y="6235338"/>
            <a:ext cx="2384508" cy="544286"/>
          </a:xfrm>
          <a:prstGeom prst="wedgeRoundRectCallout">
            <a:avLst>
              <a:gd name="adj1" fmla="val -46694"/>
              <a:gd name="adj2" fmla="val -121148"/>
              <a:gd name="adj3" fmla="val 16667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Гриб Шампіньйон</a:t>
            </a:r>
          </a:p>
        </p:txBody>
      </p:sp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5F74BABF-E1E7-5EFD-EFF8-85533391FD3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6396" y="5840932"/>
            <a:ext cx="3005208" cy="833460"/>
          </a:xfrm>
          <a:prstGeom prst="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 animBg="1"/>
      <p:bldP spid="14" grpId="1" animBg="1"/>
      <p:bldP spid="10" grpId="0" animBg="1"/>
      <p:bldP spid="1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107474" y="183607"/>
            <a:ext cx="9919063" cy="1384995"/>
          </a:xfrm>
          <a:prstGeom prst="rect">
            <a:avLst/>
          </a:prstGeom>
          <a:solidFill>
            <a:schemeClr val="accent6">
              <a:lumMod val="60000"/>
              <a:lumOff val="40000"/>
              <a:alpha val="50000"/>
            </a:schemeClr>
          </a:solidFill>
          <a:ln w="38100"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u="sng" dirty="0">
                <a:solidFill>
                  <a:srgbClr val="FF0000"/>
                </a:solidFill>
              </a:rPr>
              <a:t>ЗАВДАННЯ 1.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Поясни, </a:t>
            </a:r>
            <a:r>
              <a:rPr lang="ru-RU" sz="2800" b="1" dirty="0" err="1">
                <a:solidFill>
                  <a:schemeClr val="tx1"/>
                </a:solidFill>
              </a:rPr>
              <a:t>що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спільного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між</a:t>
            </a:r>
            <a:r>
              <a:rPr lang="ru-RU" sz="2800" b="1" dirty="0">
                <a:solidFill>
                  <a:schemeClr val="tx1"/>
                </a:solidFill>
              </a:rPr>
              <a:t> грибами й </a:t>
            </a:r>
            <a:r>
              <a:rPr lang="ru-RU" sz="2800" b="1" dirty="0" err="1">
                <a:solidFill>
                  <a:schemeClr val="tx1"/>
                </a:solidFill>
              </a:rPr>
              <a:t>рослинами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між</a:t>
            </a:r>
            <a:r>
              <a:rPr lang="ru-RU" sz="2800" b="1" dirty="0">
                <a:solidFill>
                  <a:schemeClr val="tx1"/>
                </a:solidFill>
              </a:rPr>
              <a:t> гриба-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ми й тваринами.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Ordinateur Icônes, Tache, Gestion PNG - Ordinateur Icônes, Tache, Gestion  transparentes | PNG gratuit">
            <a:extLst>
              <a:ext uri="{FF2B5EF4-FFF2-40B4-BE49-F238E27FC236}">
                <a16:creationId xmlns:a16="http://schemas.microsoft.com/office/drawing/2014/main" id="{40D7E029-EB98-DDBF-5C61-DF5C9416E9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62" b="94808" l="10000" r="90000">
                        <a14:foregroundMark x1="30661" y1="6979" x2="26222" y2="10577"/>
                        <a14:foregroundMark x1="35000" y1="3462" x2="33776" y2="4454"/>
                        <a14:foregroundMark x1="30556" y1="13846" x2="28333" y2="28654"/>
                        <a14:foregroundMark x1="28333" y1="28654" x2="33111" y2="42115"/>
                        <a14:foregroundMark x1="33111" y1="42115" x2="36778" y2="44038"/>
                        <a14:foregroundMark x1="31556" y1="15000" x2="39556" y2="11346"/>
                        <a14:foregroundMark x1="39556" y1="11346" x2="44667" y2="13846"/>
                        <a14:foregroundMark x1="54778" y1="20962" x2="47667" y2="41923"/>
                        <a14:foregroundMark x1="47667" y1="41923" x2="59444" y2="49231"/>
                        <a14:foregroundMark x1="59444" y1="49231" x2="60667" y2="30192"/>
                        <a14:foregroundMark x1="60667" y1="30192" x2="52333" y2="42885"/>
                        <a14:foregroundMark x1="52333" y1="42885" x2="62444" y2="33846"/>
                        <a14:foregroundMark x1="62444" y1="33846" x2="47889" y2="43654"/>
                        <a14:foregroundMark x1="47889" y1="43654" x2="60222" y2="33654"/>
                        <a14:foregroundMark x1="60222" y1="33654" x2="59000" y2="46346"/>
                        <a14:foregroundMark x1="59000" y1="46346" x2="63889" y2="48077"/>
                        <a14:foregroundMark x1="53889" y1="22692" x2="61000" y2="26346"/>
                        <a14:foregroundMark x1="61000" y1="26346" x2="65222" y2="50192"/>
                        <a14:foregroundMark x1="65222" y1="50192" x2="53111" y2="60577"/>
                        <a14:foregroundMark x1="53111" y1="60577" x2="50889" y2="61346"/>
                        <a14:foregroundMark x1="50778" y1="24038" x2="47333" y2="31538"/>
                        <a14:foregroundMark x1="47333" y1="31538" x2="50000" y2="53462"/>
                        <a14:foregroundMark x1="50000" y1="53462" x2="53667" y2="58269"/>
                        <a14:foregroundMark x1="24111" y1="90577" x2="31333" y2="92115"/>
                        <a14:foregroundMark x1="31333" y1="92115" x2="27222" y2="94808"/>
                        <a14:foregroundMark x1="52889" y1="74231" x2="55667" y2="83077"/>
                        <a14:foregroundMark x1="55667" y1="83077" x2="66667" y2="87308"/>
                        <a14:foregroundMark x1="66667" y1="87308" x2="72889" y2="77885"/>
                        <a14:foregroundMark x1="72889" y1="77885" x2="70889" y2="60385"/>
                        <a14:foregroundMark x1="51853" y1="74874" x2="60167" y2="72482"/>
                        <a14:backgroundMark x1="62444" y1="71923" x2="63667" y2="71154"/>
                        <a14:backgroundMark x1="62222" y1="72115" x2="62556" y2="72115"/>
                        <a14:backgroundMark x1="61222" y1="70769" x2="62889" y2="72885"/>
                        <a14:backgroundMark x1="30444" y1="1731" x2="32556" y2="4808"/>
                        <a14:backgroundMark x1="32667" y1="5385" x2="32778" y2="5962"/>
                        <a14:backgroundMark x1="32889" y1="5577" x2="31556" y2="7115"/>
                        <a14:backgroundMark x1="33667" y1="4231" x2="30444" y2="6538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38" r="19828"/>
          <a:stretch/>
        </p:blipFill>
        <p:spPr bwMode="auto">
          <a:xfrm>
            <a:off x="0" y="91788"/>
            <a:ext cx="1939856" cy="1876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Отрута цих грибів проникає навіть через шкіру: про правила безпеки з дітьми  у лісі | Українська правда _Життя">
            <a:extLst>
              <a:ext uri="{FF2B5EF4-FFF2-40B4-BE49-F238E27FC236}">
                <a16:creationId xmlns:a16="http://schemas.microsoft.com/office/drawing/2014/main" id="{FE26B910-07BC-6AB8-D535-9487864070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68" y="2292894"/>
            <a:ext cx="4407399" cy="292099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Трава — Викицитатник">
            <a:extLst>
              <a:ext uri="{FF2B5EF4-FFF2-40B4-BE49-F238E27FC236}">
                <a16:creationId xmlns:a16="http://schemas.microsoft.com/office/drawing/2014/main" id="{E21E1DD8-67EA-008C-19A7-3BE3700944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0412" y="3831771"/>
            <a:ext cx="3910148" cy="292099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Самі незвичайні тварини Австралії.">
            <a:extLst>
              <a:ext uri="{FF2B5EF4-FFF2-40B4-BE49-F238E27FC236}">
                <a16:creationId xmlns:a16="http://schemas.microsoft.com/office/drawing/2014/main" id="{CEEE24EA-EA89-180E-5A50-60EC2E6ED8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033" y="2156338"/>
            <a:ext cx="4090824" cy="2990428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10"/>
            <a:extLst>
              <a:ext uri="{FF2B5EF4-FFF2-40B4-BE49-F238E27FC236}">
                <a16:creationId xmlns:a16="http://schemas.microsoft.com/office/drawing/2014/main" id="{987ECA02-BE36-5BB2-2F60-813ADCE1009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6396" y="5840932"/>
            <a:ext cx="3005208" cy="833460"/>
          </a:xfrm>
          <a:prstGeom prst="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0876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220685" y="183608"/>
            <a:ext cx="9805851" cy="1815882"/>
          </a:xfrm>
          <a:prstGeom prst="rect">
            <a:avLst/>
          </a:prstGeom>
          <a:solidFill>
            <a:srgbClr val="FF99FF">
              <a:alpha val="50000"/>
            </a:srgbClr>
          </a:solidFill>
          <a:ln w="38100"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Користуючись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додатковими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джерелами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інформації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дізнайся</a:t>
            </a:r>
            <a:r>
              <a:rPr lang="ru-RU" sz="2800" b="1" dirty="0">
                <a:solidFill>
                  <a:schemeClr val="tx1"/>
                </a:solidFill>
              </a:rPr>
              <a:t> про </a:t>
            </a:r>
            <a:r>
              <a:rPr lang="ru-RU" sz="2800" b="1" dirty="0" err="1">
                <a:solidFill>
                  <a:schemeClr val="tx1"/>
                </a:solidFill>
              </a:rPr>
              <a:t>застосунки</a:t>
            </a:r>
            <a:r>
              <a:rPr lang="ru-RU" sz="2800" b="1" dirty="0">
                <a:solidFill>
                  <a:schemeClr val="tx1"/>
                </a:solidFill>
              </a:rPr>
              <a:t> до смартфона, </a:t>
            </a:r>
            <a:r>
              <a:rPr lang="ru-RU" sz="2800" b="1" dirty="0" err="1">
                <a:solidFill>
                  <a:schemeClr val="tx1"/>
                </a:solidFill>
              </a:rPr>
              <a:t>які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стануть</a:t>
            </a:r>
            <a:r>
              <a:rPr lang="ru-RU" sz="2800" b="1" dirty="0">
                <a:solidFill>
                  <a:schemeClr val="tx1"/>
                </a:solidFill>
              </a:rPr>
              <a:t> у </a:t>
            </a:r>
            <a:r>
              <a:rPr lang="ru-RU" sz="2800" b="1" dirty="0" err="1">
                <a:solidFill>
                  <a:schemeClr val="tx1"/>
                </a:solidFill>
              </a:rPr>
              <a:t>пригоді</a:t>
            </a:r>
            <a:r>
              <a:rPr lang="ru-RU" sz="2800" b="1" dirty="0">
                <a:solidFill>
                  <a:schemeClr val="tx1"/>
                </a:solidFill>
              </a:rPr>
              <a:t> для </a:t>
            </a:r>
            <a:r>
              <a:rPr lang="ru-RU" sz="2800" b="1" dirty="0" err="1">
                <a:solidFill>
                  <a:schemeClr val="tx1"/>
                </a:solidFill>
              </a:rPr>
              <a:t>розпізнавання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їстівних</a:t>
            </a:r>
            <a:r>
              <a:rPr lang="ru-RU" sz="2800" b="1" dirty="0">
                <a:solidFill>
                  <a:schemeClr val="tx1"/>
                </a:solidFill>
              </a:rPr>
              <a:t> й </a:t>
            </a:r>
            <a:r>
              <a:rPr lang="ru-RU" sz="2800" b="1" dirty="0" err="1">
                <a:solidFill>
                  <a:schemeClr val="tx1"/>
                </a:solidFill>
              </a:rPr>
              <a:t>отруйних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грибів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Поділися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інформацією</a:t>
            </a:r>
            <a:r>
              <a:rPr lang="ru-RU" sz="2800" b="1" dirty="0">
                <a:solidFill>
                  <a:schemeClr val="tx1"/>
                </a:solidFill>
              </a:rPr>
              <a:t> з </a:t>
            </a:r>
            <a:r>
              <a:rPr lang="ru-RU" sz="2800" b="1" dirty="0" err="1">
                <a:solidFill>
                  <a:schemeClr val="tx1"/>
                </a:solidFill>
              </a:rPr>
              <a:t>іншими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2D6BE83-B5DB-39AD-E0DE-2D57408F4C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7088"/>
            <a:ext cx="2304291" cy="1645922"/>
          </a:xfrm>
          <a:prstGeom prst="rect">
            <a:avLst/>
          </a:prstGeom>
        </p:spPr>
      </p:pic>
      <p:pic>
        <p:nvPicPr>
          <p:cNvPr id="1030" name="Picture 6" descr="Київські школярі дізнаються про безпечний інтернет - Вечірній Київ">
            <a:extLst>
              <a:ext uri="{FF2B5EF4-FFF2-40B4-BE49-F238E27FC236}">
                <a16:creationId xmlns:a16="http://schemas.microsoft.com/office/drawing/2014/main" id="{16AA2701-462F-32E1-8DDE-8D73065686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3155" y="2191547"/>
            <a:ext cx="8965690" cy="448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545F67AE-AA80-8837-1BDA-A315E22666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6396" y="5840932"/>
            <a:ext cx="3005208" cy="833460"/>
          </a:xfrm>
          <a:prstGeom prst="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82601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2">
            <a:extLst>
              <a:ext uri="{FF2B5EF4-FFF2-40B4-BE49-F238E27FC236}">
                <a16:creationId xmlns:a16="http://schemas.microsoft.com/office/drawing/2014/main" id="{51EB2136-C509-C008-2D40-B4DB55C301BF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4" name="Рисунок 3">
            <a:hlinkClick r:id="rId2"/>
            <a:extLst>
              <a:ext uri="{FF2B5EF4-FFF2-40B4-BE49-F238E27FC236}">
                <a16:creationId xmlns:a16="http://schemas.microsoft.com/office/drawing/2014/main" id="{AC900545-0D11-F532-D5D7-192EF92DEB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721" y="3429000"/>
            <a:ext cx="4206281" cy="1166564"/>
          </a:xfrm>
          <a:prstGeom prst="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15601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575</TotalTime>
  <Words>145</Words>
  <Application>Microsoft Office PowerPoint</Application>
  <PresentationFormat>Широкий екран</PresentationFormat>
  <Paragraphs>15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101</cp:revision>
  <dcterms:created xsi:type="dcterms:W3CDTF">2023-02-01T11:00:58Z</dcterms:created>
  <dcterms:modified xsi:type="dcterms:W3CDTF">2023-02-07T11:28:20Z</dcterms:modified>
</cp:coreProperties>
</file>