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57" r:id="rId3"/>
    <p:sldId id="298" r:id="rId4"/>
    <p:sldId id="346" r:id="rId5"/>
    <p:sldId id="348" r:id="rId6"/>
    <p:sldId id="349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A66BD3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03.10.2023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03.10.2023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03.10.2023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03.10.2023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03.10.2023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03.10.2023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03.10.2023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03.10.2023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03.10.2023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03.10.2023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03.10.2023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03.10.2023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hyperlink" Target="https://youtu.be/lBguBFy0l50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microsoft.com/office/2007/relationships/hdphoto" Target="../media/hdphoto1.wdp"/><Relationship Id="rId7" Type="http://schemas.openxmlformats.org/officeDocument/2006/relationships/image" Target="../media/image10.jpeg"/><Relationship Id="rId12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hyperlink" Target="https://youtu.be/lBguBFy0l50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2.png"/><Relationship Id="rId9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lBguBFy0l50" TargetMode="External"/><Relationship Id="rId5" Type="http://schemas.microsoft.com/office/2007/relationships/hdphoto" Target="../media/hdphoto4.wdp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lBguBFy0l50" TargetMode="Externa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lBguBFy0l50" TargetMode="External"/><Relationship Id="rId3" Type="http://schemas.microsoft.com/office/2007/relationships/hdphoto" Target="../media/hdphoto5.wdp"/><Relationship Id="rId7" Type="http://schemas.microsoft.com/office/2007/relationships/hdphoto" Target="../media/hdphoto7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microsoft.com/office/2007/relationships/hdphoto" Target="../media/hdphoto6.wdp"/><Relationship Id="rId4" Type="http://schemas.openxmlformats.org/officeDocument/2006/relationships/image" Target="../media/image21.png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s://youtu.be/lBguBFy0l5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A6CC020D-E792-8A18-2ED1-C6CB87CA7BE1}"/>
              </a:ext>
            </a:extLst>
          </p:cNvPr>
          <p:cNvSpPr/>
          <p:nvPr/>
        </p:nvSpPr>
        <p:spPr>
          <a:xfrm>
            <a:off x="1531739" y="566678"/>
            <a:ext cx="9128521" cy="286232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Вимірюємо лінійні розміри, </a:t>
            </a:r>
          </a:p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об’єм та масу тіл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0496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8378" y="1274497"/>
            <a:ext cx="4790804" cy="5748965"/>
          </a:xfrm>
          <a:prstGeom prst="rect">
            <a:avLst/>
          </a:prstGeom>
        </p:spPr>
      </p:pic>
      <p:pic>
        <p:nvPicPr>
          <p:cNvPr id="1026" name="Picture 2" descr="Линейка измерительная ЛОМ, металлическая, 150 мм (1935503) - Купить по цене  от 18.60 руб. | Интернет магазин SIMA-LAND.RU">
            <a:extLst>
              <a:ext uri="{FF2B5EF4-FFF2-40B4-BE49-F238E27FC236}">
                <a16:creationId xmlns:a16="http://schemas.microsoft.com/office/drawing/2014/main" id="{9066C0CE-34DB-B2E9-3A63-1D9BB7350B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277" y="3257252"/>
            <a:ext cx="4474029" cy="4474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Гирька 5 гр (с поверкой)">
            <a:extLst>
              <a:ext uri="{FF2B5EF4-FFF2-40B4-BE49-F238E27FC236}">
                <a16:creationId xmlns:a16="http://schemas.microsoft.com/office/drawing/2014/main" id="{81F26CB2-4B0B-3600-696D-D4FAA0BDDB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196" y="4564713"/>
            <a:ext cx="2479826" cy="2772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Золотые весы правосудия, изолированные на белом | Премиум Фото">
            <a:extLst>
              <a:ext uri="{FF2B5EF4-FFF2-40B4-BE49-F238E27FC236}">
                <a16:creationId xmlns:a16="http://schemas.microsoft.com/office/drawing/2014/main" id="{4C242F89-978C-0A87-9A4E-87346A4CCB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657" y="3191378"/>
            <a:ext cx="3785252" cy="3785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7"/>
            <a:extLst>
              <a:ext uri="{FF2B5EF4-FFF2-40B4-BE49-F238E27FC236}">
                <a16:creationId xmlns:a16="http://schemas.microsoft.com/office/drawing/2014/main" id="{8BC3E172-BACF-EF98-C514-8B78799C17B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7775" y="3352952"/>
            <a:ext cx="3263685" cy="1273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1"/>
            <a:ext cx="10720251" cy="984066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err="1"/>
              <a:t>Розглянь</a:t>
            </a:r>
            <a:r>
              <a:rPr lang="ru-RU" sz="2800" b="1" dirty="0"/>
              <a:t> </a:t>
            </a:r>
            <a:r>
              <a:rPr lang="ru-RU" sz="2800" b="1" dirty="0" err="1"/>
              <a:t>колаж</a:t>
            </a:r>
            <a:r>
              <a:rPr lang="ru-RU" sz="2800" b="1" dirty="0"/>
              <a:t>. </a:t>
            </a:r>
            <a:r>
              <a:rPr lang="ru-RU" sz="2800" b="1" dirty="0" err="1"/>
              <a:t>Що</a:t>
            </a:r>
            <a:r>
              <a:rPr lang="ru-RU" sz="2800" b="1" dirty="0"/>
              <a:t> </a:t>
            </a:r>
            <a:r>
              <a:rPr lang="ru-RU" sz="2800" b="1" dirty="0" err="1"/>
              <a:t>між</a:t>
            </a:r>
            <a:r>
              <a:rPr lang="ru-RU" sz="2800" b="1" dirty="0"/>
              <a:t> </a:t>
            </a:r>
            <a:r>
              <a:rPr lang="ru-RU" sz="2800" b="1" dirty="0" err="1"/>
              <a:t>тілами</a:t>
            </a:r>
            <a:r>
              <a:rPr lang="ru-RU" sz="2800" b="1" dirty="0"/>
              <a:t> 1 і 2 </a:t>
            </a:r>
            <a:r>
              <a:rPr lang="ru-RU" sz="2800" b="1" dirty="0" err="1"/>
              <a:t>спільного</a:t>
            </a:r>
            <a:r>
              <a:rPr lang="ru-RU" sz="2800" b="1" dirty="0"/>
              <a:t>, а </a:t>
            </a:r>
            <a:r>
              <a:rPr lang="ru-RU" sz="2800" b="1" dirty="0" err="1"/>
              <a:t>чим</a:t>
            </a:r>
            <a:r>
              <a:rPr lang="ru-RU" sz="2800" b="1" dirty="0"/>
              <a:t> вони </a:t>
            </a:r>
            <a:r>
              <a:rPr lang="ru-RU" sz="2800" b="1" dirty="0" err="1"/>
              <a:t>відріз</a:t>
            </a:r>
            <a:r>
              <a:rPr lang="ru-RU" sz="2800" b="1" dirty="0"/>
              <a:t>-</a:t>
            </a:r>
          </a:p>
          <a:p>
            <a:r>
              <a:rPr lang="ru-RU" sz="2800" b="1" dirty="0" err="1"/>
              <a:t>няються</a:t>
            </a:r>
            <a:r>
              <a:rPr lang="ru-RU" sz="2800" b="1" dirty="0"/>
              <a:t>? </a:t>
            </a:r>
            <a:endParaRPr lang="uk-UA" sz="2800" b="1" dirty="0"/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4103B9E-5D37-9AA9-95E5-9CD0AE7F4E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8636" y="3182255"/>
            <a:ext cx="2008564" cy="3675745"/>
          </a:xfrm>
          <a:prstGeom prst="rect">
            <a:avLst/>
          </a:prstGeom>
        </p:spPr>
      </p:pic>
      <p:pic>
        <p:nvPicPr>
          <p:cNvPr id="5" name="Picture 2" descr="початок кукурузы png | PNGEgg">
            <a:extLst>
              <a:ext uri="{FF2B5EF4-FFF2-40B4-BE49-F238E27FC236}">
                <a16:creationId xmlns:a16="http://schemas.microsoft.com/office/drawing/2014/main" id="{BE7FCCB3-8AC1-46AB-86EE-96BCDFEA90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548" b="97771" l="4023" r="96552">
                        <a14:foregroundMark x1="9195" y1="71975" x2="10920" y2="89490"/>
                        <a14:foregroundMark x1="10920" y1="89490" x2="35057" y2="93949"/>
                        <a14:foregroundMark x1="35057" y1="93949" x2="41092" y2="91720"/>
                        <a14:foregroundMark x1="6609" y1="89809" x2="9770" y2="92357"/>
                        <a14:foregroundMark x1="4023" y1="94268" x2="8333" y2="97771"/>
                        <a14:foregroundMark x1="83908" y1="2548" x2="62644" y2="11146"/>
                        <a14:foregroundMark x1="91092" y1="59873" x2="96552" y2="60191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1269337"/>
            <a:ext cx="3851910" cy="3475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початок кукурузы png | PNGEgg">
            <a:extLst>
              <a:ext uri="{FF2B5EF4-FFF2-40B4-BE49-F238E27FC236}">
                <a16:creationId xmlns:a16="http://schemas.microsoft.com/office/drawing/2014/main" id="{F1C53BCD-D86D-40B9-8D91-589B7261F3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548" b="97771" l="4023" r="96552">
                        <a14:foregroundMark x1="9195" y1="71975" x2="10920" y2="89490"/>
                        <a14:foregroundMark x1="10920" y1="89490" x2="35057" y2="93949"/>
                        <a14:foregroundMark x1="35057" y1="93949" x2="41092" y2="91720"/>
                        <a14:foregroundMark x1="6609" y1="89809" x2="9770" y2="92357"/>
                        <a14:foregroundMark x1="4023" y1="94268" x2="8333" y2="97771"/>
                        <a14:foregroundMark x1="83908" y1="2548" x2="62644" y2="11146"/>
                        <a14:foregroundMark x1="91092" y1="59873" x2="96552" y2="60191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4" y="4050284"/>
            <a:ext cx="2876549" cy="2595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вал 6">
            <a:extLst>
              <a:ext uri="{FF2B5EF4-FFF2-40B4-BE49-F238E27FC236}">
                <a16:creationId xmlns:a16="http://schemas.microsoft.com/office/drawing/2014/main" id="{B4D0A968-D3D4-4084-8877-5B4DC77D7568}"/>
              </a:ext>
            </a:extLst>
          </p:cNvPr>
          <p:cNvSpPr/>
          <p:nvPr/>
        </p:nvSpPr>
        <p:spPr>
          <a:xfrm>
            <a:off x="320361" y="4446706"/>
            <a:ext cx="630392" cy="630392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1</a:t>
            </a: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D78C5817-AC1D-4B33-A811-47941A8691D4}"/>
              </a:ext>
            </a:extLst>
          </p:cNvPr>
          <p:cNvSpPr/>
          <p:nvPr/>
        </p:nvSpPr>
        <p:spPr>
          <a:xfrm>
            <a:off x="1565686" y="6215525"/>
            <a:ext cx="630392" cy="630392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2</a:t>
            </a:r>
          </a:p>
        </p:txBody>
      </p:sp>
      <p:pic>
        <p:nvPicPr>
          <p:cNvPr id="9" name="Picture 6" descr="autosklad.net | Купить Рулетка 8м*25мм Master Tool 64-8025 в  интернет-магазине.">
            <a:extLst>
              <a:ext uri="{FF2B5EF4-FFF2-40B4-BE49-F238E27FC236}">
                <a16:creationId xmlns:a16="http://schemas.microsoft.com/office/drawing/2014/main" id="{B78318CF-5B3A-4A59-9B18-7CD209C55C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54889">
            <a:off x="3265149" y="1463511"/>
            <a:ext cx="4343313" cy="2283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вал 10">
            <a:extLst>
              <a:ext uri="{FF2B5EF4-FFF2-40B4-BE49-F238E27FC236}">
                <a16:creationId xmlns:a16="http://schemas.microsoft.com/office/drawing/2014/main" id="{65EBA2F0-829A-417A-A2B0-7677B827D637}"/>
              </a:ext>
            </a:extLst>
          </p:cNvPr>
          <p:cNvSpPr/>
          <p:nvPr/>
        </p:nvSpPr>
        <p:spPr>
          <a:xfrm>
            <a:off x="4235537" y="3016630"/>
            <a:ext cx="630392" cy="630392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3</a:t>
            </a:r>
          </a:p>
        </p:txBody>
      </p:sp>
      <p:pic>
        <p:nvPicPr>
          <p:cNvPr id="12" name="Picture 8" descr="Розумний годинник Smart Watch T500 Plus (Рожевий) купить в Харькове,  Украина: цена, описание, отзывы в интернет-магазине">
            <a:extLst>
              <a:ext uri="{FF2B5EF4-FFF2-40B4-BE49-F238E27FC236}">
                <a16:creationId xmlns:a16="http://schemas.microsoft.com/office/drawing/2014/main" id="{3CAD1BC2-5D6F-4AB6-B2B1-13C5612F5D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5033" y="3816152"/>
            <a:ext cx="3029765" cy="3029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Овал 12">
            <a:extLst>
              <a:ext uri="{FF2B5EF4-FFF2-40B4-BE49-F238E27FC236}">
                <a16:creationId xmlns:a16="http://schemas.microsoft.com/office/drawing/2014/main" id="{AB49AEE6-72CC-4ADD-A35F-53FCA4226083}"/>
              </a:ext>
            </a:extLst>
          </p:cNvPr>
          <p:cNvSpPr/>
          <p:nvPr/>
        </p:nvSpPr>
        <p:spPr>
          <a:xfrm>
            <a:off x="5515699" y="6206596"/>
            <a:ext cx="630392" cy="630392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4</a:t>
            </a:r>
          </a:p>
        </p:txBody>
      </p:sp>
      <p:pic>
        <p:nvPicPr>
          <p:cNvPr id="14" name="Picture 10" descr="Термометр TFA 12100309 - изображение 1">
            <a:extLst>
              <a:ext uri="{FF2B5EF4-FFF2-40B4-BE49-F238E27FC236}">
                <a16:creationId xmlns:a16="http://schemas.microsoft.com/office/drawing/2014/main" id="{3E05ED5E-A6EE-4342-8186-DC710CE325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5001" y="1272144"/>
            <a:ext cx="599639" cy="317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Овал 14">
            <a:extLst>
              <a:ext uri="{FF2B5EF4-FFF2-40B4-BE49-F238E27FC236}">
                <a16:creationId xmlns:a16="http://schemas.microsoft.com/office/drawing/2014/main" id="{49630ACB-367A-4777-A191-5D4C37ACED48}"/>
              </a:ext>
            </a:extLst>
          </p:cNvPr>
          <p:cNvSpPr/>
          <p:nvPr/>
        </p:nvSpPr>
        <p:spPr>
          <a:xfrm>
            <a:off x="8553714" y="2544229"/>
            <a:ext cx="630392" cy="630392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5</a:t>
            </a:r>
          </a:p>
        </p:txBody>
      </p:sp>
      <p:pic>
        <p:nvPicPr>
          <p:cNvPr id="16" name="Picture 12" descr="Купить Весы торговые МЕРА ВТ 40 (5, 340х230) по низкой цене!">
            <a:extLst>
              <a:ext uri="{FF2B5EF4-FFF2-40B4-BE49-F238E27FC236}">
                <a16:creationId xmlns:a16="http://schemas.microsoft.com/office/drawing/2014/main" id="{91288300-DF91-42D8-B7B2-BEBA523A9B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3213" y="4124705"/>
            <a:ext cx="3174563" cy="3174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Овал 16">
            <a:extLst>
              <a:ext uri="{FF2B5EF4-FFF2-40B4-BE49-F238E27FC236}">
                <a16:creationId xmlns:a16="http://schemas.microsoft.com/office/drawing/2014/main" id="{23B4DB12-A156-4224-83C3-313BBFF05D87}"/>
              </a:ext>
            </a:extLst>
          </p:cNvPr>
          <p:cNvSpPr/>
          <p:nvPr/>
        </p:nvSpPr>
        <p:spPr>
          <a:xfrm>
            <a:off x="9472580" y="5891400"/>
            <a:ext cx="630392" cy="630392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6</a:t>
            </a:r>
          </a:p>
        </p:txBody>
      </p:sp>
      <p:pic>
        <p:nvPicPr>
          <p:cNvPr id="18" name="Рисунок 17">
            <a:hlinkClick r:id="rId11"/>
            <a:extLst>
              <a:ext uri="{FF2B5EF4-FFF2-40B4-BE49-F238E27FC236}">
                <a16:creationId xmlns:a16="http://schemas.microsoft.com/office/drawing/2014/main" id="{944618F1-9148-6588-01E8-6DE5DF2E402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157" y="5584990"/>
            <a:ext cx="3263685" cy="1273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5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0"/>
                            </p:stCondLst>
                            <p:childTnLst>
                              <p:par>
                                <p:cTn id="5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500"/>
                            </p:stCondLst>
                            <p:childTnLst>
                              <p:par>
                                <p:cTn id="6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500"/>
                            </p:stCondLst>
                            <p:childTnLst>
                              <p:par>
                                <p:cTn id="6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5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500"/>
                            </p:stCondLst>
                            <p:childTnLst>
                              <p:par>
                                <p:cTn id="8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2500"/>
                            </p:stCondLst>
                            <p:childTnLst>
                              <p:par>
                                <p:cTn id="8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11" grpId="0" animBg="1"/>
      <p:bldP spid="13" grpId="0" animBg="1"/>
      <p:bldP spid="15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30819" y="183607"/>
            <a:ext cx="11795717" cy="1384995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tx1"/>
                </a:solidFill>
              </a:rPr>
              <a:t>Довжина</a:t>
            </a:r>
            <a:r>
              <a:rPr lang="ru-RU" sz="2800" b="1" dirty="0">
                <a:solidFill>
                  <a:schemeClr val="tx1"/>
                </a:solidFill>
              </a:rPr>
              <a:t>, ширина, </a:t>
            </a:r>
            <a:r>
              <a:rPr lang="ru-RU" sz="2800" b="1" dirty="0" err="1">
                <a:solidFill>
                  <a:schemeClr val="tx1"/>
                </a:solidFill>
              </a:rPr>
              <a:t>висота</a:t>
            </a:r>
            <a:r>
              <a:rPr lang="ru-RU" sz="2800" b="1" dirty="0">
                <a:solidFill>
                  <a:schemeClr val="tx1"/>
                </a:solidFill>
              </a:rPr>
              <a:t> — </a:t>
            </a:r>
            <a:r>
              <a:rPr lang="ru-RU" sz="2800" b="1" dirty="0" err="1">
                <a:solidFill>
                  <a:schemeClr val="tx1"/>
                </a:solidFill>
              </a:rPr>
              <a:t>це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лінійні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розміри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тіла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solidFill>
                  <a:schemeClr val="tx1"/>
                </a:solidFill>
              </a:rPr>
              <a:t>Дізнатися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які</a:t>
            </a:r>
            <a:r>
              <a:rPr lang="ru-RU" sz="2800" b="1" dirty="0">
                <a:solidFill>
                  <a:schemeClr val="tx1"/>
                </a:solidFill>
              </a:rPr>
              <a:t> роз-</a:t>
            </a:r>
            <a:r>
              <a:rPr lang="ru-RU" sz="2800" b="1" dirty="0" err="1">
                <a:solidFill>
                  <a:schemeClr val="tx1"/>
                </a:solidFill>
              </a:rPr>
              <a:t>міри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тіла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називають</a:t>
            </a:r>
            <a:r>
              <a:rPr lang="ru-RU" sz="2800" b="1" dirty="0">
                <a:solidFill>
                  <a:schemeClr val="tx1"/>
                </a:solidFill>
              </a:rPr>
              <a:t> шириною, </a:t>
            </a:r>
            <a:r>
              <a:rPr lang="ru-RU" sz="2800" b="1" dirty="0" err="1">
                <a:solidFill>
                  <a:schemeClr val="tx1"/>
                </a:solidFill>
              </a:rPr>
              <a:t>довжиною</a:t>
            </a:r>
            <a:r>
              <a:rPr lang="ru-RU" sz="2800" b="1" dirty="0">
                <a:solidFill>
                  <a:schemeClr val="tx1"/>
                </a:solidFill>
              </a:rPr>
              <a:t> і </a:t>
            </a:r>
            <a:r>
              <a:rPr lang="ru-RU" sz="2800" b="1" dirty="0" err="1">
                <a:solidFill>
                  <a:schemeClr val="tx1"/>
                </a:solidFill>
              </a:rPr>
              <a:t>висотою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тобі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допоможе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ма-люнок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8D7E7D9-86AD-4AA9-A15F-C66F28AD78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4929" t="32889" r="35714" b="33969"/>
          <a:stretch/>
        </p:blipFill>
        <p:spPr>
          <a:xfrm>
            <a:off x="405797" y="1781235"/>
            <a:ext cx="5855666" cy="371856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098" name="Picture 2" descr="Блоки бетонні для стін підвалів ФБС">
            <a:extLst>
              <a:ext uri="{FF2B5EF4-FFF2-40B4-BE49-F238E27FC236}">
                <a16:creationId xmlns:a16="http://schemas.microsoft.com/office/drawing/2014/main" id="{F8833296-6775-4584-B15C-1447266AF2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874" t="16208" r="28226" b="14686"/>
          <a:stretch/>
        </p:blipFill>
        <p:spPr bwMode="auto">
          <a:xfrm>
            <a:off x="6399727" y="1843903"/>
            <a:ext cx="5626809" cy="365589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DC4F7A4D-EC57-A973-6DD5-81464C95F19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157" y="5584990"/>
            <a:ext cx="3263685" cy="1273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157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30819" y="183607"/>
            <a:ext cx="11795717" cy="1815882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tx1"/>
                </a:solidFill>
              </a:rPr>
              <a:t>З’ясувати</a:t>
            </a:r>
            <a:r>
              <a:rPr lang="ru-RU" sz="2800" b="1" dirty="0">
                <a:solidFill>
                  <a:schemeClr val="tx1"/>
                </a:solidFill>
              </a:rPr>
              <a:t>, яке </a:t>
            </a:r>
            <a:r>
              <a:rPr lang="ru-RU" sz="2800" b="1" dirty="0" err="1">
                <a:solidFill>
                  <a:schemeClr val="tx1"/>
                </a:solidFill>
              </a:rPr>
              <a:t>тіло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важче</a:t>
            </a:r>
            <a:r>
              <a:rPr lang="ru-RU" sz="2800" b="1" dirty="0">
                <a:solidFill>
                  <a:schemeClr val="tx1"/>
                </a:solidFill>
              </a:rPr>
              <a:t>, а яке </a:t>
            </a:r>
            <a:r>
              <a:rPr lang="ru-RU" sz="2800" b="1" dirty="0" err="1">
                <a:solidFill>
                  <a:schemeClr val="tx1"/>
                </a:solidFill>
              </a:rPr>
              <a:t>легше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можна</a:t>
            </a:r>
            <a:r>
              <a:rPr lang="ru-RU" sz="2800" b="1" dirty="0">
                <a:solidFill>
                  <a:schemeClr val="tx1"/>
                </a:solidFill>
              </a:rPr>
              <a:t> за </a:t>
            </a:r>
            <a:r>
              <a:rPr lang="ru-RU" sz="2800" b="1" dirty="0" err="1">
                <a:solidFill>
                  <a:schemeClr val="tx1"/>
                </a:solidFill>
              </a:rPr>
              <a:t>допомогою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важільних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терезів</a:t>
            </a:r>
            <a:r>
              <a:rPr lang="ru-RU" sz="2800" b="1" dirty="0">
                <a:solidFill>
                  <a:schemeClr val="tx1"/>
                </a:solidFill>
              </a:rPr>
              <a:t>. Шалька (</a:t>
            </a:r>
            <a:r>
              <a:rPr lang="ru-RU" sz="2800" b="1" dirty="0" err="1">
                <a:solidFill>
                  <a:schemeClr val="tx1"/>
                </a:solidFill>
              </a:rPr>
              <a:t>тарілка</a:t>
            </a:r>
            <a:r>
              <a:rPr lang="ru-RU" sz="2800" b="1" dirty="0">
                <a:solidFill>
                  <a:schemeClr val="tx1"/>
                </a:solidFill>
              </a:rPr>
              <a:t> в </a:t>
            </a:r>
            <a:r>
              <a:rPr lang="ru-RU" sz="2800" b="1" dirty="0" err="1">
                <a:solidFill>
                  <a:schemeClr val="tx1"/>
                </a:solidFill>
              </a:rPr>
              <a:t>терезах</a:t>
            </a:r>
            <a:r>
              <a:rPr lang="ru-RU" sz="2800" b="1" dirty="0">
                <a:solidFill>
                  <a:schemeClr val="tx1"/>
                </a:solidFill>
              </a:rPr>
              <a:t>, на яку </a:t>
            </a:r>
            <a:r>
              <a:rPr lang="ru-RU" sz="2800" b="1" dirty="0" err="1">
                <a:solidFill>
                  <a:schemeClr val="tx1"/>
                </a:solidFill>
              </a:rPr>
              <a:t>кладуть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зважуване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тіло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або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важки</a:t>
            </a:r>
            <a:r>
              <a:rPr lang="ru-RU" sz="2800" b="1" dirty="0">
                <a:solidFill>
                  <a:schemeClr val="tx1"/>
                </a:solidFill>
              </a:rPr>
              <a:t>) з легшим </a:t>
            </a:r>
            <a:r>
              <a:rPr lang="ru-RU" sz="2800" b="1" dirty="0" err="1">
                <a:solidFill>
                  <a:schemeClr val="tx1"/>
                </a:solidFill>
              </a:rPr>
              <a:t>тілом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піднімається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вгору</a:t>
            </a:r>
            <a:r>
              <a:rPr lang="ru-RU" sz="2800" b="1" dirty="0">
                <a:solidFill>
                  <a:schemeClr val="tx1"/>
                </a:solidFill>
              </a:rPr>
              <a:t>, а шалька з </a:t>
            </a:r>
            <a:r>
              <a:rPr lang="ru-RU" sz="2800" b="1" dirty="0" err="1">
                <a:solidFill>
                  <a:schemeClr val="tx1"/>
                </a:solidFill>
              </a:rPr>
              <a:t>важчим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тілом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опускається</a:t>
            </a:r>
            <a:r>
              <a:rPr lang="ru-RU" sz="2800" b="1" dirty="0">
                <a:solidFill>
                  <a:schemeClr val="tx1"/>
                </a:solidFill>
              </a:rPr>
              <a:t> вниз.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5122" name="Picture 2" descr="Війна: дискусія оптиміста і песиміста – Новини Тернополя і області - За  Збручем">
            <a:extLst>
              <a:ext uri="{FF2B5EF4-FFF2-40B4-BE49-F238E27FC236}">
                <a16:creationId xmlns:a16="http://schemas.microsoft.com/office/drawing/2014/main" id="{FC392118-FE69-4DD5-8517-9A4CB771D4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683"/>
            <a:ext cx="5286647" cy="4229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ᐉ Яблуко зелене &quot;Гренні Сміт&quot; — купити по ціні 217,80 грн/кг • Київ,  Харків, Дніпро • FRUIT TIME">
            <a:extLst>
              <a:ext uri="{FF2B5EF4-FFF2-40B4-BE49-F238E27FC236}">
                <a16:creationId xmlns:a16="http://schemas.microsoft.com/office/drawing/2014/main" id="{FE3D374D-504E-4E1C-96C2-D4124FFF41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1088" y="4411162"/>
            <a:ext cx="970462" cy="970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Кавун 1 гатунок ваговий купити онлайн | замовити в магазині VARUS">
            <a:extLst>
              <a:ext uri="{FF2B5EF4-FFF2-40B4-BE49-F238E27FC236}">
                <a16:creationId xmlns:a16="http://schemas.microsoft.com/office/drawing/2014/main" id="{C9573FB8-DD44-4371-AD8C-9C1037DC6A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63" y="4896393"/>
            <a:ext cx="1687286" cy="1687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Війна: дискусія оптиміста і песиміста – Новини Тернополя і області - За  Збручем">
            <a:extLst>
              <a:ext uri="{FF2B5EF4-FFF2-40B4-BE49-F238E27FC236}">
                <a16:creationId xmlns:a16="http://schemas.microsoft.com/office/drawing/2014/main" id="{2BB1C084-EDC4-4D42-A5ED-A0CF50044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529943" y="2587316"/>
            <a:ext cx="5286647" cy="4229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Вишня без косточки замороженная - купить в интернет-магазине  greenshop.com.ua">
            <a:extLst>
              <a:ext uri="{FF2B5EF4-FFF2-40B4-BE49-F238E27FC236}">
                <a16:creationId xmlns:a16="http://schemas.microsoft.com/office/drawing/2014/main" id="{93967AC4-C21D-48C0-93B1-1AA347FC65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1893" y="4081760"/>
            <a:ext cx="1240427" cy="124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ᐉ Яблуко зелене &quot;Гренні Сміт&quot; — купити по ціні 217,80 грн/кг • Київ,  Харків, Дніпро • FRUIT TIME">
            <a:extLst>
              <a:ext uri="{FF2B5EF4-FFF2-40B4-BE49-F238E27FC236}">
                <a16:creationId xmlns:a16="http://schemas.microsoft.com/office/drawing/2014/main" id="{EF39B9F2-BB3D-41BF-8CB7-21B115692A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7819" y="5448571"/>
            <a:ext cx="1239884" cy="1135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hlinkClick r:id="rId6"/>
            <a:extLst>
              <a:ext uri="{FF2B5EF4-FFF2-40B4-BE49-F238E27FC236}">
                <a16:creationId xmlns:a16="http://schemas.microsoft.com/office/drawing/2014/main" id="{4F9A8150-0742-D43C-0A03-05C3F96B0B9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157" y="5584990"/>
            <a:ext cx="3263685" cy="1273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68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30819" y="183607"/>
            <a:ext cx="11795717" cy="1384995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tx1"/>
                </a:solidFill>
              </a:rPr>
              <a:t>Серед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вимірювальних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приладів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багато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електронних</a:t>
            </a:r>
            <a:r>
              <a:rPr lang="ru-RU" sz="2800" b="1" dirty="0">
                <a:solidFill>
                  <a:schemeClr val="tx1"/>
                </a:solidFill>
              </a:rPr>
              <a:t>. Вони не </a:t>
            </a:r>
            <a:r>
              <a:rPr lang="ru-RU" sz="2800" b="1" dirty="0" err="1">
                <a:solidFill>
                  <a:schemeClr val="tx1"/>
                </a:solidFill>
              </a:rPr>
              <a:t>мають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шкали</a:t>
            </a:r>
            <a:r>
              <a:rPr lang="ru-RU" sz="2800" b="1" dirty="0">
                <a:solidFill>
                  <a:schemeClr val="tx1"/>
                </a:solidFill>
              </a:rPr>
              <a:t>, але </a:t>
            </a:r>
            <a:r>
              <a:rPr lang="ru-RU" sz="2800" b="1" dirty="0" err="1">
                <a:solidFill>
                  <a:schemeClr val="tx1"/>
                </a:solidFill>
              </a:rPr>
              <a:t>оснащені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спеціальними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чутливими</a:t>
            </a:r>
            <a:r>
              <a:rPr lang="ru-RU" sz="2800" b="1" dirty="0">
                <a:solidFill>
                  <a:schemeClr val="tx1"/>
                </a:solidFill>
              </a:rPr>
              <a:t> датчиками. </a:t>
            </a:r>
            <a:r>
              <a:rPr lang="ru-RU" sz="2800" b="1" dirty="0" err="1">
                <a:solidFill>
                  <a:schemeClr val="tx1"/>
                </a:solidFill>
              </a:rPr>
              <a:t>Такі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прилади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показують</a:t>
            </a:r>
            <a:r>
              <a:rPr lang="ru-RU" sz="2800" b="1" dirty="0">
                <a:solidFill>
                  <a:schemeClr val="tx1"/>
                </a:solidFill>
              </a:rPr>
              <a:t> результат </a:t>
            </a:r>
            <a:r>
              <a:rPr lang="ru-RU" sz="2800" b="1" dirty="0" err="1">
                <a:solidFill>
                  <a:schemeClr val="tx1"/>
                </a:solidFill>
              </a:rPr>
              <a:t>вимірювання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майже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миттєво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6146" name="Picture 2" descr="Безконтактний Термометр BIT-220 - Електронний Інфрачервоний Термометр,  Пірометр (b253), у Хітах — Купити Недорого на Bigl.ua (1471201080)">
            <a:extLst>
              <a:ext uri="{FF2B5EF4-FFF2-40B4-BE49-F238E27FC236}">
                <a16:creationId xmlns:a16="http://schemas.microsoft.com/office/drawing/2014/main" id="{72C91270-F744-4AA6-82A8-4FB738F0E3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07821"/>
            <a:ext cx="3248997" cy="4150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>
            <a:extLst>
              <a:ext uri="{FF2B5EF4-FFF2-40B4-BE49-F238E27FC236}">
                <a16:creationId xmlns:a16="http://schemas.microsoft.com/office/drawing/2014/main" id="{3A4F9ED0-E305-4989-8C79-31D4B5446E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472" y="1568603"/>
            <a:ext cx="3639124" cy="3639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8 вимірювальних приладів, що стануть у пригоді вдома - Masteram">
            <a:extLst>
              <a:ext uri="{FF2B5EF4-FFF2-40B4-BE49-F238E27FC236}">
                <a16:creationId xmlns:a16="http://schemas.microsoft.com/office/drawing/2014/main" id="{A454E5F9-C514-4467-9395-44A9E6CC15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8276" y="3536477"/>
            <a:ext cx="5128260" cy="307695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8"/>
            <a:extLst>
              <a:ext uri="{FF2B5EF4-FFF2-40B4-BE49-F238E27FC236}">
                <a16:creationId xmlns:a16="http://schemas.microsoft.com/office/drawing/2014/main" id="{03FE3E3A-2E04-DD85-BD21-E6FB361AE63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157" y="5584990"/>
            <a:ext cx="3263685" cy="1273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071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853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2224</TotalTime>
  <Words>132</Words>
  <Application>Microsoft Office PowerPoint</Application>
  <PresentationFormat>Широкий екран</PresentationFormat>
  <Paragraphs>14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306</cp:revision>
  <dcterms:created xsi:type="dcterms:W3CDTF">2023-02-01T11:00:58Z</dcterms:created>
  <dcterms:modified xsi:type="dcterms:W3CDTF">2023-10-03T20:42:54Z</dcterms:modified>
</cp:coreProperties>
</file>