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98" r:id="rId3"/>
    <p:sldId id="258" r:id="rId4"/>
    <p:sldId id="298" r:id="rId5"/>
    <p:sldId id="343" r:id="rId6"/>
    <p:sldId id="280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A66BD3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22.11.2023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22.11.2023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22.11.2023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22.11.2023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22.11.2023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22.11.2023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22.11.2023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22.11.2023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22.11.2023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22.11.2023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22.11.2023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22.11.2023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MhgPIqdb1IU" TargetMode="External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1.wdp"/><Relationship Id="rId7" Type="http://schemas.openxmlformats.org/officeDocument/2006/relationships/hyperlink" Target="https://youtu.be/MhgPIqdb1IU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MhgPIqdb1IU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hyperlink" Target="https://youtu.be/MhgPIqdb1IU" TargetMode="External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youtu.be/MhgPIqdb1IU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youtu.be/MhgPIqdb1I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CCA028-2355-CE13-9FA3-81521C1D48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800E899-16F3-D4A7-1C9D-79C5B23B2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3A5299E-64B4-B82A-89AD-0B1001EA2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 </a:t>
            </a:r>
            <a:r>
              <a:rPr lang="ru-RU" sz="48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клас</a:t>
            </a:r>
            <a:endParaRPr lang="ru-RU" sz="48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ADD3D1B6-E921-7AF7-387F-D183CD8FE17B}"/>
              </a:ext>
            </a:extLst>
          </p:cNvPr>
          <p:cNvSpPr/>
          <p:nvPr/>
        </p:nvSpPr>
        <p:spPr>
          <a:xfrm>
            <a:off x="1768277" y="1889041"/>
            <a:ext cx="8655446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Вимірюємо відстань, час</a:t>
            </a:r>
          </a:p>
          <a:p>
            <a:pPr algn="ctr"/>
            <a:r>
              <a:rPr lang="uk-UA" sz="60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 швидкість руху тіл</a:t>
            </a: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843093" y="1146427"/>
            <a:ext cx="250581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noFill/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Урок 18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3422" y="5660571"/>
            <a:ext cx="1086155" cy="1086155"/>
          </a:xfrm>
          <a:prstGeom prst="rect">
            <a:avLst/>
          </a:prstGeom>
        </p:spPr>
      </p:pic>
      <p:pic>
        <p:nvPicPr>
          <p:cNvPr id="15" name="Рисунок 14">
            <a:hlinkClick r:id="rId6"/>
            <a:extLst>
              <a:ext uri="{FF2B5EF4-FFF2-40B4-BE49-F238E27FC236}">
                <a16:creationId xmlns:a16="http://schemas.microsoft.com/office/drawing/2014/main" id="{9DDF6AA9-CBCA-75BA-CAC5-3C91806C9C8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778" y="4610794"/>
            <a:ext cx="3789644" cy="1478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91"/>
            <a:ext cx="10720251" cy="862146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err="1"/>
              <a:t>Розглянь</a:t>
            </a:r>
            <a:r>
              <a:rPr lang="ru-RU" sz="2800" b="1" dirty="0"/>
              <a:t> </a:t>
            </a:r>
            <a:r>
              <a:rPr lang="ru-RU" sz="2800" b="1" dirty="0" err="1"/>
              <a:t>колаж</a:t>
            </a:r>
            <a:r>
              <a:rPr lang="ru-RU" sz="2800" b="1" dirty="0"/>
              <a:t>. За </a:t>
            </a:r>
            <a:r>
              <a:rPr lang="ru-RU" sz="2800" b="1" dirty="0" err="1"/>
              <a:t>якими</a:t>
            </a:r>
            <a:r>
              <a:rPr lang="ru-RU" sz="2800" b="1" dirty="0"/>
              <a:t> </a:t>
            </a:r>
            <a:r>
              <a:rPr lang="ru-RU" sz="2800" b="1" dirty="0" err="1"/>
              <a:t>ознаками</a:t>
            </a:r>
            <a:r>
              <a:rPr lang="ru-RU" sz="2800" b="1" dirty="0"/>
              <a:t> </a:t>
            </a:r>
            <a:r>
              <a:rPr lang="ru-RU" sz="2800" b="1" dirty="0" err="1"/>
              <a:t>можна</a:t>
            </a:r>
            <a:r>
              <a:rPr lang="ru-RU" sz="2800" b="1" dirty="0"/>
              <a:t> </a:t>
            </a:r>
            <a:r>
              <a:rPr lang="ru-RU" sz="2800" b="1" dirty="0" err="1"/>
              <a:t>визначити</a:t>
            </a:r>
            <a:r>
              <a:rPr lang="ru-RU" sz="2800" b="1" dirty="0"/>
              <a:t>, </a:t>
            </a:r>
            <a:r>
              <a:rPr lang="ru-RU" sz="2800" b="1" dirty="0" err="1"/>
              <a:t>що</a:t>
            </a:r>
            <a:r>
              <a:rPr lang="ru-RU" sz="2800" b="1" dirty="0"/>
              <a:t> </a:t>
            </a:r>
            <a:r>
              <a:rPr lang="ru-RU" sz="2800" b="1" dirty="0" err="1"/>
              <a:t>зображені</a:t>
            </a:r>
            <a:r>
              <a:rPr lang="ru-RU" sz="2800" b="1" dirty="0"/>
              <a:t> </a:t>
            </a:r>
            <a:r>
              <a:rPr lang="ru-RU" sz="2800" b="1" dirty="0" err="1"/>
              <a:t>тіла</a:t>
            </a:r>
            <a:r>
              <a:rPr lang="ru-RU" sz="2800" b="1" dirty="0"/>
              <a:t> </a:t>
            </a:r>
            <a:r>
              <a:rPr lang="ru-RU" sz="2800" b="1" dirty="0" err="1"/>
              <a:t>рухаються</a:t>
            </a:r>
            <a:r>
              <a:rPr lang="ru-RU" sz="2800" b="1" dirty="0"/>
              <a:t>?</a:t>
            </a:r>
            <a:endParaRPr lang="uk-UA" sz="2800" b="1" dirty="0"/>
          </a:p>
        </p:txBody>
      </p:sp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4103B9E-5D37-9AA9-95E5-9CD0AE7F4E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0556" y="2189478"/>
            <a:ext cx="2008564" cy="367574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2E9E8BA-0AFA-4C75-99AF-254ABE66DA5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7000" t="24635" r="27643" b="21767"/>
          <a:stretch/>
        </p:blipFill>
        <p:spPr>
          <a:xfrm>
            <a:off x="1837509" y="1267268"/>
            <a:ext cx="7829005" cy="5203928"/>
          </a:xfrm>
          <a:prstGeom prst="rect">
            <a:avLst/>
          </a:prstGeom>
        </p:spPr>
      </p:pic>
      <p:pic>
        <p:nvPicPr>
          <p:cNvPr id="6" name="Рисунок 5">
            <a:hlinkClick r:id="rId7"/>
            <a:extLst>
              <a:ext uri="{FF2B5EF4-FFF2-40B4-BE49-F238E27FC236}">
                <a16:creationId xmlns:a16="http://schemas.microsoft.com/office/drawing/2014/main" id="{B5DC7CC9-E841-7F29-5A60-9BE3A7D1B08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3871" y="5760720"/>
            <a:ext cx="2813157" cy="1097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235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954107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tx1"/>
                </a:solidFill>
              </a:rPr>
              <a:t>У </a:t>
            </a:r>
            <a:r>
              <a:rPr lang="ru-RU" sz="2800" b="1" dirty="0" err="1">
                <a:solidFill>
                  <a:schemeClr val="tx1"/>
                </a:solidFill>
              </a:rPr>
              <a:t>небі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летить</a:t>
            </a:r>
            <a:r>
              <a:rPr lang="ru-RU" sz="2800" b="1" dirty="0">
                <a:solidFill>
                  <a:schemeClr val="tx1"/>
                </a:solidFill>
              </a:rPr>
              <a:t> птах, дорогою </a:t>
            </a:r>
            <a:r>
              <a:rPr lang="ru-RU" sz="2800" b="1" dirty="0" err="1">
                <a:solidFill>
                  <a:schemeClr val="tx1"/>
                </a:solidFill>
              </a:rPr>
              <a:t>мчить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автомобіль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гойдаються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гілки</a:t>
            </a:r>
            <a:r>
              <a:rPr lang="ru-RU" sz="2800" b="1" dirty="0">
                <a:solidFill>
                  <a:schemeClr val="tx1"/>
                </a:solidFill>
              </a:rPr>
              <a:t> дерев, </a:t>
            </a:r>
            <a:r>
              <a:rPr lang="ru-RU" sz="2800" b="1" dirty="0" err="1">
                <a:solidFill>
                  <a:schemeClr val="tx1"/>
                </a:solidFill>
              </a:rPr>
              <a:t>іде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людина</a:t>
            </a:r>
            <a:r>
              <a:rPr lang="ru-RU" sz="2800" b="1" dirty="0">
                <a:solidFill>
                  <a:schemeClr val="tx1"/>
                </a:solidFill>
              </a:rPr>
              <a:t>. </a:t>
            </a:r>
            <a:r>
              <a:rPr lang="ru-RU" sz="2800" b="1" dirty="0" err="1">
                <a:solidFill>
                  <a:schemeClr val="tx1"/>
                </a:solidFill>
              </a:rPr>
              <a:t>Ці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різні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явища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об’єднує</a:t>
            </a:r>
            <a:r>
              <a:rPr lang="ru-RU" sz="2800" b="1" dirty="0">
                <a:solidFill>
                  <a:schemeClr val="tx1"/>
                </a:solidFill>
              </a:rPr>
              <a:t> те, </a:t>
            </a:r>
            <a:r>
              <a:rPr lang="ru-RU" sz="2800" b="1" dirty="0" err="1">
                <a:solidFill>
                  <a:schemeClr val="tx1"/>
                </a:solidFill>
              </a:rPr>
              <a:t>що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тіла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рухаються</a:t>
            </a:r>
            <a:r>
              <a:rPr lang="ru-RU" sz="2800" b="1" dirty="0">
                <a:solidFill>
                  <a:schemeClr val="tx1"/>
                </a:solidFill>
              </a:rPr>
              <a:t>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44F41E5-54AA-4E4B-116D-3217F34930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572" t="31619" r="5786" b="8952"/>
          <a:stretch/>
        </p:blipFill>
        <p:spPr>
          <a:xfrm>
            <a:off x="268981" y="1236617"/>
            <a:ext cx="11654037" cy="5437776"/>
          </a:xfrm>
          <a:prstGeom prst="rect">
            <a:avLst/>
          </a:prstGeom>
        </p:spPr>
      </p:pic>
      <p:pic>
        <p:nvPicPr>
          <p:cNvPr id="8" name="Рисунок 7">
            <a:hlinkClick r:id="rId3"/>
            <a:extLst>
              <a:ext uri="{FF2B5EF4-FFF2-40B4-BE49-F238E27FC236}">
                <a16:creationId xmlns:a16="http://schemas.microsoft.com/office/drawing/2014/main" id="{AA5F9570-FCFB-B21F-208C-93871763D8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3871" y="5760720"/>
            <a:ext cx="2813157" cy="1097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53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230819" y="183607"/>
            <a:ext cx="11795717" cy="523220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tx1"/>
                </a:solidFill>
              </a:rPr>
              <a:t>Для характеристики </a:t>
            </a:r>
            <a:r>
              <a:rPr lang="ru-RU" sz="2800" b="1" dirty="0" err="1">
                <a:solidFill>
                  <a:schemeClr val="tx1"/>
                </a:solidFill>
              </a:rPr>
              <a:t>механічного</a:t>
            </a:r>
            <a:r>
              <a:rPr lang="ru-RU" sz="2800" b="1" dirty="0">
                <a:solidFill>
                  <a:schemeClr val="tx1"/>
                </a:solidFill>
              </a:rPr>
              <a:t> руху </a:t>
            </a:r>
            <a:r>
              <a:rPr lang="ru-RU" sz="2800" b="1" dirty="0" err="1">
                <a:solidFill>
                  <a:schemeClr val="tx1"/>
                </a:solidFill>
              </a:rPr>
              <a:t>вказують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>
                <a:solidFill>
                  <a:srgbClr val="FF0000"/>
                </a:solidFill>
              </a:rPr>
              <a:t>шлях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>
                <a:solidFill>
                  <a:srgbClr val="FF0000"/>
                </a:solidFill>
              </a:rPr>
              <a:t>час</a:t>
            </a:r>
            <a:r>
              <a:rPr lang="ru-RU" sz="2800" b="1" dirty="0">
                <a:solidFill>
                  <a:schemeClr val="tx1"/>
                </a:solidFill>
              </a:rPr>
              <a:t> і </a:t>
            </a:r>
            <a:r>
              <a:rPr lang="ru-RU" sz="2800" b="1" dirty="0" err="1">
                <a:solidFill>
                  <a:srgbClr val="FF0000"/>
                </a:solidFill>
              </a:rPr>
              <a:t>швидкість</a:t>
            </a:r>
            <a:r>
              <a:rPr lang="ru-RU" sz="2800" b="1" dirty="0">
                <a:solidFill>
                  <a:schemeClr val="tx1"/>
                </a:solidFill>
              </a:rPr>
              <a:t>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3074" name="Picture 2" descr="Швидкість, час і відстань. V, t, S. Ознайомлення. 4 клас. - YouTube">
            <a:extLst>
              <a:ext uri="{FF2B5EF4-FFF2-40B4-BE49-F238E27FC236}">
                <a16:creationId xmlns:a16="http://schemas.microsoft.com/office/drawing/2014/main" id="{280BCABE-FFBA-FAA9-531E-FD9D99D479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819" y="995660"/>
            <a:ext cx="8651875" cy="4866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Гифка 8 простых правил гиф картинка, скачать анимированный gif на GIFER">
            <a:extLst>
              <a:ext uri="{FF2B5EF4-FFF2-40B4-BE49-F238E27FC236}">
                <a16:creationId xmlns:a16="http://schemas.microsoft.com/office/drawing/2014/main" id="{F87393B1-4BED-53D5-89F4-086678DD6F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00C45F"/>
              </a:clrFrom>
              <a:clrTo>
                <a:srgbClr val="00C45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9813" y="1454979"/>
            <a:ext cx="5339719" cy="3557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5"/>
            <a:extLst>
              <a:ext uri="{FF2B5EF4-FFF2-40B4-BE49-F238E27FC236}">
                <a16:creationId xmlns:a16="http://schemas.microsoft.com/office/drawing/2014/main" id="{82FC335E-FF26-8ABF-28F5-5B8FCF98645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3871" y="5760720"/>
            <a:ext cx="2813157" cy="1097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157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230819" y="183607"/>
            <a:ext cx="11795717" cy="1815882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chemeClr val="tx1"/>
                </a:solidFill>
              </a:rPr>
              <a:t>Розуміння</a:t>
            </a:r>
            <a:r>
              <a:rPr lang="ru-RU" sz="2800" b="1" dirty="0">
                <a:solidFill>
                  <a:schemeClr val="tx1"/>
                </a:solidFill>
              </a:rPr>
              <a:t> характеристик </a:t>
            </a:r>
            <a:r>
              <a:rPr lang="ru-RU" sz="2800" b="1" dirty="0" err="1">
                <a:solidFill>
                  <a:schemeClr val="tx1"/>
                </a:solidFill>
              </a:rPr>
              <a:t>механічного</a:t>
            </a:r>
            <a:r>
              <a:rPr lang="ru-RU" sz="2800" b="1" dirty="0">
                <a:solidFill>
                  <a:schemeClr val="tx1"/>
                </a:solidFill>
              </a:rPr>
              <a:t> руху </a:t>
            </a:r>
            <a:r>
              <a:rPr lang="ru-RU" sz="2800" b="1" dirty="0" err="1">
                <a:solidFill>
                  <a:schemeClr val="tx1"/>
                </a:solidFill>
              </a:rPr>
              <a:t>дасть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тобі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змогу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вибрати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найкоротший</a:t>
            </a:r>
            <a:r>
              <a:rPr lang="ru-RU" sz="2800" b="1" dirty="0">
                <a:solidFill>
                  <a:srgbClr val="FF0000"/>
                </a:solidFill>
              </a:rPr>
              <a:t> шлях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якщо</a:t>
            </a:r>
            <a:r>
              <a:rPr lang="ru-RU" sz="2800" b="1" dirty="0">
                <a:solidFill>
                  <a:schemeClr val="tx1"/>
                </a:solidFill>
              </a:rPr>
              <a:t> треба </a:t>
            </a:r>
            <a:r>
              <a:rPr lang="ru-RU" sz="2800" b="1" dirty="0" err="1">
                <a:solidFill>
                  <a:schemeClr val="tx1"/>
                </a:solidFill>
              </a:rPr>
              <a:t>кудись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дістатися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якнайшвидше</a:t>
            </a:r>
            <a:r>
              <a:rPr lang="ru-RU" sz="2800" b="1" dirty="0">
                <a:solidFill>
                  <a:schemeClr val="tx1"/>
                </a:solidFill>
              </a:rPr>
              <a:t>. А </a:t>
            </a:r>
            <a:r>
              <a:rPr lang="ru-RU" sz="2800" b="1" dirty="0" err="1">
                <a:solidFill>
                  <a:schemeClr val="tx1"/>
                </a:solidFill>
              </a:rPr>
              <a:t>ще</a:t>
            </a:r>
            <a:r>
              <a:rPr lang="ru-RU" sz="2800" b="1" dirty="0">
                <a:solidFill>
                  <a:schemeClr val="tx1"/>
                </a:solidFill>
              </a:rPr>
              <a:t> — </a:t>
            </a:r>
            <a:r>
              <a:rPr lang="ru-RU" sz="2800" b="1" dirty="0" err="1">
                <a:solidFill>
                  <a:srgbClr val="FF0000"/>
                </a:solidFill>
              </a:rPr>
              <a:t>порівнювати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швидкість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>
                <a:solidFill>
                  <a:schemeClr val="tx1"/>
                </a:solidFill>
              </a:rPr>
              <a:t>руху </a:t>
            </a:r>
            <a:r>
              <a:rPr lang="ru-RU" sz="2800" b="1" dirty="0" err="1">
                <a:solidFill>
                  <a:schemeClr val="tx1"/>
                </a:solidFill>
              </a:rPr>
              <a:t>різних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видів</a:t>
            </a:r>
            <a:r>
              <a:rPr lang="ru-RU" sz="2800" b="1" dirty="0">
                <a:solidFill>
                  <a:schemeClr val="tx1"/>
                </a:solidFill>
              </a:rPr>
              <a:t> транспорту, </a:t>
            </a:r>
            <a:r>
              <a:rPr lang="ru-RU" sz="2800" b="1" dirty="0" err="1">
                <a:solidFill>
                  <a:schemeClr val="tx1"/>
                </a:solidFill>
              </a:rPr>
              <a:t>щоб</a:t>
            </a:r>
            <a:r>
              <a:rPr lang="ru-RU" sz="2800" b="1" dirty="0">
                <a:solidFill>
                  <a:schemeClr val="tx1"/>
                </a:solidFill>
              </a:rPr>
              <a:t> обрати один з них для </a:t>
            </a:r>
            <a:r>
              <a:rPr lang="ru-RU" sz="2800" b="1" dirty="0" err="1">
                <a:solidFill>
                  <a:schemeClr val="tx1"/>
                </a:solidFill>
              </a:rPr>
              <a:t>подорожі</a:t>
            </a:r>
            <a:r>
              <a:rPr lang="ru-RU" sz="2800" b="1" dirty="0">
                <a:solidFill>
                  <a:schemeClr val="tx1"/>
                </a:solidFill>
              </a:rPr>
              <a:t>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7170" name="Picture 2" descr="Стартував проєкт «Дітям про Україну» для віртуальних подорожей країною |  Міністерство освіти і науки України">
            <a:extLst>
              <a:ext uri="{FF2B5EF4-FFF2-40B4-BE49-F238E27FC236}">
                <a16:creationId xmlns:a16="http://schemas.microsoft.com/office/drawing/2014/main" id="{AC35305C-97F3-B445-5411-89E22B8AF9E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28" t="2723" r="1873" b="3252"/>
          <a:stretch/>
        </p:blipFill>
        <p:spPr bwMode="auto">
          <a:xfrm>
            <a:off x="2009775" y="2068570"/>
            <a:ext cx="7534275" cy="4605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олілінія: фігура 1">
            <a:extLst>
              <a:ext uri="{FF2B5EF4-FFF2-40B4-BE49-F238E27FC236}">
                <a16:creationId xmlns:a16="http://schemas.microsoft.com/office/drawing/2014/main" id="{A37759B6-EBA5-2348-70E0-E39F0D44BC8C}"/>
              </a:ext>
            </a:extLst>
          </p:cNvPr>
          <p:cNvSpPr/>
          <p:nvPr/>
        </p:nvSpPr>
        <p:spPr>
          <a:xfrm>
            <a:off x="4133850" y="3275480"/>
            <a:ext cx="4057650" cy="1487020"/>
          </a:xfrm>
          <a:custGeom>
            <a:avLst/>
            <a:gdLst>
              <a:gd name="connsiteX0" fmla="*/ 0 w 2895600"/>
              <a:gd name="connsiteY0" fmla="*/ 0 h 991851"/>
              <a:gd name="connsiteX1" fmla="*/ 866775 w 2895600"/>
              <a:gd name="connsiteY1" fmla="*/ 981075 h 991851"/>
              <a:gd name="connsiteX2" fmla="*/ 1828800 w 2895600"/>
              <a:gd name="connsiteY2" fmla="*/ 533400 h 991851"/>
              <a:gd name="connsiteX3" fmla="*/ 2895600 w 2895600"/>
              <a:gd name="connsiteY3" fmla="*/ 695325 h 991851"/>
              <a:gd name="connsiteX4" fmla="*/ 2895600 w 2895600"/>
              <a:gd name="connsiteY4" fmla="*/ 695325 h 991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95600" h="991851">
                <a:moveTo>
                  <a:pt x="0" y="0"/>
                </a:moveTo>
                <a:cubicBezTo>
                  <a:pt x="280987" y="446087"/>
                  <a:pt x="561975" y="892175"/>
                  <a:pt x="866775" y="981075"/>
                </a:cubicBezTo>
                <a:cubicBezTo>
                  <a:pt x="1171575" y="1069975"/>
                  <a:pt x="1490663" y="581025"/>
                  <a:pt x="1828800" y="533400"/>
                </a:cubicBezTo>
                <a:cubicBezTo>
                  <a:pt x="2166937" y="485775"/>
                  <a:pt x="2895600" y="695325"/>
                  <a:pt x="2895600" y="695325"/>
                </a:cubicBezTo>
                <a:lnTo>
                  <a:pt x="2895600" y="695325"/>
                </a:lnTo>
              </a:path>
            </a:pathLst>
          </a:custGeom>
          <a:noFill/>
          <a:ln w="57150">
            <a:solidFill>
              <a:srgbClr val="FF0000"/>
            </a:solidFill>
            <a:prstDash val="sysDash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7" name="Рисунок 6">
            <a:hlinkClick r:id="rId4"/>
            <a:extLst>
              <a:ext uri="{FF2B5EF4-FFF2-40B4-BE49-F238E27FC236}">
                <a16:creationId xmlns:a16="http://schemas.microsoft.com/office/drawing/2014/main" id="{7A6A56CF-5F73-2006-20C7-FB8264E8AB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3871" y="5760720"/>
            <a:ext cx="2813157" cy="1097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474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108311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2382</TotalTime>
  <Words>105</Words>
  <Application>Microsoft Office PowerPoint</Application>
  <PresentationFormat>Широкий екран</PresentationFormat>
  <Paragraphs>10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AdonisC</vt:lpstr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347</cp:revision>
  <dcterms:created xsi:type="dcterms:W3CDTF">2023-02-01T11:00:58Z</dcterms:created>
  <dcterms:modified xsi:type="dcterms:W3CDTF">2023-11-22T07:45:28Z</dcterms:modified>
</cp:coreProperties>
</file>