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9" r:id="rId3"/>
    <p:sldId id="330" r:id="rId4"/>
    <p:sldId id="258" r:id="rId5"/>
    <p:sldId id="298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6BD3"/>
    <a:srgbClr val="FF99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Помірний стиль 2 –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hyperlink" Target="https://youtu.be/TJLKMW-Hfkk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TJLKMW-Hfkk" TargetMode="Externa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TJLKMW-Hfkk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TJLKMW-Hfkk" TargetMode="External"/><Relationship Id="rId5" Type="http://schemas.openxmlformats.org/officeDocument/2006/relationships/image" Target="../media/image12.pn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TJLKMW-Hfkk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TJLKMW-Hfk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702453" y="966376"/>
            <a:ext cx="3029997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8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1419496" y="1982039"/>
            <a:ext cx="10088411" cy="175432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Віртуальна екскурсія до хімічної та біологічної лабораторій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15" name="Picture 2" descr="ботан, выродок, мультфильм">
            <a:extLst>
              <a:ext uri="{FF2B5EF4-FFF2-40B4-BE49-F238E27FC236}">
                <a16:creationId xmlns:a16="http://schemas.microsoft.com/office/drawing/2014/main" id="{D8497071-0357-DCAA-BB79-092B529E7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647" b="98235" l="3000" r="90889">
                        <a14:foregroundMark x1="53556" y1="10784" x2="40222" y2="11667"/>
                        <a14:foregroundMark x1="40222" y1="11667" x2="17667" y2="18922"/>
                        <a14:foregroundMark x1="17667" y1="18922" x2="11333" y2="29706"/>
                        <a14:foregroundMark x1="11333" y1="29706" x2="10000" y2="36471"/>
                        <a14:foregroundMark x1="9111" y1="24216" x2="4444" y2="35196"/>
                        <a14:foregroundMark x1="4444" y1="35196" x2="5111" y2="40588"/>
                        <a14:foregroundMark x1="26778" y1="8137" x2="34556" y2="5196"/>
                        <a14:foregroundMark x1="34556" y1="5196" x2="51556" y2="4118"/>
                        <a14:foregroundMark x1="51556" y1="4118" x2="61111" y2="9314"/>
                        <a14:foregroundMark x1="61111" y1="9314" x2="62222" y2="10588"/>
                        <a14:foregroundMark x1="44000" y1="2059" x2="52667" y2="3235"/>
                        <a14:foregroundMark x1="52667" y1="3235" x2="61111" y2="7157"/>
                        <a14:foregroundMark x1="61111" y1="7157" x2="61222" y2="7647"/>
                        <a14:foregroundMark x1="55778" y1="2059" x2="35444" y2="3039"/>
                        <a14:foregroundMark x1="35444" y1="3039" x2="31556" y2="4314"/>
                        <a14:foregroundMark x1="51556" y1="30196" x2="47222" y2="31471"/>
                        <a14:foregroundMark x1="50444" y1="30000" x2="50667" y2="39020"/>
                        <a14:foregroundMark x1="35556" y1="30588" x2="34000" y2="40980"/>
                        <a14:foregroundMark x1="37667" y1="29216" x2="34333" y2="41373"/>
                        <a14:foregroundMark x1="35333" y1="46373" x2="48444" y2="55098"/>
                        <a14:foregroundMark x1="38222" y1="48725" x2="26222" y2="50882"/>
                        <a14:foregroundMark x1="4333" y1="50784" x2="7000" y2="54608"/>
                        <a14:foregroundMark x1="3111" y1="31667" x2="3333" y2="39902"/>
                        <a14:foregroundMark x1="3333" y1="39902" x2="4667" y2="41373"/>
                        <a14:foregroundMark x1="45111" y1="66765" x2="52444" y2="67941"/>
                        <a14:foregroundMark x1="38333" y1="68235" x2="33333" y2="68725"/>
                        <a14:foregroundMark x1="29556" y1="70882" x2="23111" y2="80000"/>
                        <a14:foregroundMark x1="23111" y1="80000" x2="23556" y2="80392"/>
                        <a14:foregroundMark x1="27111" y1="90392" x2="37778" y2="91078"/>
                        <a14:foregroundMark x1="37778" y1="91078" x2="46778" y2="94118"/>
                        <a14:foregroundMark x1="46778" y1="94118" x2="43778" y2="94510"/>
                        <a14:foregroundMark x1="43111" y1="97941" x2="41556" y2="98333"/>
                        <a14:foregroundMark x1="84222" y1="74804" x2="84778" y2="86863"/>
                        <a14:foregroundMark x1="84778" y1="86863" x2="85778" y2="89608"/>
                        <a14:foregroundMark x1="89333" y1="73137" x2="89444" y2="89804"/>
                        <a14:foregroundMark x1="90556" y1="78725" x2="90889" y2="91078"/>
                        <a14:foregroundMark x1="53556" y1="65294" x2="50111" y2="75392"/>
                        <a14:backgroundMark x1="54778" y1="72745" x2="57667" y2="73922"/>
                        <a14:backgroundMark x1="66667" y1="81765" x2="67667" y2="82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46993" y="4641957"/>
            <a:ext cx="1971075" cy="2233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hlinkClick r:id="rId9"/>
            <a:extLst>
              <a:ext uri="{FF2B5EF4-FFF2-40B4-BE49-F238E27FC236}">
                <a16:creationId xmlns:a16="http://schemas.microsoft.com/office/drawing/2014/main" id="{137D1CE8-B62F-5CDC-73AB-931118B8AAF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484" y="4752028"/>
            <a:ext cx="4203123" cy="1639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21" name="Rectangle 5">
            <a:extLst>
              <a:ext uri="{FF2B5EF4-FFF2-40B4-BE49-F238E27FC236}">
                <a16:creationId xmlns:a16="http://schemas.microsoft.com/office/drawing/2014/main" id="{33FD5EFE-D258-7885-90CC-C7DBA5101D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39248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uk-UA" altLang="uk-UA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uk-UA" altLang="uk-U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435DF62-C87E-E664-B8B7-5A99AB3B07B1}"/>
              </a:ext>
            </a:extLst>
          </p:cNvPr>
          <p:cNvSpPr txBox="1"/>
          <p:nvPr/>
        </p:nvSpPr>
        <p:spPr>
          <a:xfrm>
            <a:off x="165463" y="183607"/>
            <a:ext cx="11861074" cy="707886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000" b="1" dirty="0">
                <a:solidFill>
                  <a:schemeClr val="tx1"/>
                </a:solidFill>
              </a:rPr>
              <a:t>В хімічній лабораторії багато всіляких дослідницьких інструментів і приладів, а також спеціального обладнання. Там все так цікаво, аж дух перехоплює.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88938BF-A752-EBC8-5A24-536B833AE7A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0143" t="29460" r="10357" b="11111"/>
          <a:stretch/>
        </p:blipFill>
        <p:spPr>
          <a:xfrm>
            <a:off x="1410788" y="1227907"/>
            <a:ext cx="9238299" cy="5190305"/>
          </a:xfrm>
          <a:prstGeom prst="rect">
            <a:avLst/>
          </a:prstGeom>
        </p:spPr>
      </p:pic>
      <p:pic>
        <p:nvPicPr>
          <p:cNvPr id="10" name="Рисунок 9">
            <a:hlinkClick r:id="rId6"/>
            <a:extLst>
              <a:ext uri="{FF2B5EF4-FFF2-40B4-BE49-F238E27FC236}">
                <a16:creationId xmlns:a16="http://schemas.microsoft.com/office/drawing/2014/main" id="{18DD619B-DB9F-7CF5-780C-41BC3C54458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968" y="5906430"/>
            <a:ext cx="2792335" cy="1089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770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21" name="Rectangle 5">
            <a:extLst>
              <a:ext uri="{FF2B5EF4-FFF2-40B4-BE49-F238E27FC236}">
                <a16:creationId xmlns:a16="http://schemas.microsoft.com/office/drawing/2014/main" id="{33FD5EFE-D258-7885-90CC-C7DBA5101D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39248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uk-UA" altLang="uk-UA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uk-UA" altLang="uk-U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435DF62-C87E-E664-B8B7-5A99AB3B07B1}"/>
              </a:ext>
            </a:extLst>
          </p:cNvPr>
          <p:cNvSpPr txBox="1"/>
          <p:nvPr/>
        </p:nvSpPr>
        <p:spPr>
          <a:xfrm>
            <a:off x="165463" y="183607"/>
            <a:ext cx="11861074" cy="707886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000" b="1" dirty="0">
                <a:solidFill>
                  <a:schemeClr val="tx1"/>
                </a:solidFill>
              </a:rPr>
              <a:t>Всі щось змішують, переливають, збовтують. Гудуть прилади, шипить та димить якась суміш. Ми ніби потрапили в кімнату до чарівників.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8FAE932-758D-92AB-07F3-01238958FAA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9857" t="30603" r="10214" b="10984"/>
          <a:stretch/>
        </p:blipFill>
        <p:spPr>
          <a:xfrm>
            <a:off x="1384663" y="1236618"/>
            <a:ext cx="9133114" cy="5007427"/>
          </a:xfrm>
          <a:prstGeom prst="rect">
            <a:avLst/>
          </a:prstGeom>
        </p:spPr>
      </p:pic>
      <p:pic>
        <p:nvPicPr>
          <p:cNvPr id="10" name="Рисунок 9">
            <a:hlinkClick r:id="rId6"/>
            <a:extLst>
              <a:ext uri="{FF2B5EF4-FFF2-40B4-BE49-F238E27FC236}">
                <a16:creationId xmlns:a16="http://schemas.microsoft.com/office/drawing/2014/main" id="{C9571496-5185-35BC-B7ED-BA3300429FC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968" y="5906430"/>
            <a:ext cx="2792335" cy="1089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024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707886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000" b="1" dirty="0">
                <a:solidFill>
                  <a:schemeClr val="tx1"/>
                </a:solidFill>
              </a:rPr>
              <a:t>В хімічній лабораторії проводять різноманітні експерименти та дослідження, спрямовані на вивчення хімічних реакцій, властивостей речовин і розв'язання різних наукових та технологічних завдань. 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82B6BB1-88B9-B6D2-72F5-981962568CE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0287" t="30349" r="9999" b="11619"/>
          <a:stretch/>
        </p:blipFill>
        <p:spPr>
          <a:xfrm>
            <a:off x="1074488" y="1184366"/>
            <a:ext cx="10043024" cy="5490027"/>
          </a:xfrm>
          <a:prstGeom prst="rect">
            <a:avLst/>
          </a:prstGeom>
        </p:spPr>
      </p:pic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9BE4FD71-55CD-A11D-E792-E00DD9BF39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968" y="5906430"/>
            <a:ext cx="2792335" cy="1089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ACD02E13-732F-7E1A-E206-D5421D663F37}"/>
              </a:ext>
            </a:extLst>
          </p:cNvPr>
          <p:cNvSpPr txBox="1"/>
          <p:nvPr/>
        </p:nvSpPr>
        <p:spPr>
          <a:xfrm>
            <a:off x="165463" y="183607"/>
            <a:ext cx="11861074" cy="707886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000" b="1" dirty="0">
                <a:solidFill>
                  <a:schemeClr val="tx1"/>
                </a:solidFill>
              </a:rPr>
              <a:t>А ще там проводять синтез речовин – це виробництво нових хімічних </a:t>
            </a:r>
            <a:r>
              <a:rPr lang="uk-UA" sz="2000" b="1" dirty="0" err="1">
                <a:solidFill>
                  <a:schemeClr val="tx1"/>
                </a:solidFill>
              </a:rPr>
              <a:t>сполук</a:t>
            </a:r>
            <a:r>
              <a:rPr lang="uk-UA" sz="2000" b="1" dirty="0">
                <a:solidFill>
                  <a:schemeClr val="tx1"/>
                </a:solidFill>
              </a:rPr>
              <a:t> шляхом змішування різних речовин і створення нових молекул.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D76F340-C2BB-51C2-1005-E77D2FFA2E0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643" t="29841" r="9929" b="11238"/>
          <a:stretch/>
        </p:blipFill>
        <p:spPr>
          <a:xfrm>
            <a:off x="1532708" y="1210492"/>
            <a:ext cx="9579730" cy="5085805"/>
          </a:xfrm>
          <a:prstGeom prst="rect">
            <a:avLst/>
          </a:prstGeom>
        </p:spPr>
      </p:pic>
      <p:pic>
        <p:nvPicPr>
          <p:cNvPr id="10" name="Рисунок 9">
            <a:hlinkClick r:id="rId6"/>
            <a:extLst>
              <a:ext uri="{FF2B5EF4-FFF2-40B4-BE49-F238E27FC236}">
                <a16:creationId xmlns:a16="http://schemas.microsoft.com/office/drawing/2014/main" id="{FA9BC5C2-798E-38C0-C978-28BB630F8A0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968" y="5906430"/>
            <a:ext cx="2792335" cy="1089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2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2579</TotalTime>
  <Words>115</Words>
  <Application>Microsoft Office PowerPoint</Application>
  <PresentationFormat>Широкий екран</PresentationFormat>
  <Paragraphs>11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381</cp:revision>
  <dcterms:created xsi:type="dcterms:W3CDTF">2023-02-01T11:00:58Z</dcterms:created>
  <dcterms:modified xsi:type="dcterms:W3CDTF">2023-09-26T07:43:35Z</dcterms:modified>
</cp:coreProperties>
</file>