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8" r:id="rId4"/>
    <p:sldId id="299" r:id="rId5"/>
    <p:sldId id="301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_llxfjyoTJs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9.gif"/><Relationship Id="rId7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hyperlink" Target="https://youtu.be/_llxfjyoTJ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hyperlink" Target="https://youtu.be/_llxfjyoTJ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6.jpeg"/><Relationship Id="rId5" Type="http://schemas.microsoft.com/office/2007/relationships/hdphoto" Target="../media/hdphoto3.wdp"/><Relationship Id="rId10" Type="http://schemas.openxmlformats.org/officeDocument/2006/relationships/image" Target="../media/image10.jpg"/><Relationship Id="rId4" Type="http://schemas.openxmlformats.org/officeDocument/2006/relationships/image" Target="../media/image14.png"/><Relationship Id="rId9" Type="http://schemas.openxmlformats.org/officeDocument/2006/relationships/hyperlink" Target="https://www.youtube.com/channel/UCYtu9EnlIk3Nph-Yj_nHd6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17/06/relationships/model3d" Target="../media/model3d2.glb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9.gif"/><Relationship Id="rId21" Type="http://schemas.openxmlformats.org/officeDocument/2006/relationships/image" Target="../media/image29.png"/><Relationship Id="rId7" Type="http://schemas.openxmlformats.org/officeDocument/2006/relationships/image" Target="../media/image18.png"/><Relationship Id="rId12" Type="http://schemas.microsoft.com/office/2017/06/relationships/model3d" Target="../media/model3d4.glb"/><Relationship Id="rId17" Type="http://schemas.openxmlformats.org/officeDocument/2006/relationships/image" Target="../media/image25.pn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11" Type="http://schemas.openxmlformats.org/officeDocument/2006/relationships/image" Target="../media/image20.png"/><Relationship Id="rId5" Type="http://schemas.openxmlformats.org/officeDocument/2006/relationships/image" Target="../media/image10.jpg"/><Relationship Id="rId15" Type="http://schemas.openxmlformats.org/officeDocument/2006/relationships/image" Target="../media/image23.png"/><Relationship Id="rId23" Type="http://schemas.openxmlformats.org/officeDocument/2006/relationships/image" Target="../media/image7.png"/><Relationship Id="rId10" Type="http://schemas.microsoft.com/office/2017/06/relationships/model3d" Target="../media/model3d3.glb"/><Relationship Id="rId19" Type="http://schemas.openxmlformats.org/officeDocument/2006/relationships/image" Target="../media/image27.pn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image" Target="../media/image19.png"/><Relationship Id="rId14" Type="http://schemas.openxmlformats.org/officeDocument/2006/relationships/image" Target="../media/image22.png"/><Relationship Id="rId22" Type="http://schemas.openxmlformats.org/officeDocument/2006/relationships/hyperlink" Target="https://youtu.be/_llxfjyoTJ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hyperlink" Target="https://youtu.be/_llxfjyoTJs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31.jpeg"/><Relationship Id="rId12" Type="http://schemas.openxmlformats.org/officeDocument/2006/relationships/image" Target="../media/image1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microsoft.com/office/2017/06/relationships/model3d" Target="../media/model3d1.glb"/><Relationship Id="rId5" Type="http://schemas.openxmlformats.org/officeDocument/2006/relationships/image" Target="../media/image6.png"/><Relationship Id="rId10" Type="http://schemas.microsoft.com/office/2007/relationships/hdphoto" Target="../media/hdphoto5.wdp"/><Relationship Id="rId4" Type="http://schemas.openxmlformats.org/officeDocument/2006/relationships/image" Target="../media/image10.jpg"/><Relationship Id="rId9" Type="http://schemas.openxmlformats.org/officeDocument/2006/relationships/image" Target="../media/image33.png"/><Relationship Id="rId1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_llxfjyoTJ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10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складаються речовини і чому їх так багато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9E941399-A9F2-4C35-5720-D60C43256C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51" y="5859172"/>
            <a:ext cx="3047038" cy="118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Гиря чугунная для кроссфита 30 кг KAWMET (металлическая) - купить в Украине  в интернет-магазине SAVEN">
            <a:extLst>
              <a:ext uri="{FF2B5EF4-FFF2-40B4-BE49-F238E27FC236}">
                <a16:creationId xmlns:a16="http://schemas.microsoft.com/office/drawing/2014/main" id="{AA2D8D7A-CCF7-0655-CA1C-9050990E2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756" y="1463303"/>
            <a:ext cx="4611189" cy="461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Кожна речовина утворена з властивих лише їй структурних частинок. Найменші час-тинки у складі речовини називаються </a:t>
            </a:r>
            <a:r>
              <a:rPr lang="uk-UA" sz="2400" b="1" dirty="0">
                <a:solidFill>
                  <a:srgbClr val="FF0000"/>
                </a:solidFill>
              </a:rPr>
              <a:t>атоми</a:t>
            </a:r>
            <a:r>
              <a:rPr lang="uk-UA" sz="2400" b="1" dirty="0">
                <a:solidFill>
                  <a:schemeClr val="tx1"/>
                </a:solidFill>
              </a:rPr>
              <a:t>. У перекладі на україн­ську це слово </a:t>
            </a:r>
            <a:r>
              <a:rPr lang="uk-UA" sz="2400" b="1" dirty="0" err="1">
                <a:solidFill>
                  <a:schemeClr val="tx1"/>
                </a:solidFill>
              </a:rPr>
              <a:t>озна-чає</a:t>
            </a:r>
            <a:r>
              <a:rPr lang="uk-UA" sz="2400" b="1" dirty="0">
                <a:solidFill>
                  <a:schemeClr val="tx1"/>
                </a:solidFill>
              </a:rPr>
              <a:t> неподільний. І дійсно, під час хімічних явищ атоми не руйнуються.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4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2" y="4830431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20A3B23-AA21-E0D7-65B4-1091D4666D52}"/>
              </a:ext>
            </a:extLst>
          </p:cNvPr>
          <p:cNvSpPr/>
          <p:nvPr/>
        </p:nvSpPr>
        <p:spPr>
          <a:xfrm>
            <a:off x="4323532" y="3628922"/>
            <a:ext cx="287383" cy="2799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EF1B99DC-3DE4-987B-9028-15B60D921BD4}"/>
              </a:ext>
            </a:extLst>
          </p:cNvPr>
          <p:cNvGrpSpPr/>
          <p:nvPr/>
        </p:nvGrpSpPr>
        <p:grpSpPr>
          <a:xfrm>
            <a:off x="5342504" y="2397733"/>
            <a:ext cx="2273483" cy="1600808"/>
            <a:chOff x="5342504" y="2397733"/>
            <a:chExt cx="2273483" cy="1600808"/>
          </a:xfrm>
        </p:grpSpPr>
        <p:sp>
          <p:nvSpPr>
            <p:cNvPr id="2" name="Бульбашка прямої мови: прямокутна 1">
              <a:extLst>
                <a:ext uri="{FF2B5EF4-FFF2-40B4-BE49-F238E27FC236}">
                  <a16:creationId xmlns:a16="http://schemas.microsoft.com/office/drawing/2014/main" id="{E35902A3-8428-F0E5-C413-351B37387300}"/>
                </a:ext>
              </a:extLst>
            </p:cNvPr>
            <p:cNvSpPr/>
            <p:nvPr/>
          </p:nvSpPr>
          <p:spPr>
            <a:xfrm>
              <a:off x="5342505" y="2464927"/>
              <a:ext cx="2273482" cy="1517140"/>
            </a:xfrm>
            <a:prstGeom prst="wedgeRectCallout">
              <a:avLst>
                <a:gd name="adj1" fmla="val -87387"/>
                <a:gd name="adj2" fmla="val 36568"/>
              </a:avLst>
            </a:pr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034" name="Picture 10" descr="Atom Animated Gif">
              <a:extLst>
                <a:ext uri="{FF2B5EF4-FFF2-40B4-BE49-F238E27FC236}">
                  <a16:creationId xmlns:a16="http://schemas.microsoft.com/office/drawing/2014/main" id="{AF047414-2C42-DA26-C0C5-7DF29BC144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2504" y="2410855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0" descr="Atom Animated Gif">
              <a:extLst>
                <a:ext uri="{FF2B5EF4-FFF2-40B4-BE49-F238E27FC236}">
                  <a16:creationId xmlns:a16="http://schemas.microsoft.com/office/drawing/2014/main" id="{55EC08DE-E086-6314-805C-ED1C5E6F3A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7945" y="2397733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0" descr="Atom Animated Gif">
              <a:extLst>
                <a:ext uri="{FF2B5EF4-FFF2-40B4-BE49-F238E27FC236}">
                  <a16:creationId xmlns:a16="http://schemas.microsoft.com/office/drawing/2014/main" id="{5A2A74AE-181E-91D6-143A-9151A2149F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677" y="2410855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0" descr="Atom Animated Gif">
              <a:extLst>
                <a:ext uri="{FF2B5EF4-FFF2-40B4-BE49-F238E27FC236}">
                  <a16:creationId xmlns:a16="http://schemas.microsoft.com/office/drawing/2014/main" id="{E0BA997F-6395-ABE0-88A7-AD5E20B0EA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4686" y="2414207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0" descr="Atom Animated Gif">
              <a:extLst>
                <a:ext uri="{FF2B5EF4-FFF2-40B4-BE49-F238E27FC236}">
                  <a16:creationId xmlns:a16="http://schemas.microsoft.com/office/drawing/2014/main" id="{EB68A899-1E86-8DB6-BB8D-BC8E0B5CA9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2504" y="2938841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0" descr="Atom Animated Gif">
              <a:extLst>
                <a:ext uri="{FF2B5EF4-FFF2-40B4-BE49-F238E27FC236}">
                  <a16:creationId xmlns:a16="http://schemas.microsoft.com/office/drawing/2014/main" id="{BE165BC3-12E7-CB3E-89F8-B1C7B3184E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7945" y="2925719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0" descr="Atom Animated Gif">
              <a:extLst>
                <a:ext uri="{FF2B5EF4-FFF2-40B4-BE49-F238E27FC236}">
                  <a16:creationId xmlns:a16="http://schemas.microsoft.com/office/drawing/2014/main" id="{8433ABA3-5B70-AA92-3FFA-BC05F7FBA5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677" y="2938841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0" descr="Atom Animated Gif">
              <a:extLst>
                <a:ext uri="{FF2B5EF4-FFF2-40B4-BE49-F238E27FC236}">
                  <a16:creationId xmlns:a16="http://schemas.microsoft.com/office/drawing/2014/main" id="{8C0C9399-54F7-5F48-8E30-A0907647CD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4686" y="2942193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0" descr="Atom Animated Gif">
              <a:extLst>
                <a:ext uri="{FF2B5EF4-FFF2-40B4-BE49-F238E27FC236}">
                  <a16:creationId xmlns:a16="http://schemas.microsoft.com/office/drawing/2014/main" id="{69C5BBF5-03DD-E1F2-E200-BFCB385FAC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2504" y="3393889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10" descr="Atom Animated Gif">
              <a:extLst>
                <a:ext uri="{FF2B5EF4-FFF2-40B4-BE49-F238E27FC236}">
                  <a16:creationId xmlns:a16="http://schemas.microsoft.com/office/drawing/2014/main" id="{A88F2726-1EB9-134F-FA17-AAB21DD2AD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7945" y="3380767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0" descr="Atom Animated Gif">
              <a:extLst>
                <a:ext uri="{FF2B5EF4-FFF2-40B4-BE49-F238E27FC236}">
                  <a16:creationId xmlns:a16="http://schemas.microsoft.com/office/drawing/2014/main" id="{867C5759-D17F-6D6C-834A-9ECFDF61CA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677" y="3393889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0" descr="Atom Animated Gif">
              <a:extLst>
                <a:ext uri="{FF2B5EF4-FFF2-40B4-BE49-F238E27FC236}">
                  <a16:creationId xmlns:a16="http://schemas.microsoft.com/office/drawing/2014/main" id="{7E2811F3-A32B-3C89-796B-4FE6619056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4686" y="3397241"/>
              <a:ext cx="601300" cy="601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3DA2A3B5-847D-4209-5EBE-55371FAFA149}"/>
              </a:ext>
            </a:extLst>
          </p:cNvPr>
          <p:cNvGrpSpPr/>
          <p:nvPr/>
        </p:nvGrpSpPr>
        <p:grpSpPr>
          <a:xfrm>
            <a:off x="7606732" y="2604577"/>
            <a:ext cx="2882402" cy="2882402"/>
            <a:chOff x="7618648" y="2627634"/>
            <a:chExt cx="2882402" cy="2882402"/>
          </a:xfrm>
        </p:grpSpPr>
        <p:sp>
          <p:nvSpPr>
            <p:cNvPr id="8" name="Бульбашка прямої мови: прямокутна 7">
              <a:extLst>
                <a:ext uri="{FF2B5EF4-FFF2-40B4-BE49-F238E27FC236}">
                  <a16:creationId xmlns:a16="http://schemas.microsoft.com/office/drawing/2014/main" id="{9542B4F8-7CB2-537C-24A5-CCCA29B271BE}"/>
                </a:ext>
              </a:extLst>
            </p:cNvPr>
            <p:cNvSpPr/>
            <p:nvPr/>
          </p:nvSpPr>
          <p:spPr>
            <a:xfrm>
              <a:off x="8053319" y="2999033"/>
              <a:ext cx="2077266" cy="2187007"/>
            </a:xfrm>
            <a:prstGeom prst="wedgeRectCallout">
              <a:avLst>
                <a:gd name="adj1" fmla="val -80914"/>
                <a:gd name="adj2" fmla="val -37139"/>
              </a:avLst>
            </a:prstGeom>
            <a:solidFill>
              <a:schemeClr val="bg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7" name="Picture 10" descr="Atom Animated Gif">
              <a:extLst>
                <a:ext uri="{FF2B5EF4-FFF2-40B4-BE49-F238E27FC236}">
                  <a16:creationId xmlns:a16="http://schemas.microsoft.com/office/drawing/2014/main" id="{3B717302-22B8-4FC3-671B-A69915F74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8648" y="2627634"/>
              <a:ext cx="2882402" cy="2882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6" name="Рисунок 25">
            <a:hlinkClick r:id="rId9"/>
            <a:extLst>
              <a:ext uri="{FF2B5EF4-FFF2-40B4-BE49-F238E27FC236}">
                <a16:creationId xmlns:a16="http://schemas.microsoft.com/office/drawing/2014/main" id="{6FDA9BEE-E683-CB05-BE18-EDAA82A93E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51" y="5859172"/>
            <a:ext cx="3047038" cy="118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Стародавні мислителі понад 2000 років тому ви­словлювали здогадку про існування атомів. У кінці 18 століття ученим вдалося експериментально довести іс­нування атомів. Виявляється, ці своєрідні «цеглинки» стали «будівельним матеріалом» для утворення понад </a:t>
            </a:r>
            <a:r>
              <a:rPr lang="uk-UA" sz="2400" b="1" dirty="0">
                <a:solidFill>
                  <a:srgbClr val="FF0000"/>
                </a:solidFill>
              </a:rPr>
              <a:t>100 млн </a:t>
            </a:r>
            <a:r>
              <a:rPr lang="uk-UA" sz="2400" b="1" dirty="0">
                <a:solidFill>
                  <a:schemeClr val="tx1"/>
                </a:solidFill>
              </a:rPr>
              <a:t>речовин.</a:t>
            </a:r>
          </a:p>
        </p:txBody>
      </p:sp>
      <p:pic>
        <p:nvPicPr>
          <p:cNvPr id="3074" name="Picture 2" descr="Демокрит">
            <a:extLst>
              <a:ext uri="{FF2B5EF4-FFF2-40B4-BE49-F238E27FC236}">
                <a16:creationId xmlns:a16="http://schemas.microsoft.com/office/drawing/2014/main" id="{C343F89B-2A73-7DCB-9187-57FA4975BA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6" t="7185" r="8164" b="13486"/>
          <a:stretch/>
        </p:blipFill>
        <p:spPr bwMode="auto">
          <a:xfrm>
            <a:off x="6444341" y="1847482"/>
            <a:ext cx="2551613" cy="37410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ульбашка прямої мови: прямокутна з округленими кутами 1">
            <a:extLst>
              <a:ext uri="{FF2B5EF4-FFF2-40B4-BE49-F238E27FC236}">
                <a16:creationId xmlns:a16="http://schemas.microsoft.com/office/drawing/2014/main" id="{E712CEEE-D28B-BD66-A978-C7B59D661F8B}"/>
              </a:ext>
            </a:extLst>
          </p:cNvPr>
          <p:cNvSpPr/>
          <p:nvPr/>
        </p:nvSpPr>
        <p:spPr>
          <a:xfrm>
            <a:off x="6235337" y="5701286"/>
            <a:ext cx="1846216" cy="517929"/>
          </a:xfrm>
          <a:prstGeom prst="wedgeRoundRectCallout">
            <a:avLst>
              <a:gd name="adj1" fmla="val 43301"/>
              <a:gd name="adj2" fmla="val -10255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/>
              <a:t>Демокріт</a:t>
            </a:r>
            <a:endParaRPr lang="uk-UA" sz="2000" b="1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3B800F3-4418-7968-EAFE-953C7F533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029" y="1847484"/>
            <a:ext cx="2968096" cy="37103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2E9EC829-AB1C-CD7D-00C3-1A6C71804CB3}"/>
              </a:ext>
            </a:extLst>
          </p:cNvPr>
          <p:cNvSpPr/>
          <p:nvPr/>
        </p:nvSpPr>
        <p:spPr>
          <a:xfrm>
            <a:off x="2981095" y="5656353"/>
            <a:ext cx="1846216" cy="517929"/>
          </a:xfrm>
          <a:prstGeom prst="wedgeRoundRectCallout">
            <a:avLst>
              <a:gd name="adj1" fmla="val 48490"/>
              <a:gd name="adj2" fmla="val -116001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Лукрецій</a:t>
            </a: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EE1A95EC-9B18-BA92-DBCE-13AB17ECF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64" y="1798201"/>
            <a:ext cx="3019749" cy="37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237E8FB2-61C2-6048-859D-1C0AD84D88AF}"/>
              </a:ext>
            </a:extLst>
          </p:cNvPr>
          <p:cNvSpPr/>
          <p:nvPr/>
        </p:nvSpPr>
        <p:spPr>
          <a:xfrm>
            <a:off x="56494" y="5656354"/>
            <a:ext cx="1846216" cy="517929"/>
          </a:xfrm>
          <a:prstGeom prst="wedgeRoundRectCallout">
            <a:avLst>
              <a:gd name="adj1" fmla="val 44244"/>
              <a:gd name="adj2" fmla="val -10255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/>
              <a:t>Левкіпп</a:t>
            </a:r>
            <a:endParaRPr lang="uk-UA" sz="2000" b="1" dirty="0"/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9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80" name="Picture 8" descr="Эрнест Резерфорд - биография, факты, фото">
            <a:extLst>
              <a:ext uri="{FF2B5EF4-FFF2-40B4-BE49-F238E27FC236}">
                <a16:creationId xmlns:a16="http://schemas.microsoft.com/office/drawing/2014/main" id="{F64F420E-B857-2889-2C34-8E981A0B2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2000" y="1822841"/>
            <a:ext cx="2849936" cy="37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747E3DE3-0BE2-0868-526E-52A32D687CB4}"/>
              </a:ext>
            </a:extLst>
          </p:cNvPr>
          <p:cNvSpPr/>
          <p:nvPr/>
        </p:nvSpPr>
        <p:spPr>
          <a:xfrm>
            <a:off x="8847907" y="5652002"/>
            <a:ext cx="2386149" cy="517929"/>
          </a:xfrm>
          <a:prstGeom prst="wedgeRoundRectCallout">
            <a:avLst>
              <a:gd name="adj1" fmla="val 37097"/>
              <a:gd name="adj2" fmla="val -11263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Ернест Резерфорд</a:t>
            </a:r>
          </a:p>
        </p:txBody>
      </p:sp>
      <p:pic>
        <p:nvPicPr>
          <p:cNvPr id="15" name="Рисунок 14">
            <a:hlinkClick r:id="rId12"/>
            <a:extLst>
              <a:ext uri="{FF2B5EF4-FFF2-40B4-BE49-F238E27FC236}">
                <a16:creationId xmlns:a16="http://schemas.microsoft.com/office/drawing/2014/main" id="{773F4C9E-9E62-B7F8-79A5-4E657F93419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51" y="5859172"/>
            <a:ext cx="3047038" cy="118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10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Дивовижною є не лише величезна різноманітність речовин, а й те, що утворені вони з від­носно невеликої кількості видів атомів (</a:t>
            </a:r>
            <a:r>
              <a:rPr lang="uk-UA" sz="2400" b="1" dirty="0">
                <a:solidFill>
                  <a:srgbClr val="FF0000"/>
                </a:solidFill>
              </a:rPr>
              <a:t>близько 100</a:t>
            </a:r>
            <a:r>
              <a:rPr lang="uk-UA" sz="2400" b="1" dirty="0">
                <a:solidFill>
                  <a:schemeClr val="tx1"/>
                </a:solidFill>
              </a:rPr>
              <a:t>). У живій і неживій природі Землі досить поширеними є атоми </a:t>
            </a:r>
            <a:r>
              <a:rPr lang="uk-UA" sz="2400" b="1" dirty="0">
                <a:solidFill>
                  <a:srgbClr val="FF0000"/>
                </a:solidFill>
              </a:rPr>
              <a:t>Оксигену</a:t>
            </a:r>
            <a:r>
              <a:rPr lang="uk-UA" sz="2400" b="1" dirty="0">
                <a:solidFill>
                  <a:schemeClr val="tx1"/>
                </a:solidFill>
              </a:rPr>
              <a:t>, а в космосу – атоми </a:t>
            </a:r>
            <a:r>
              <a:rPr lang="uk-UA" sz="2400" b="1" dirty="0">
                <a:solidFill>
                  <a:srgbClr val="FF0000"/>
                </a:solidFill>
              </a:rPr>
              <a:t>Гідрогену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D36492-B8DF-543D-176B-69CCA3D16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84244" y="4971495"/>
            <a:ext cx="1109397" cy="1886505"/>
          </a:xfrm>
          <a:prstGeom prst="rect">
            <a:avLst/>
          </a:prstGeom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4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-модель 11" descr="Dark Gray Sphere">
                <a:extLst>
                  <a:ext uri="{FF2B5EF4-FFF2-40B4-BE49-F238E27FC236}">
                    <a16:creationId xmlns:a16="http://schemas.microsoft.com/office/drawing/2014/main" id="{99C97B9A-49F9-8511-B71A-28BBDED611F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54911103"/>
                  </p:ext>
                </p:extLst>
              </p:nvPr>
            </p:nvGraphicFramePr>
            <p:xfrm>
              <a:off x="673437" y="1834519"/>
              <a:ext cx="1307655" cy="1307655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307655" cy="130765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230968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-модель 11" descr="Dark Gray Sphere">
                <a:extLst>
                  <a:ext uri="{FF2B5EF4-FFF2-40B4-BE49-F238E27FC236}">
                    <a16:creationId xmlns:a16="http://schemas.microsoft.com/office/drawing/2014/main" id="{99C97B9A-49F9-8511-B71A-28BBDED611F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3437" y="1834519"/>
                <a:ext cx="1307655" cy="13076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3D-модель 12" descr="Sphere">
                <a:extLst>
                  <a:ext uri="{FF2B5EF4-FFF2-40B4-BE49-F238E27FC236}">
                    <a16:creationId xmlns:a16="http://schemas.microsoft.com/office/drawing/2014/main" id="{495DB021-60BB-54BC-4409-9C8DEDF6836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23520748"/>
                  </p:ext>
                </p:extLst>
              </p:nvPr>
            </p:nvGraphicFramePr>
            <p:xfrm>
              <a:off x="879321" y="3518917"/>
              <a:ext cx="863421" cy="863421"/>
            </p:xfrm>
            <a:graphic>
              <a:graphicData uri="http://schemas.microsoft.com/office/drawing/2017/model3d">
                <am3d:model3d r:embed="rId8">
                  <am3d:spPr>
                    <a:xfrm>
                      <a:off x="0" y="0"/>
                      <a:ext cx="863421" cy="863421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146473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3D-модель 12" descr="Sphere">
                <a:extLst>
                  <a:ext uri="{FF2B5EF4-FFF2-40B4-BE49-F238E27FC236}">
                    <a16:creationId xmlns:a16="http://schemas.microsoft.com/office/drawing/2014/main" id="{495DB021-60BB-54BC-4409-9C8DEDF683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79321" y="3518917"/>
                <a:ext cx="863421" cy="8634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4" name="3D-модель 13" descr="Red Sphere">
                <a:extLst>
                  <a:ext uri="{FF2B5EF4-FFF2-40B4-BE49-F238E27FC236}">
                    <a16:creationId xmlns:a16="http://schemas.microsoft.com/office/drawing/2014/main" id="{735396C0-0E1F-73D8-8EBE-0EE6057251AF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343776655"/>
                  </p:ext>
                </p:extLst>
              </p:nvPr>
            </p:nvGraphicFramePr>
            <p:xfrm>
              <a:off x="2453493" y="2061753"/>
              <a:ext cx="1877383" cy="1877382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1877383" cy="187738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331598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3D-модель 13" descr="Red Sphere">
                <a:extLst>
                  <a:ext uri="{FF2B5EF4-FFF2-40B4-BE49-F238E27FC236}">
                    <a16:creationId xmlns:a16="http://schemas.microsoft.com/office/drawing/2014/main" id="{735396C0-0E1F-73D8-8EBE-0EE6057251A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453493" y="2061753"/>
                <a:ext cx="1877383" cy="187738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5" name="3D-модель 14" descr="Light Gray Sphere">
                <a:extLst>
                  <a:ext uri="{FF2B5EF4-FFF2-40B4-BE49-F238E27FC236}">
                    <a16:creationId xmlns:a16="http://schemas.microsoft.com/office/drawing/2014/main" id="{87FE3A74-5F05-11FC-EBA5-CC4A968605D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847285519"/>
                  </p:ext>
                </p:extLst>
              </p:nvPr>
            </p:nvGraphicFramePr>
            <p:xfrm>
              <a:off x="1311032" y="4272403"/>
              <a:ext cx="2284921" cy="2284920"/>
            </p:xfrm>
            <a:graphic>
              <a:graphicData uri="http://schemas.microsoft.com/office/drawing/2017/model3d">
                <am3d:model3d r:embed="rId12">
                  <am3d:spPr>
                    <a:xfrm>
                      <a:off x="0" y="0"/>
                      <a:ext cx="2284921" cy="228492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3"/>
                  </am3d:raster>
                  <am3d:objViewport viewportSz="403581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3D-модель 14" descr="Light Gray Sphere">
                <a:extLst>
                  <a:ext uri="{FF2B5EF4-FFF2-40B4-BE49-F238E27FC236}">
                    <a16:creationId xmlns:a16="http://schemas.microsoft.com/office/drawing/2014/main" id="{87FE3A74-5F05-11FC-EBA5-CC4A968605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311032" y="4272403"/>
                <a:ext cx="2284921" cy="228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8" name="3D-модель 17" descr="Dark Gray Sphere">
                <a:extLst>
                  <a:ext uri="{FF2B5EF4-FFF2-40B4-BE49-F238E27FC236}">
                    <a16:creationId xmlns:a16="http://schemas.microsoft.com/office/drawing/2014/main" id="{9583BB0F-902E-533E-1A3D-BB1ED681710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3139810"/>
                  </p:ext>
                </p:extLst>
              </p:nvPr>
            </p:nvGraphicFramePr>
            <p:xfrm>
              <a:off x="4027664" y="4382338"/>
              <a:ext cx="694786" cy="67575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694786" cy="67575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5074051" ay="-157070" az="-1539283"/>
                    <am3d:postTrans dx="0" dy="0" dz="0"/>
                  </am3d:trans>
                  <am3d:raster rName="Office3DRenderer" rVer="16.0.8326">
                    <am3d:blip r:embed="rId14"/>
                  </am3d:raster>
                  <am3d:objViewport viewportSz="109452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3D-модель 17" descr="Dark Gray Sphere">
                <a:extLst>
                  <a:ext uri="{FF2B5EF4-FFF2-40B4-BE49-F238E27FC236}">
                    <a16:creationId xmlns:a16="http://schemas.microsoft.com/office/drawing/2014/main" id="{9583BB0F-902E-533E-1A3D-BB1ED681710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027664" y="4382338"/>
                <a:ext cx="694786" cy="6757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3D-модель 19" descr="Sphere">
                <a:extLst>
                  <a:ext uri="{FF2B5EF4-FFF2-40B4-BE49-F238E27FC236}">
                    <a16:creationId xmlns:a16="http://schemas.microsoft.com/office/drawing/2014/main" id="{814A263A-A690-528B-7386-FC9D9C85059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27894512"/>
                  </p:ext>
                </p:extLst>
              </p:nvPr>
            </p:nvGraphicFramePr>
            <p:xfrm>
              <a:off x="5275678" y="3007075"/>
              <a:ext cx="1964420" cy="1964420"/>
            </p:xfrm>
            <a:graphic>
              <a:graphicData uri="http://schemas.microsoft.com/office/drawing/2017/model3d">
                <am3d:model3d r:embed="rId8">
                  <am3d:spPr>
                    <a:xfrm>
                      <a:off x="0" y="0"/>
                      <a:ext cx="1964420" cy="196442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333249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3D-модель 19" descr="Sphere">
                <a:extLst>
                  <a:ext uri="{FF2B5EF4-FFF2-40B4-BE49-F238E27FC236}">
                    <a16:creationId xmlns:a16="http://schemas.microsoft.com/office/drawing/2014/main" id="{814A263A-A690-528B-7386-FC9D9C85059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275678" y="3007075"/>
                <a:ext cx="1964420" cy="19644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3D-модель 20" descr="Red Sphere">
                <a:extLst>
                  <a:ext uri="{FF2B5EF4-FFF2-40B4-BE49-F238E27FC236}">
                    <a16:creationId xmlns:a16="http://schemas.microsoft.com/office/drawing/2014/main" id="{72254F9C-FD13-6175-D1DD-7DA922D7BEC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80926943"/>
                  </p:ext>
                </p:extLst>
              </p:nvPr>
            </p:nvGraphicFramePr>
            <p:xfrm>
              <a:off x="5441480" y="5260227"/>
              <a:ext cx="654520" cy="65452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654520" cy="65452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9326055" ay="897820" az="403887"/>
                    <am3d:postTrans dx="0" dy="0" dz="0"/>
                  </am3d:trans>
                  <am3d:raster rName="Office3DRenderer" rVer="16.0.8326">
                    <am3d:blip r:embed="rId16"/>
                  </am3d:raster>
                  <am3d:objViewport viewportSz="105292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3D-модель 20" descr="Red Sphere">
                <a:extLst>
                  <a:ext uri="{FF2B5EF4-FFF2-40B4-BE49-F238E27FC236}">
                    <a16:creationId xmlns:a16="http://schemas.microsoft.com/office/drawing/2014/main" id="{72254F9C-FD13-6175-D1DD-7DA922D7BEC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441480" y="5260227"/>
                <a:ext cx="654520" cy="6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2" name="3D-модель 21" descr="Light Gray Sphere">
                <a:extLst>
                  <a:ext uri="{FF2B5EF4-FFF2-40B4-BE49-F238E27FC236}">
                    <a16:creationId xmlns:a16="http://schemas.microsoft.com/office/drawing/2014/main" id="{B2432BDB-EFF9-B90C-5483-5552BAA857A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23585972"/>
                  </p:ext>
                </p:extLst>
              </p:nvPr>
            </p:nvGraphicFramePr>
            <p:xfrm>
              <a:off x="6654715" y="4404599"/>
              <a:ext cx="474174" cy="474175"/>
            </p:xfrm>
            <a:graphic>
              <a:graphicData uri="http://schemas.microsoft.com/office/drawing/2017/model3d">
                <am3d:model3d r:embed="rId12">
                  <am3d:spPr>
                    <a:xfrm>
                      <a:off x="0" y="0"/>
                      <a:ext cx="474174" cy="47417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5064114" ay="-33030" az="10464116"/>
                    <am3d:postTrans dx="0" dy="0" dz="0"/>
                  </am3d:trans>
                  <am3d:raster rName="Office3DRenderer" rVer="16.0.8326">
                    <am3d:blip r:embed="rId17"/>
                  </am3d:raster>
                  <am3d:objViewport viewportSz="7017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3D-модель 21" descr="Light Gray Sphere">
                <a:extLst>
                  <a:ext uri="{FF2B5EF4-FFF2-40B4-BE49-F238E27FC236}">
                    <a16:creationId xmlns:a16="http://schemas.microsoft.com/office/drawing/2014/main" id="{B2432BDB-EFF9-B90C-5483-5552BAA857A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654715" y="4404599"/>
                <a:ext cx="474174" cy="4741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3" name="3D-модель 22" descr="Dark Gray Sphere">
                <a:extLst>
                  <a:ext uri="{FF2B5EF4-FFF2-40B4-BE49-F238E27FC236}">
                    <a16:creationId xmlns:a16="http://schemas.microsoft.com/office/drawing/2014/main" id="{1C6FB6C8-0471-6E44-6E26-5FB9A1BFC96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56732682"/>
                  </p:ext>
                </p:extLst>
              </p:nvPr>
            </p:nvGraphicFramePr>
            <p:xfrm>
              <a:off x="2737233" y="5277740"/>
              <a:ext cx="1309902" cy="1274013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309902" cy="1274013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5074051" ay="-157070" az="-1539283"/>
                    <am3d:postTrans dx="0" dy="0" dz="0"/>
                  </am3d:trans>
                  <am3d:raster rName="Office3DRenderer" rVer="16.0.8326">
                    <am3d:blip r:embed="rId18"/>
                  </am3d:raster>
                  <am3d:objViewport viewportSz="206354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3D-модель 22" descr="Dark Gray Sphere">
                <a:extLst>
                  <a:ext uri="{FF2B5EF4-FFF2-40B4-BE49-F238E27FC236}">
                    <a16:creationId xmlns:a16="http://schemas.microsoft.com/office/drawing/2014/main" id="{1C6FB6C8-0471-6E44-6E26-5FB9A1BFC96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737233" y="5277740"/>
                <a:ext cx="1309902" cy="127401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4" name="3D-модель 23" descr="Red Sphere">
                <a:extLst>
                  <a:ext uri="{FF2B5EF4-FFF2-40B4-BE49-F238E27FC236}">
                    <a16:creationId xmlns:a16="http://schemas.microsoft.com/office/drawing/2014/main" id="{3BBBD796-68D7-F586-4922-A0624C7659B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584005589"/>
                  </p:ext>
                </p:extLst>
              </p:nvPr>
            </p:nvGraphicFramePr>
            <p:xfrm>
              <a:off x="5749238" y="1860197"/>
              <a:ext cx="508650" cy="513611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8650" cy="513611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9"/>
                  </am3d:raster>
                  <am3d:objViewport viewportSz="89842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4" name="3D-модель 23" descr="Red Sphere">
                <a:extLst>
                  <a:ext uri="{FF2B5EF4-FFF2-40B4-BE49-F238E27FC236}">
                    <a16:creationId xmlns:a16="http://schemas.microsoft.com/office/drawing/2014/main" id="{3BBBD796-68D7-F586-4922-A0624C7659B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749238" y="1860197"/>
                <a:ext cx="508650" cy="513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3D-модель 18" descr="Light Gray Sphere">
                <a:extLst>
                  <a:ext uri="{FF2B5EF4-FFF2-40B4-BE49-F238E27FC236}">
                    <a16:creationId xmlns:a16="http://schemas.microsoft.com/office/drawing/2014/main" id="{EB3271AE-9CA0-B342-DA8D-BF17B587251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338024127"/>
                  </p:ext>
                </p:extLst>
              </p:nvPr>
            </p:nvGraphicFramePr>
            <p:xfrm>
              <a:off x="5041627" y="1630042"/>
              <a:ext cx="863422" cy="863422"/>
            </p:xfrm>
            <a:graphic>
              <a:graphicData uri="http://schemas.microsoft.com/office/drawing/2017/model3d">
                <am3d:model3d r:embed="rId12">
                  <am3d:spPr>
                    <a:xfrm>
                      <a:off x="0" y="0"/>
                      <a:ext cx="863422" cy="86342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0"/>
                  </am3d:raster>
                  <am3d:objViewport viewportSz="152504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3D-модель 18" descr="Light Gray Sphere">
                <a:extLst>
                  <a:ext uri="{FF2B5EF4-FFF2-40B4-BE49-F238E27FC236}">
                    <a16:creationId xmlns:a16="http://schemas.microsoft.com/office/drawing/2014/main" id="{EB3271AE-9CA0-B342-DA8D-BF17B587251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041627" y="1630042"/>
                <a:ext cx="863422" cy="863422"/>
              </a:xfrm>
              <a:prstGeom prst="rect">
                <a:avLst/>
              </a:prstGeom>
            </p:spPr>
          </p:pic>
        </mc:Fallback>
      </mc:AlternateContent>
      <p:pic>
        <p:nvPicPr>
          <p:cNvPr id="4102" name="Picture 6" descr="Спектр атома водню — Вікіпедія">
            <a:extLst>
              <a:ext uri="{FF2B5EF4-FFF2-40B4-BE49-F238E27FC236}">
                <a16:creationId xmlns:a16="http://schemas.microsoft.com/office/drawing/2014/main" id="{4E0F19C2-421D-E6E3-DF4C-AD0545743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900" y="1695915"/>
            <a:ext cx="3275580" cy="327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>
            <a:hlinkClick r:id="rId22"/>
            <a:extLst>
              <a:ext uri="{FF2B5EF4-FFF2-40B4-BE49-F238E27FC236}">
                <a16:creationId xmlns:a16="http://schemas.microsoft.com/office/drawing/2014/main" id="{711F4007-6F5B-8325-2BB6-1692DDE97EA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51" y="5859172"/>
            <a:ext cx="3047038" cy="118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Атоми, що мають однакову будову, називають </a:t>
            </a:r>
            <a:r>
              <a:rPr lang="uk-UA" sz="2400" b="1" dirty="0">
                <a:solidFill>
                  <a:srgbClr val="FF0000"/>
                </a:solidFill>
              </a:rPr>
              <a:t>хіміч­ним елементом</a:t>
            </a:r>
            <a:r>
              <a:rPr lang="uk-UA" sz="2400" b="1" dirty="0">
                <a:solidFill>
                  <a:schemeClr val="tx1"/>
                </a:solidFill>
              </a:rPr>
              <a:t>. До складу якої б речовини не входили атоми одного хімічного елемента, всі вони мають одна­кову будову.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281" y="5073055"/>
            <a:ext cx="975360" cy="1784945"/>
          </a:xfrm>
          <a:prstGeom prst="rect">
            <a:avLst/>
          </a:prstGeom>
        </p:spPr>
      </p:pic>
      <p:pic>
        <p:nvPicPr>
          <p:cNvPr id="5124" name="Picture 4" descr="Ключ KALE 164B с нарезкой">
            <a:extLst>
              <a:ext uri="{FF2B5EF4-FFF2-40B4-BE49-F238E27FC236}">
                <a16:creationId xmlns:a16="http://schemas.microsoft.com/office/drawing/2014/main" id="{C8674C83-E6F4-6EE8-10C8-A33986089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43" y="1629037"/>
            <a:ext cx="2448787" cy="244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Вилка обідня COLETTE | Lora">
            <a:extLst>
              <a:ext uri="{FF2B5EF4-FFF2-40B4-BE49-F238E27FC236}">
                <a16:creationId xmlns:a16="http://schemas.microsoft.com/office/drawing/2014/main" id="{DBA07B2B-6D4F-B10D-47AC-019C2AC82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5" t="18286" r="19693" b="21778"/>
          <a:stretch/>
        </p:blipFill>
        <p:spPr bwMode="auto">
          <a:xfrm rot="21019208">
            <a:off x="478526" y="3904279"/>
            <a:ext cx="5094515" cy="333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Велосипед 29&quot; Cannondale TRAIL 5 рама - L 2022 RRD">
            <a:extLst>
              <a:ext uri="{FF2B5EF4-FFF2-40B4-BE49-F238E27FC236}">
                <a16:creationId xmlns:a16="http://schemas.microsoft.com/office/drawing/2014/main" id="{41C40B3E-F0E3-4C7A-443F-877116B27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529" y="1405362"/>
            <a:ext cx="3603461" cy="209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Запуск Ракеты, Ракета, Космический Шатл">
            <a:extLst>
              <a:ext uri="{FF2B5EF4-FFF2-40B4-BE49-F238E27FC236}">
                <a16:creationId xmlns:a16="http://schemas.microsoft.com/office/drawing/2014/main" id="{A1B046B0-CC22-6AC9-CF7C-6856BE907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723" y="1529303"/>
            <a:ext cx="3288332" cy="514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вправо 1">
            <a:extLst>
              <a:ext uri="{FF2B5EF4-FFF2-40B4-BE49-F238E27FC236}">
                <a16:creationId xmlns:a16="http://schemas.microsoft.com/office/drawing/2014/main" id="{B16ED273-8534-917D-D595-3239C914741A}"/>
              </a:ext>
            </a:extLst>
          </p:cNvPr>
          <p:cNvSpPr/>
          <p:nvPr/>
        </p:nvSpPr>
        <p:spPr>
          <a:xfrm>
            <a:off x="5495109" y="4179754"/>
            <a:ext cx="1966506" cy="585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E7A16B41-B8CE-F36A-545A-34934A4388FB}"/>
              </a:ext>
            </a:extLst>
          </p:cNvPr>
          <p:cNvSpPr/>
          <p:nvPr/>
        </p:nvSpPr>
        <p:spPr>
          <a:xfrm rot="5400000" flipH="1">
            <a:off x="4494635" y="3221060"/>
            <a:ext cx="949279" cy="585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: вправо 15">
            <a:extLst>
              <a:ext uri="{FF2B5EF4-FFF2-40B4-BE49-F238E27FC236}">
                <a16:creationId xmlns:a16="http://schemas.microsoft.com/office/drawing/2014/main" id="{ED39861E-DFAA-18D1-8E6C-CD3D65D39EAF}"/>
              </a:ext>
            </a:extLst>
          </p:cNvPr>
          <p:cNvSpPr/>
          <p:nvPr/>
        </p:nvSpPr>
        <p:spPr>
          <a:xfrm rot="1465187" flipH="1">
            <a:off x="1681656" y="3444090"/>
            <a:ext cx="2984174" cy="585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ілка: вправо 16">
            <a:extLst>
              <a:ext uri="{FF2B5EF4-FFF2-40B4-BE49-F238E27FC236}">
                <a16:creationId xmlns:a16="http://schemas.microsoft.com/office/drawing/2014/main" id="{32CC01D4-1638-0BBD-7C3C-A1F7602E067C}"/>
              </a:ext>
            </a:extLst>
          </p:cNvPr>
          <p:cNvSpPr/>
          <p:nvPr/>
        </p:nvSpPr>
        <p:spPr>
          <a:xfrm rot="19527461" flipH="1">
            <a:off x="3259572" y="4914112"/>
            <a:ext cx="1629127" cy="585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-модель 11" descr="Dark Gray Sphere">
                <a:extLst>
                  <a:ext uri="{FF2B5EF4-FFF2-40B4-BE49-F238E27FC236}">
                    <a16:creationId xmlns:a16="http://schemas.microsoft.com/office/drawing/2014/main" id="{3934F011-907E-A231-B822-0D5498BC128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723853628"/>
                  </p:ext>
                </p:extLst>
              </p:nvPr>
            </p:nvGraphicFramePr>
            <p:xfrm>
              <a:off x="4347232" y="3818753"/>
              <a:ext cx="1307655" cy="1307655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1307655" cy="130765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230968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-модель 11" descr="Dark Gray Sphere">
                <a:extLst>
                  <a:ext uri="{FF2B5EF4-FFF2-40B4-BE49-F238E27FC236}">
                    <a16:creationId xmlns:a16="http://schemas.microsoft.com/office/drawing/2014/main" id="{3934F011-907E-A231-B822-0D5498BC128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347232" y="3818753"/>
                <a:ext cx="1307655" cy="1307655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Бульбашка прямої мови: прямокутна з округленими кутами 12">
            <a:extLst>
              <a:ext uri="{FF2B5EF4-FFF2-40B4-BE49-F238E27FC236}">
                <a16:creationId xmlns:a16="http://schemas.microsoft.com/office/drawing/2014/main" id="{B6642962-512F-A615-8083-E500F4CEB0C8}"/>
              </a:ext>
            </a:extLst>
          </p:cNvPr>
          <p:cNvSpPr/>
          <p:nvPr/>
        </p:nvSpPr>
        <p:spPr>
          <a:xfrm>
            <a:off x="5434651" y="5330472"/>
            <a:ext cx="1846216" cy="517929"/>
          </a:xfrm>
          <a:prstGeom prst="wedgeRoundRectCallout">
            <a:avLst>
              <a:gd name="adj1" fmla="val -53869"/>
              <a:gd name="adj2" fmla="val -156355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Атом Заліза</a:t>
            </a:r>
          </a:p>
        </p:txBody>
      </p:sp>
      <p:pic>
        <p:nvPicPr>
          <p:cNvPr id="18" name="Рисунок 17">
            <a:hlinkClick r:id="rId13"/>
            <a:extLst>
              <a:ext uri="{FF2B5EF4-FFF2-40B4-BE49-F238E27FC236}">
                <a16:creationId xmlns:a16="http://schemas.microsoft.com/office/drawing/2014/main" id="{0AC3A97A-D9D5-DF14-867E-A1D5D74A23A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51" y="5859172"/>
            <a:ext cx="3047038" cy="118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5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15" grpId="0" animBg="1"/>
      <p:bldP spid="16" grpId="0" animBg="1"/>
      <p:bldP spid="17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2888</TotalTime>
  <Words>192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434</cp:revision>
  <dcterms:created xsi:type="dcterms:W3CDTF">2023-02-01T11:00:58Z</dcterms:created>
  <dcterms:modified xsi:type="dcterms:W3CDTF">2023-10-02T19:19:25Z</dcterms:modified>
</cp:coreProperties>
</file>