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59" r:id="rId4"/>
    <p:sldId id="271" r:id="rId5"/>
    <p:sldId id="262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6.png"/><Relationship Id="rId9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6.wdp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microsoft.com/office/2007/relationships/hdphoto" Target="../media/hdphoto9.wdp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7" Type="http://schemas.microsoft.com/office/2007/relationships/hdphoto" Target="../media/hdphoto1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microsoft.com/office/2007/relationships/hdphoto" Target="../media/hdphoto11.wdp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774624" y="1808028"/>
            <a:ext cx="918879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Звідки людина дізнається </a:t>
            </a:r>
          </a:p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 природу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5028239" y="1146427"/>
            <a:ext cx="213552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1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89"/>
            <a:ext cx="10476411" cy="992777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/>
              <a:t>Розглянь</a:t>
            </a:r>
            <a:r>
              <a:rPr lang="ru-RU" sz="2800" b="1" dirty="0"/>
              <a:t> </a:t>
            </a:r>
            <a:r>
              <a:rPr lang="ru-RU" sz="2800" b="1" dirty="0" err="1"/>
              <a:t>колаж</a:t>
            </a:r>
            <a:r>
              <a:rPr lang="ru-RU" sz="2800" b="1" dirty="0"/>
              <a:t>. </a:t>
            </a:r>
            <a:r>
              <a:rPr lang="ru-RU" sz="2800" b="1" dirty="0" err="1"/>
              <a:t>Що</a:t>
            </a:r>
            <a:r>
              <a:rPr lang="ru-RU" sz="2800" b="1" dirty="0"/>
              <a:t> </a:t>
            </a:r>
            <a:r>
              <a:rPr lang="ru-RU" sz="2800" b="1" dirty="0" err="1"/>
              <a:t>тобі</a:t>
            </a:r>
            <a:r>
              <a:rPr lang="ru-RU" sz="2800" b="1" dirty="0"/>
              <a:t> </a:t>
            </a:r>
            <a:r>
              <a:rPr lang="ru-RU" sz="2800" b="1" dirty="0" err="1"/>
              <a:t>відомо</a:t>
            </a:r>
            <a:r>
              <a:rPr lang="ru-RU" sz="2800" b="1" dirty="0"/>
              <a:t> про </a:t>
            </a:r>
            <a:r>
              <a:rPr lang="ru-RU" sz="2800" b="1" dirty="0" err="1"/>
              <a:t>зображені</a:t>
            </a:r>
            <a:r>
              <a:rPr lang="ru-RU" sz="2800" b="1" dirty="0"/>
              <a:t> </a:t>
            </a:r>
            <a:r>
              <a:rPr lang="ru-RU" sz="2800" b="1" dirty="0" err="1"/>
              <a:t>об’єкти</a:t>
            </a:r>
            <a:r>
              <a:rPr lang="ru-RU" sz="2800" b="1" dirty="0"/>
              <a:t>? </a:t>
            </a:r>
            <a:r>
              <a:rPr lang="ru-RU" sz="2800" b="1" dirty="0" err="1"/>
              <a:t>Звідки</a:t>
            </a:r>
            <a:r>
              <a:rPr lang="ru-RU" sz="2800" b="1" dirty="0"/>
              <a:t>? Про </a:t>
            </a:r>
            <a:r>
              <a:rPr lang="ru-RU" sz="2800" b="1" dirty="0" err="1"/>
              <a:t>що</a:t>
            </a:r>
            <a:r>
              <a:rPr lang="ru-RU" sz="2800" b="1" dirty="0"/>
              <a:t> </a:t>
            </a:r>
            <a:r>
              <a:rPr lang="ru-RU" sz="2800" b="1" dirty="0" err="1"/>
              <a:t>хотілося</a:t>
            </a:r>
            <a:r>
              <a:rPr lang="ru-RU" sz="2800" b="1" dirty="0"/>
              <a:t> б </a:t>
            </a:r>
            <a:r>
              <a:rPr lang="ru-RU" sz="2800" b="1" dirty="0" err="1"/>
              <a:t>дізнатися</a:t>
            </a:r>
            <a:r>
              <a:rPr lang="ru-RU" sz="2800" b="1" dirty="0"/>
              <a:t> </a:t>
            </a:r>
            <a:r>
              <a:rPr lang="ru-RU" sz="2800" b="1" dirty="0" err="1"/>
              <a:t>більше</a:t>
            </a:r>
            <a:r>
              <a:rPr lang="ru-RU" sz="2800" b="1" dirty="0"/>
              <a:t>?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EFF493DF-C004-3800-D9ED-1629911C3557}"/>
              </a:ext>
            </a:extLst>
          </p:cNvPr>
          <p:cNvGrpSpPr/>
          <p:nvPr/>
        </p:nvGrpSpPr>
        <p:grpSpPr>
          <a:xfrm>
            <a:off x="416923" y="2046002"/>
            <a:ext cx="3215176" cy="2272132"/>
            <a:chOff x="416923" y="2046002"/>
            <a:chExt cx="3215176" cy="2272132"/>
          </a:xfrm>
        </p:grpSpPr>
        <p:pic>
          <p:nvPicPr>
            <p:cNvPr id="2050" name="Picture 2" descr="Загадки про синицю з гарними ілюстраціями">
              <a:extLst>
                <a:ext uri="{FF2B5EF4-FFF2-40B4-BE49-F238E27FC236}">
                  <a16:creationId xmlns:a16="http://schemas.microsoft.com/office/drawing/2014/main" id="{2763769F-C541-A37E-2FB3-249FF1E4D0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923" y="2046002"/>
              <a:ext cx="3084235" cy="20818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Бульбашка прямої мови: прямокутна з округленими кутами 9">
              <a:extLst>
                <a:ext uri="{FF2B5EF4-FFF2-40B4-BE49-F238E27FC236}">
                  <a16:creationId xmlns:a16="http://schemas.microsoft.com/office/drawing/2014/main" id="{A2AC00BE-CAD2-6F57-B4F4-D7BDA9E8C4A7}"/>
                </a:ext>
              </a:extLst>
            </p:cNvPr>
            <p:cNvSpPr/>
            <p:nvPr/>
          </p:nvSpPr>
          <p:spPr>
            <a:xfrm>
              <a:off x="2155104" y="3928427"/>
              <a:ext cx="1476995" cy="389707"/>
            </a:xfrm>
            <a:prstGeom prst="wedgeRoundRectCallout">
              <a:avLst>
                <a:gd name="adj1" fmla="val 49857"/>
                <a:gd name="adj2" fmla="val -32054"/>
                <a:gd name="adj3" fmla="val 16667"/>
              </a:avLst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2000" b="1" dirty="0">
                  <a:solidFill>
                    <a:schemeClr val="tx1"/>
                  </a:solidFill>
                </a:rPr>
                <a:t>Синиця</a:t>
              </a:r>
              <a:endParaRPr lang="uk-UA" sz="2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26BBB233-BF11-CC23-CF67-2113E3F554C9}"/>
              </a:ext>
            </a:extLst>
          </p:cNvPr>
          <p:cNvGrpSpPr/>
          <p:nvPr/>
        </p:nvGrpSpPr>
        <p:grpSpPr>
          <a:xfrm>
            <a:off x="4182425" y="3822550"/>
            <a:ext cx="3827149" cy="2268867"/>
            <a:chOff x="4106985" y="2046002"/>
            <a:chExt cx="3827149" cy="2268867"/>
          </a:xfrm>
        </p:grpSpPr>
        <p:pic>
          <p:nvPicPr>
            <p:cNvPr id="2052" name="Picture 4" descr="Екологи пояснили, чому Азовське море заполонили медузи">
              <a:extLst>
                <a:ext uri="{FF2B5EF4-FFF2-40B4-BE49-F238E27FC236}">
                  <a16:creationId xmlns:a16="http://schemas.microsoft.com/office/drawing/2014/main" id="{8635F0F3-F3C8-F424-33B7-6FF4ED66EE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6985" y="2046002"/>
              <a:ext cx="3643254" cy="20818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Бульбашка прямої мови: прямокутна з округленими кутами 10">
              <a:extLst>
                <a:ext uri="{FF2B5EF4-FFF2-40B4-BE49-F238E27FC236}">
                  <a16:creationId xmlns:a16="http://schemas.microsoft.com/office/drawing/2014/main" id="{F579E6DF-6514-4608-8672-156AD3C7B2CB}"/>
                </a:ext>
              </a:extLst>
            </p:cNvPr>
            <p:cNvSpPr/>
            <p:nvPr/>
          </p:nvSpPr>
          <p:spPr>
            <a:xfrm>
              <a:off x="6457139" y="3925162"/>
              <a:ext cx="1476995" cy="389707"/>
            </a:xfrm>
            <a:prstGeom prst="wedgeRoundRectCallout">
              <a:avLst>
                <a:gd name="adj1" fmla="val 49857"/>
                <a:gd name="adj2" fmla="val -32054"/>
                <a:gd name="adj3" fmla="val 16667"/>
              </a:avLst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2000" b="1" dirty="0">
                  <a:solidFill>
                    <a:schemeClr val="tx1"/>
                  </a:solidFill>
                </a:rPr>
                <a:t>Медуза</a:t>
              </a:r>
              <a:endParaRPr lang="uk-UA" sz="2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0CF8CE43-CCCD-8832-F602-3C24775D6DC7}"/>
              </a:ext>
            </a:extLst>
          </p:cNvPr>
          <p:cNvGrpSpPr/>
          <p:nvPr/>
        </p:nvGrpSpPr>
        <p:grpSpPr>
          <a:xfrm>
            <a:off x="8356067" y="2046002"/>
            <a:ext cx="3458975" cy="2268867"/>
            <a:chOff x="8356067" y="2046002"/>
            <a:chExt cx="3458975" cy="2268867"/>
          </a:xfrm>
        </p:grpSpPr>
        <p:pic>
          <p:nvPicPr>
            <p:cNvPr id="2054" name="Picture 6" descr="Що робити, якщо знайшли їжака: головні поради й табу | ЕкоПолітика">
              <a:extLst>
                <a:ext uri="{FF2B5EF4-FFF2-40B4-BE49-F238E27FC236}">
                  <a16:creationId xmlns:a16="http://schemas.microsoft.com/office/drawing/2014/main" id="{3A102D6C-6D85-3C45-3DE4-F03719AEE6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56067" y="2046002"/>
              <a:ext cx="3130537" cy="20818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Бульбашка прямої мови: прямокутна з округленими кутами 11">
              <a:extLst>
                <a:ext uri="{FF2B5EF4-FFF2-40B4-BE49-F238E27FC236}">
                  <a16:creationId xmlns:a16="http://schemas.microsoft.com/office/drawing/2014/main" id="{AA58B390-CFFA-54F8-6042-DD1811AD8C7D}"/>
                </a:ext>
              </a:extLst>
            </p:cNvPr>
            <p:cNvSpPr/>
            <p:nvPr/>
          </p:nvSpPr>
          <p:spPr>
            <a:xfrm>
              <a:off x="10338047" y="3925162"/>
              <a:ext cx="1476995" cy="389707"/>
            </a:xfrm>
            <a:prstGeom prst="wedgeRoundRectCallout">
              <a:avLst>
                <a:gd name="adj1" fmla="val 49857"/>
                <a:gd name="adj2" fmla="val -32054"/>
                <a:gd name="adj3" fmla="val 16667"/>
              </a:avLst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2000" b="1" dirty="0">
                  <a:solidFill>
                    <a:schemeClr val="tx1"/>
                  </a:solidFill>
                </a:rPr>
                <a:t>Їжак</a:t>
              </a:r>
              <a:endParaRPr lang="uk-UA" sz="20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4238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</a:rPr>
              <a:t>У твоєму оточенні існують тіла, </a:t>
            </a:r>
            <a:r>
              <a:rPr lang="uk-UA" sz="2800" b="1" dirty="0">
                <a:solidFill>
                  <a:srgbClr val="FF0000"/>
                </a:solidFill>
              </a:rPr>
              <a:t>створені людиною</a:t>
            </a:r>
            <a:r>
              <a:rPr lang="uk-UA" sz="2800" b="1" dirty="0">
                <a:solidFill>
                  <a:schemeClr val="tx1"/>
                </a:solidFill>
              </a:rPr>
              <a:t>. Їх називають </a:t>
            </a:r>
            <a:r>
              <a:rPr lang="uk-UA" sz="2800" b="1" dirty="0">
                <a:solidFill>
                  <a:srgbClr val="FF0000"/>
                </a:solidFill>
              </a:rPr>
              <a:t>руко-</a:t>
            </a:r>
            <a:r>
              <a:rPr lang="uk-UA" sz="2800" b="1" dirty="0" err="1">
                <a:solidFill>
                  <a:srgbClr val="FF0000"/>
                </a:solidFill>
              </a:rPr>
              <a:t>творні</a:t>
            </a:r>
            <a:r>
              <a:rPr lang="uk-UA" sz="2800" b="1" dirty="0">
                <a:solidFill>
                  <a:srgbClr val="FF0000"/>
                </a:solidFill>
              </a:rPr>
              <a:t> тіла </a:t>
            </a:r>
            <a:r>
              <a:rPr lang="uk-UA" sz="2800" b="1" dirty="0">
                <a:solidFill>
                  <a:schemeClr val="tx1"/>
                </a:solidFill>
              </a:rPr>
              <a:t>або вироби, наприклад автомобіль, смартфон, книжка, годин-</a:t>
            </a:r>
            <a:r>
              <a:rPr lang="uk-UA" sz="2800" b="1" dirty="0" err="1">
                <a:solidFill>
                  <a:schemeClr val="tx1"/>
                </a:solidFill>
              </a:rPr>
              <a:t>ник</a:t>
            </a:r>
            <a:r>
              <a:rPr lang="uk-UA" sz="2800" b="1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026" name="Picture 2" descr="Названий найкращий автомобіль 2017 року в Європі - Korrespondent.net">
            <a:extLst>
              <a:ext uri="{FF2B5EF4-FFF2-40B4-BE49-F238E27FC236}">
                <a16:creationId xmlns:a16="http://schemas.microsoft.com/office/drawing/2014/main" id="{F474B839-37D0-CE5F-E280-F5111D2F5E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3" y="1750422"/>
            <a:ext cx="4291179" cy="2708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Лучше Xiaomi Redmi 8: представлен новый бюджетный смартфон за 6 000 рублей">
            <a:extLst>
              <a:ext uri="{FF2B5EF4-FFF2-40B4-BE49-F238E27FC236}">
                <a16:creationId xmlns:a16="http://schemas.microsoft.com/office/drawing/2014/main" id="{717598FD-59E2-2C58-261D-52FE81F977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7689" y="1812920"/>
            <a:ext cx="4184339" cy="278955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Настінний годинник &quot;Патріотичний&quot; від Світ стендів - 1312577692">
            <a:extLst>
              <a:ext uri="{FF2B5EF4-FFF2-40B4-BE49-F238E27FC236}">
                <a16:creationId xmlns:a16="http://schemas.microsoft.com/office/drawing/2014/main" id="{5A6D3F74-E36F-A911-9AD2-0E3C4796A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386" y="3884833"/>
            <a:ext cx="2789560" cy="278956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123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107474" y="183607"/>
            <a:ext cx="9919063" cy="1384995"/>
          </a:xfrm>
          <a:prstGeom prst="rect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  <a:ln w="38100"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u="sng" dirty="0">
                <a:solidFill>
                  <a:srgbClr val="FF0000"/>
                </a:solidFill>
              </a:rPr>
              <a:t>ЗАВДАННЯ 1.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Прочитай </a:t>
            </a:r>
            <a:r>
              <a:rPr lang="ru-RU" sz="2800" b="1" dirty="0" err="1">
                <a:solidFill>
                  <a:schemeClr val="tx1"/>
                </a:solidFill>
              </a:rPr>
              <a:t>вірш</a:t>
            </a:r>
            <a:r>
              <a:rPr lang="ru-RU" sz="2800" b="1" dirty="0">
                <a:solidFill>
                  <a:schemeClr val="tx1"/>
                </a:solidFill>
              </a:rPr>
              <a:t> і </a:t>
            </a:r>
            <a:r>
              <a:rPr lang="ru-RU" sz="2800" b="1" dirty="0" err="1">
                <a:solidFill>
                  <a:schemeClr val="tx1"/>
                </a:solidFill>
              </a:rPr>
              <a:t>визнач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що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із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згаданого</a:t>
            </a:r>
            <a:r>
              <a:rPr lang="ru-RU" sz="2800" b="1" dirty="0">
                <a:solidFill>
                  <a:schemeClr val="tx1"/>
                </a:solidFill>
              </a:rPr>
              <a:t> в </a:t>
            </a:r>
            <a:r>
              <a:rPr lang="ru-RU" sz="2800" b="1" dirty="0" err="1">
                <a:solidFill>
                  <a:schemeClr val="tx1"/>
                </a:solidFill>
              </a:rPr>
              <a:t>ньому</a:t>
            </a:r>
            <a:r>
              <a:rPr lang="ru-RU" sz="2800" b="1" dirty="0">
                <a:solidFill>
                  <a:schemeClr val="tx1"/>
                </a:solidFill>
              </a:rPr>
              <a:t> є природ-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ним </a:t>
            </a:r>
            <a:r>
              <a:rPr lang="ru-RU" sz="2800" b="1" dirty="0" err="1">
                <a:solidFill>
                  <a:schemeClr val="tx1"/>
                </a:solidFill>
              </a:rPr>
              <a:t>тілом</a:t>
            </a:r>
            <a:r>
              <a:rPr lang="ru-RU" sz="2800" b="1" dirty="0">
                <a:solidFill>
                  <a:schemeClr val="tx1"/>
                </a:solidFill>
              </a:rPr>
              <a:t>, а </a:t>
            </a:r>
            <a:r>
              <a:rPr lang="ru-RU" sz="2800" b="1" dirty="0" err="1">
                <a:solidFill>
                  <a:schemeClr val="tx1"/>
                </a:solidFill>
              </a:rPr>
              <a:t>що</a:t>
            </a:r>
            <a:r>
              <a:rPr lang="ru-RU" sz="2800" b="1" dirty="0">
                <a:solidFill>
                  <a:schemeClr val="tx1"/>
                </a:solidFill>
              </a:rPr>
              <a:t> — </a:t>
            </a:r>
            <a:r>
              <a:rPr lang="ru-RU" sz="2800" b="1" dirty="0" err="1">
                <a:solidFill>
                  <a:schemeClr val="tx1"/>
                </a:solidFill>
              </a:rPr>
              <a:t>природним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явищем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Ordinateur Icônes, Tache, Gestion PNG - Ordinateur Icônes, Tache, Gestion  transparentes | PNG gratuit">
            <a:extLst>
              <a:ext uri="{FF2B5EF4-FFF2-40B4-BE49-F238E27FC236}">
                <a16:creationId xmlns:a16="http://schemas.microsoft.com/office/drawing/2014/main" id="{40D7E029-EB98-DDBF-5C61-DF5C9416E9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62" b="94808" l="10000" r="90000">
                        <a14:foregroundMark x1="30661" y1="6979" x2="26222" y2="10577"/>
                        <a14:foregroundMark x1="35000" y1="3462" x2="33776" y2="4454"/>
                        <a14:foregroundMark x1="30556" y1="13846" x2="28333" y2="28654"/>
                        <a14:foregroundMark x1="28333" y1="28654" x2="33111" y2="42115"/>
                        <a14:foregroundMark x1="33111" y1="42115" x2="36778" y2="44038"/>
                        <a14:foregroundMark x1="31556" y1="15000" x2="39556" y2="11346"/>
                        <a14:foregroundMark x1="39556" y1="11346" x2="44667" y2="13846"/>
                        <a14:foregroundMark x1="54778" y1="20962" x2="47667" y2="41923"/>
                        <a14:foregroundMark x1="47667" y1="41923" x2="59444" y2="49231"/>
                        <a14:foregroundMark x1="59444" y1="49231" x2="60667" y2="30192"/>
                        <a14:foregroundMark x1="60667" y1="30192" x2="52333" y2="42885"/>
                        <a14:foregroundMark x1="52333" y1="42885" x2="62444" y2="33846"/>
                        <a14:foregroundMark x1="62444" y1="33846" x2="47889" y2="43654"/>
                        <a14:foregroundMark x1="47889" y1="43654" x2="60222" y2="33654"/>
                        <a14:foregroundMark x1="60222" y1="33654" x2="59000" y2="46346"/>
                        <a14:foregroundMark x1="59000" y1="46346" x2="63889" y2="48077"/>
                        <a14:foregroundMark x1="53889" y1="22692" x2="61000" y2="26346"/>
                        <a14:foregroundMark x1="61000" y1="26346" x2="65222" y2="50192"/>
                        <a14:foregroundMark x1="65222" y1="50192" x2="53111" y2="60577"/>
                        <a14:foregroundMark x1="53111" y1="60577" x2="50889" y2="61346"/>
                        <a14:foregroundMark x1="50778" y1="24038" x2="47333" y2="31538"/>
                        <a14:foregroundMark x1="47333" y1="31538" x2="50000" y2="53462"/>
                        <a14:foregroundMark x1="50000" y1="53462" x2="53667" y2="58269"/>
                        <a14:foregroundMark x1="24111" y1="90577" x2="31333" y2="92115"/>
                        <a14:foregroundMark x1="31333" y1="92115" x2="27222" y2="94808"/>
                        <a14:foregroundMark x1="52889" y1="74231" x2="55667" y2="83077"/>
                        <a14:foregroundMark x1="55667" y1="83077" x2="66667" y2="87308"/>
                        <a14:foregroundMark x1="66667" y1="87308" x2="72889" y2="77885"/>
                        <a14:foregroundMark x1="72889" y1="77885" x2="70889" y2="60385"/>
                        <a14:foregroundMark x1="51853" y1="74874" x2="60167" y2="72482"/>
                        <a14:backgroundMark x1="62444" y1="71923" x2="63667" y2="71154"/>
                        <a14:backgroundMark x1="62222" y1="72115" x2="62556" y2="72115"/>
                        <a14:backgroundMark x1="61222" y1="70769" x2="62889" y2="72885"/>
                        <a14:backgroundMark x1="30444" y1="1731" x2="32556" y2="4808"/>
                        <a14:backgroundMark x1="32667" y1="5385" x2="32778" y2="5962"/>
                        <a14:backgroundMark x1="32889" y1="5577" x2="31556" y2="7115"/>
                        <a14:backgroundMark x1="33667" y1="4231" x2="30444" y2="6538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38" r="19828"/>
          <a:stretch/>
        </p:blipFill>
        <p:spPr bwMode="auto">
          <a:xfrm>
            <a:off x="0" y="91788"/>
            <a:ext cx="1939856" cy="1876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481CD03-F126-B619-662C-3452C9D3985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1215" t="57016" r="22214" b="22789"/>
          <a:stretch/>
        </p:blipFill>
        <p:spPr>
          <a:xfrm>
            <a:off x="523008" y="2185851"/>
            <a:ext cx="10928763" cy="219456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28" name="Picture 4" descr="Тарас Шевченко : віртуальна мультимедійна виставка.">
            <a:extLst>
              <a:ext uri="{FF2B5EF4-FFF2-40B4-BE49-F238E27FC236}">
                <a16:creationId xmlns:a16="http://schemas.microsoft.com/office/drawing/2014/main" id="{85EB0515-500D-FB33-EFB7-833AE92DB1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8440" y="3504358"/>
            <a:ext cx="4860199" cy="3650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876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Пізнаючи</a:t>
            </a:r>
            <a:r>
              <a:rPr lang="ru-RU" sz="2800" b="1" dirty="0">
                <a:solidFill>
                  <a:schemeClr val="tx1"/>
                </a:solidFill>
              </a:rPr>
              <a:t> природу, </a:t>
            </a:r>
            <a:r>
              <a:rPr lang="ru-RU" sz="2800" b="1" dirty="0" err="1">
                <a:solidFill>
                  <a:schemeClr val="tx1"/>
                </a:solidFill>
              </a:rPr>
              <a:t>ти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досліджуватимеш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природні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тіла</a:t>
            </a:r>
            <a:r>
              <a:rPr lang="ru-RU" sz="2800" b="1" dirty="0">
                <a:solidFill>
                  <a:schemeClr val="tx1"/>
                </a:solidFill>
              </a:rPr>
              <a:t> та </a:t>
            </a:r>
            <a:r>
              <a:rPr lang="ru-RU" sz="2800" b="1" dirty="0" err="1">
                <a:solidFill>
                  <a:schemeClr val="tx1"/>
                </a:solidFill>
              </a:rPr>
              <a:t>явища</a:t>
            </a:r>
            <a:r>
              <a:rPr lang="ru-RU" sz="2800" b="1" dirty="0">
                <a:solidFill>
                  <a:schemeClr val="tx1"/>
                </a:solidFill>
              </a:rPr>
              <a:t> й </a:t>
            </a:r>
            <a:r>
              <a:rPr lang="ru-RU" sz="2800" b="1" dirty="0" err="1">
                <a:solidFill>
                  <a:schemeClr val="tx1"/>
                </a:solidFill>
              </a:rPr>
              <a:t>здобу-ватимеш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нові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знання</a:t>
            </a:r>
            <a:r>
              <a:rPr lang="ru-RU" sz="2800" b="1" dirty="0">
                <a:solidFill>
                  <a:schemeClr val="tx1"/>
                </a:solidFill>
              </a:rPr>
              <a:t> за </a:t>
            </a:r>
            <a:r>
              <a:rPr lang="ru-RU" sz="2800" b="1" dirty="0" err="1">
                <a:solidFill>
                  <a:schemeClr val="tx1"/>
                </a:solidFill>
              </a:rPr>
              <a:t>допомогою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спостереження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rgbClr val="FF0000"/>
                </a:solidFill>
              </a:rPr>
              <a:t>вимірювання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rgbClr val="FF0000"/>
                </a:solidFill>
              </a:rPr>
              <a:t>експе-рименту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5122" name="Picture 2" descr="Як навчити дитину піклуватися про екологію? | Статті Академії SMARTUM | Блог">
            <a:extLst>
              <a:ext uri="{FF2B5EF4-FFF2-40B4-BE49-F238E27FC236}">
                <a16:creationId xmlns:a16="http://schemas.microsoft.com/office/drawing/2014/main" id="{5265EF13-641C-95FA-8E08-D5693A63A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3" y="1706548"/>
            <a:ext cx="4420859" cy="359697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ульбашка прямої мови: прямокутна з округленими кутами 3">
            <a:extLst>
              <a:ext uri="{FF2B5EF4-FFF2-40B4-BE49-F238E27FC236}">
                <a16:creationId xmlns:a16="http://schemas.microsoft.com/office/drawing/2014/main" id="{B369D453-0A74-7288-8A65-B843F4FFDDF4}"/>
              </a:ext>
            </a:extLst>
          </p:cNvPr>
          <p:cNvSpPr/>
          <p:nvPr/>
        </p:nvSpPr>
        <p:spPr>
          <a:xfrm>
            <a:off x="165463" y="5617027"/>
            <a:ext cx="2107474" cy="461555"/>
          </a:xfrm>
          <a:prstGeom prst="wedgeRoundRectCallout">
            <a:avLst>
              <a:gd name="adj1" fmla="val 44485"/>
              <a:gd name="adj2" fmla="val -173578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Спостереження</a:t>
            </a:r>
          </a:p>
        </p:txBody>
      </p:sp>
      <p:pic>
        <p:nvPicPr>
          <p:cNvPr id="5124" name="Picture 4" descr="Алгоритм вимірювання артеріального тиску приладами різного типу">
            <a:extLst>
              <a:ext uri="{FF2B5EF4-FFF2-40B4-BE49-F238E27FC236}">
                <a16:creationId xmlns:a16="http://schemas.microsoft.com/office/drawing/2014/main" id="{8E4DB2AA-DA17-F4DA-41BE-F39CEA59B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515" y="4097689"/>
            <a:ext cx="4087754" cy="272516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Бульбашка прямої мови: прямокутна з округленими кутами 6">
            <a:extLst>
              <a:ext uri="{FF2B5EF4-FFF2-40B4-BE49-F238E27FC236}">
                <a16:creationId xmlns:a16="http://schemas.microsoft.com/office/drawing/2014/main" id="{2D654263-8312-2E48-BFB3-D991F7B87988}"/>
              </a:ext>
            </a:extLst>
          </p:cNvPr>
          <p:cNvSpPr/>
          <p:nvPr/>
        </p:nvSpPr>
        <p:spPr>
          <a:xfrm>
            <a:off x="4711337" y="3274256"/>
            <a:ext cx="2107474" cy="461555"/>
          </a:xfrm>
          <a:prstGeom prst="wedgeRoundRectCallout">
            <a:avLst>
              <a:gd name="adj1" fmla="val 40766"/>
              <a:gd name="adj2" fmla="val 184912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Вимірювання</a:t>
            </a:r>
          </a:p>
        </p:txBody>
      </p:sp>
      <p:pic>
        <p:nvPicPr>
          <p:cNvPr id="5126" name="Picture 6" descr="Експерименти та досліди для дітей | Діти in UA">
            <a:extLst>
              <a:ext uri="{FF2B5EF4-FFF2-40B4-BE49-F238E27FC236}">
                <a16:creationId xmlns:a16="http://schemas.microsoft.com/office/drawing/2014/main" id="{A2224949-316E-C1AE-18A3-36E8C5234F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0098" y="1834311"/>
            <a:ext cx="4296439" cy="272517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Бульбашка прямої мови: прямокутна з округленими кутами 8">
            <a:extLst>
              <a:ext uri="{FF2B5EF4-FFF2-40B4-BE49-F238E27FC236}">
                <a16:creationId xmlns:a16="http://schemas.microsoft.com/office/drawing/2014/main" id="{86297848-66D5-E298-9F6A-30B0C4FFFCEF}"/>
              </a:ext>
            </a:extLst>
          </p:cNvPr>
          <p:cNvSpPr/>
          <p:nvPr/>
        </p:nvSpPr>
        <p:spPr>
          <a:xfrm>
            <a:off x="9771017" y="4825190"/>
            <a:ext cx="2107474" cy="461555"/>
          </a:xfrm>
          <a:prstGeom prst="wedgeRoundRectCallout">
            <a:avLst>
              <a:gd name="adj1" fmla="val -42705"/>
              <a:gd name="adj2" fmla="val -135842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Експеримент</a:t>
            </a:r>
          </a:p>
        </p:txBody>
      </p:sp>
    </p:spTree>
    <p:extLst>
      <p:ext uri="{BB962C8B-B14F-4D97-AF65-F5344CB8AC3E}">
        <p14:creationId xmlns:p14="http://schemas.microsoft.com/office/powerpoint/2010/main" val="813670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111</Words>
  <Application>Microsoft Office PowerPoint</Application>
  <PresentationFormat>Широкий екран</PresentationFormat>
  <Paragraphs>18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59</cp:revision>
  <dcterms:created xsi:type="dcterms:W3CDTF">2023-02-01T11:00:58Z</dcterms:created>
  <dcterms:modified xsi:type="dcterms:W3CDTF">2023-08-05T19:37:39Z</dcterms:modified>
</cp:coreProperties>
</file>