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297" r:id="rId4"/>
    <p:sldId id="330" r:id="rId5"/>
    <p:sldId id="302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92eQXvTDXvA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hyperlink" Target="https://youtu.be/92eQXvTDXvA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3.wdp"/><Relationship Id="rId4" Type="http://schemas.openxmlformats.org/officeDocument/2006/relationships/image" Target="../media/image9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92eQXvTDXvA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6.pn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hyperlink" Target="https://www.youtube.com/channel/UCYtu9EnlIk3Nph-Yj_nHd6A" TargetMode="External"/><Relationship Id="rId7" Type="http://schemas.microsoft.com/office/2017/06/relationships/model3d" Target="../media/model3d2.glb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17/06/relationships/model3d" Target="../media/model3d1.glb"/><Relationship Id="rId10" Type="http://schemas.openxmlformats.org/officeDocument/2006/relationships/image" Target="../media/image7.png"/><Relationship Id="rId4" Type="http://schemas.openxmlformats.org/officeDocument/2006/relationships/image" Target="../media/image10.jpg"/><Relationship Id="rId9" Type="http://schemas.openxmlformats.org/officeDocument/2006/relationships/hyperlink" Target="https://youtu.be/92eQXvTDXvA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92eQXvTDXvA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92eQXvTDXv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12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Хімічні явища й ознаки, що їх супроводжують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6BC6486B-5549-40A7-695F-4F2F214326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13" y="5290452"/>
            <a:ext cx="3846071" cy="150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114952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Розгляньте колаж й усно опишіть, яких змін зазнають зобра­жені на ньому тіла й речовини. Висловіть припущення, чи утворюються нові речовини у кожному випадку.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E5845-70FC-0ACE-18E6-953491C38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295" y="3915052"/>
            <a:ext cx="1961965" cy="294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33FDA97-F435-2E78-E85A-197EC111834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500" t="34921" r="22357" b="18349"/>
          <a:stretch/>
        </p:blipFill>
        <p:spPr>
          <a:xfrm>
            <a:off x="1410789" y="1556071"/>
            <a:ext cx="8956506" cy="4269424"/>
          </a:xfrm>
          <a:prstGeom prst="rect">
            <a:avLst/>
          </a:prstGeom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387787A5-1387-9621-482A-41C1FDE6076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420" y="5897938"/>
            <a:ext cx="2835878" cy="110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8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Для </a:t>
            </a:r>
            <a:r>
              <a:rPr lang="uk-UA" sz="2400" b="1" dirty="0">
                <a:solidFill>
                  <a:srgbClr val="FF0000"/>
                </a:solidFill>
              </a:rPr>
              <a:t>хімічних </a:t>
            </a:r>
            <a:r>
              <a:rPr lang="uk-UA" sz="2400" b="1" dirty="0">
                <a:solidFill>
                  <a:schemeClr val="tx1"/>
                </a:solidFill>
              </a:rPr>
              <a:t>явищ більш поширеною є назва </a:t>
            </a:r>
            <a:r>
              <a:rPr lang="uk-UA" sz="2400" b="1" dirty="0">
                <a:solidFill>
                  <a:srgbClr val="FF0000"/>
                </a:solidFill>
              </a:rPr>
              <a:t>хімічні реакції</a:t>
            </a:r>
            <a:r>
              <a:rPr lang="uk-UA" sz="2400" b="1" dirty="0">
                <a:solidFill>
                  <a:schemeClr val="tx1"/>
                </a:solidFill>
              </a:rPr>
              <a:t>. В результаті </a:t>
            </a:r>
            <a:r>
              <a:rPr lang="uk-UA" sz="2400" b="1" dirty="0">
                <a:solidFill>
                  <a:srgbClr val="FF0000"/>
                </a:solidFill>
              </a:rPr>
              <a:t>хімічних явищ</a:t>
            </a:r>
            <a:r>
              <a:rPr lang="uk-UA" sz="2400" b="1" dirty="0">
                <a:solidFill>
                  <a:schemeClr val="tx1"/>
                </a:solidFill>
              </a:rPr>
              <a:t>/</a:t>
            </a:r>
            <a:r>
              <a:rPr lang="uk-UA" sz="2400" b="1" dirty="0">
                <a:solidFill>
                  <a:srgbClr val="FF0000"/>
                </a:solidFill>
              </a:rPr>
              <a:t>хімічних реакцій </a:t>
            </a:r>
            <a:r>
              <a:rPr lang="uk-UA" sz="2400" b="1" dirty="0">
                <a:solidFill>
                  <a:schemeClr val="tx1"/>
                </a:solidFill>
              </a:rPr>
              <a:t>від­бувається перетворення одних речовин на інші. Нові речовини будуть складатися лише з тих атомів, що міс­тились у взятих для реакції речовинах. Атоми інших хімічних елементів не утворюються. 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07D4214-68DD-C0FC-5ABF-FD48131B8D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357" t="39365" r="16857" b="11365"/>
          <a:stretch/>
        </p:blipFill>
        <p:spPr>
          <a:xfrm>
            <a:off x="1278759" y="1901690"/>
            <a:ext cx="9274629" cy="4869495"/>
          </a:xfrm>
          <a:prstGeom prst="rect">
            <a:avLst/>
          </a:prstGeom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63CCABB8-CDCD-11FD-28E6-88E019EA24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420" y="5897938"/>
            <a:ext cx="2835878" cy="110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BF99D29-9747-03A1-BD10-9F520582F191}"/>
              </a:ext>
            </a:extLst>
          </p:cNvPr>
          <p:cNvSpPr txBox="1"/>
          <p:nvPr/>
        </p:nvSpPr>
        <p:spPr>
          <a:xfrm>
            <a:off x="165463" y="141347"/>
            <a:ext cx="11861074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Як видно з малюнку, структурними частинками, наприклад, графіту є атоми Карбону, кисню молекули, які утворені з двох атомів Оксигену. Під час хімічної реакції зв’язки між атомами Оксигену у молекулі кисню зруйнувались. Натомість ато­ми Оксигену встановили нові зв’язки з атомом Карбону. Відбулось утворення нової речовини — </a:t>
            </a:r>
            <a:r>
              <a:rPr lang="uk-UA" sz="2400" b="1" dirty="0">
                <a:solidFill>
                  <a:srgbClr val="FF0000"/>
                </a:solidFill>
              </a:rPr>
              <a:t>вуглекислого газу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02A0B29A-46C5-0A38-0742-FF6B7EA27641}"/>
              </a:ext>
            </a:extLst>
          </p:cNvPr>
          <p:cNvGrpSpPr/>
          <p:nvPr/>
        </p:nvGrpSpPr>
        <p:grpSpPr>
          <a:xfrm>
            <a:off x="4932274" y="2595060"/>
            <a:ext cx="1116611" cy="1116610"/>
            <a:chOff x="9130250" y="1800761"/>
            <a:chExt cx="1116611" cy="1116610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0" name="3D-модель 9" descr="Red Sphere">
                  <a:extLst>
                    <a:ext uri="{FF2B5EF4-FFF2-40B4-BE49-F238E27FC236}">
                      <a16:creationId xmlns:a16="http://schemas.microsoft.com/office/drawing/2014/main" id="{DFA394BD-C6FD-6B7C-77C2-4E5CC2CD6472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091494804"/>
                    </p:ext>
                  </p:extLst>
                </p:nvPr>
              </p:nvGraphicFramePr>
              <p:xfrm>
                <a:off x="9130250" y="1800761"/>
                <a:ext cx="1116611" cy="111661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1116611" cy="1116610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97225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0" name="3D-модель 9" descr="Red Sphere">
                  <a:extLst>
                    <a:ext uri="{FF2B5EF4-FFF2-40B4-BE49-F238E27FC236}">
                      <a16:creationId xmlns:a16="http://schemas.microsoft.com/office/drawing/2014/main" id="{DFA394BD-C6FD-6B7C-77C2-4E5CC2CD647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932274" y="2595060"/>
                  <a:ext cx="1116611" cy="111661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1" name="Прямокутник 10">
              <a:extLst>
                <a:ext uri="{FF2B5EF4-FFF2-40B4-BE49-F238E27FC236}">
                  <a16:creationId xmlns:a16="http://schemas.microsoft.com/office/drawing/2014/main" id="{36883499-721F-7C14-E38F-0F8D879D4A95}"/>
                </a:ext>
              </a:extLst>
            </p:cNvPr>
            <p:cNvSpPr/>
            <p:nvPr/>
          </p:nvSpPr>
          <p:spPr>
            <a:xfrm>
              <a:off x="9362183" y="1897401"/>
              <a:ext cx="652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О</a:t>
              </a:r>
            </a:p>
          </p:txBody>
        </p:sp>
      </p:grpSp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658E9A48-0F03-9881-D3C4-EEE26649B2C5}"/>
              </a:ext>
            </a:extLst>
          </p:cNvPr>
          <p:cNvGrpSpPr/>
          <p:nvPr/>
        </p:nvGrpSpPr>
        <p:grpSpPr>
          <a:xfrm>
            <a:off x="5379822" y="3310175"/>
            <a:ext cx="1116611" cy="1116610"/>
            <a:chOff x="9130250" y="1800761"/>
            <a:chExt cx="1116611" cy="1116610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3" name="3D-модель 12" descr="Red Sphere">
                  <a:extLst>
                    <a:ext uri="{FF2B5EF4-FFF2-40B4-BE49-F238E27FC236}">
                      <a16:creationId xmlns:a16="http://schemas.microsoft.com/office/drawing/2014/main" id="{EFDDCA29-3B13-C0C8-BDA1-E65A419ABDFE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1222276766"/>
                    </p:ext>
                  </p:extLst>
                </p:nvPr>
              </p:nvGraphicFramePr>
              <p:xfrm>
                <a:off x="9130250" y="1800761"/>
                <a:ext cx="1116611" cy="111661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1116611" cy="1116610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97225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3" name="3D-модель 12" descr="Red Sphere">
                  <a:extLst>
                    <a:ext uri="{FF2B5EF4-FFF2-40B4-BE49-F238E27FC236}">
                      <a16:creationId xmlns:a16="http://schemas.microsoft.com/office/drawing/2014/main" id="{EFDDCA29-3B13-C0C8-BDA1-E65A419ABDF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79822" y="3310175"/>
                  <a:ext cx="1116611" cy="111661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4" name="Прямокутник 13">
              <a:extLst>
                <a:ext uri="{FF2B5EF4-FFF2-40B4-BE49-F238E27FC236}">
                  <a16:creationId xmlns:a16="http://schemas.microsoft.com/office/drawing/2014/main" id="{E6A943FA-8A29-15ED-CF43-61E7941B56F0}"/>
                </a:ext>
              </a:extLst>
            </p:cNvPr>
            <p:cNvSpPr/>
            <p:nvPr/>
          </p:nvSpPr>
          <p:spPr>
            <a:xfrm>
              <a:off x="9362183" y="1897401"/>
              <a:ext cx="652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О</a:t>
              </a:r>
            </a:p>
          </p:txBody>
        </p:sp>
      </p:grpSp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A94ACFB3-E489-C373-6E5F-EEC03290EC11}"/>
              </a:ext>
            </a:extLst>
          </p:cNvPr>
          <p:cNvGrpSpPr/>
          <p:nvPr/>
        </p:nvGrpSpPr>
        <p:grpSpPr>
          <a:xfrm>
            <a:off x="1922124" y="2654819"/>
            <a:ext cx="1528298" cy="1528298"/>
            <a:chOff x="1981256" y="3254551"/>
            <a:chExt cx="1528298" cy="1528298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6" name="3D-модель 15" descr="Dark Gray Sphere">
                  <a:extLst>
                    <a:ext uri="{FF2B5EF4-FFF2-40B4-BE49-F238E27FC236}">
                      <a16:creationId xmlns:a16="http://schemas.microsoft.com/office/drawing/2014/main" id="{943012DD-0BF7-645B-A3BF-982433EE0457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1045293842"/>
                    </p:ext>
                  </p:extLst>
                </p:nvPr>
              </p:nvGraphicFramePr>
              <p:xfrm>
                <a:off x="1981256" y="3254551"/>
                <a:ext cx="1528298" cy="1528298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1528298" cy="1528298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2547163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6" name="3D-модель 15" descr="Dark Gray Sphere">
                  <a:extLst>
                    <a:ext uri="{FF2B5EF4-FFF2-40B4-BE49-F238E27FC236}">
                      <a16:creationId xmlns:a16="http://schemas.microsoft.com/office/drawing/2014/main" id="{943012DD-0BF7-645B-A3BF-982433EE045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922124" y="2654819"/>
                  <a:ext cx="1528298" cy="152829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" name="Прямокутник 16">
              <a:extLst>
                <a:ext uri="{FF2B5EF4-FFF2-40B4-BE49-F238E27FC236}">
                  <a16:creationId xmlns:a16="http://schemas.microsoft.com/office/drawing/2014/main" id="{66972A86-D4B5-69B5-A76E-AA980E8E1715}"/>
                </a:ext>
              </a:extLst>
            </p:cNvPr>
            <p:cNvSpPr/>
            <p:nvPr/>
          </p:nvSpPr>
          <p:spPr>
            <a:xfrm>
              <a:off x="2418754" y="3544882"/>
              <a:ext cx="55175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С</a:t>
              </a:r>
            </a:p>
          </p:txBody>
        </p:sp>
      </p:grpSp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id="{6BB341F7-9629-FD82-DF1E-7D989545EE2F}"/>
              </a:ext>
            </a:extLst>
          </p:cNvPr>
          <p:cNvGrpSpPr/>
          <p:nvPr/>
        </p:nvGrpSpPr>
        <p:grpSpPr>
          <a:xfrm>
            <a:off x="9414859" y="2408264"/>
            <a:ext cx="1116611" cy="1116610"/>
            <a:chOff x="9130250" y="1800761"/>
            <a:chExt cx="1116611" cy="1116610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9" name="3D-модель 18" descr="Red Sphere">
                  <a:extLst>
                    <a:ext uri="{FF2B5EF4-FFF2-40B4-BE49-F238E27FC236}">
                      <a16:creationId xmlns:a16="http://schemas.microsoft.com/office/drawing/2014/main" id="{8EAE9BD1-C845-BF1D-3CA6-2CFECF9D2D37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4216247946"/>
                    </p:ext>
                  </p:extLst>
                </p:nvPr>
              </p:nvGraphicFramePr>
              <p:xfrm>
                <a:off x="9130250" y="1800761"/>
                <a:ext cx="1116611" cy="111661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1116611" cy="1116610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97225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9" name="3D-модель 18" descr="Red Sphere">
                  <a:extLst>
                    <a:ext uri="{FF2B5EF4-FFF2-40B4-BE49-F238E27FC236}">
                      <a16:creationId xmlns:a16="http://schemas.microsoft.com/office/drawing/2014/main" id="{8EAE9BD1-C845-BF1D-3CA6-2CFECF9D2D3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9414859" y="2408264"/>
                  <a:ext cx="1116611" cy="111661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0" name="Прямокутник 19">
              <a:extLst>
                <a:ext uri="{FF2B5EF4-FFF2-40B4-BE49-F238E27FC236}">
                  <a16:creationId xmlns:a16="http://schemas.microsoft.com/office/drawing/2014/main" id="{E74319D7-A032-0BE5-E060-E9F2572009CA}"/>
                </a:ext>
              </a:extLst>
            </p:cNvPr>
            <p:cNvSpPr/>
            <p:nvPr/>
          </p:nvSpPr>
          <p:spPr>
            <a:xfrm>
              <a:off x="9362183" y="1897401"/>
              <a:ext cx="652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О</a:t>
              </a:r>
            </a:p>
          </p:txBody>
        </p:sp>
      </p:grpSp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0C32D5A3-077D-86A3-E144-10B9654080BE}"/>
              </a:ext>
            </a:extLst>
          </p:cNvPr>
          <p:cNvGrpSpPr/>
          <p:nvPr/>
        </p:nvGrpSpPr>
        <p:grpSpPr>
          <a:xfrm>
            <a:off x="8607417" y="2894669"/>
            <a:ext cx="1528298" cy="1528298"/>
            <a:chOff x="1981256" y="3254551"/>
            <a:chExt cx="1528298" cy="1528298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22" name="3D-модель 21" descr="Dark Gray Sphere">
                  <a:extLst>
                    <a:ext uri="{FF2B5EF4-FFF2-40B4-BE49-F238E27FC236}">
                      <a16:creationId xmlns:a16="http://schemas.microsoft.com/office/drawing/2014/main" id="{902CAD71-F380-5664-7D8A-C1AD8839AC54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1778321367"/>
                    </p:ext>
                  </p:extLst>
                </p:nvPr>
              </p:nvGraphicFramePr>
              <p:xfrm>
                <a:off x="1981256" y="3254551"/>
                <a:ext cx="1528298" cy="1528298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1528298" cy="1528298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2547163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22" name="3D-модель 21" descr="Dark Gray Sphere">
                  <a:extLst>
                    <a:ext uri="{FF2B5EF4-FFF2-40B4-BE49-F238E27FC236}">
                      <a16:creationId xmlns:a16="http://schemas.microsoft.com/office/drawing/2014/main" id="{902CAD71-F380-5664-7D8A-C1AD8839AC5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607417" y="2894669"/>
                  <a:ext cx="1528298" cy="152829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3" name="Прямокутник 22">
              <a:extLst>
                <a:ext uri="{FF2B5EF4-FFF2-40B4-BE49-F238E27FC236}">
                  <a16:creationId xmlns:a16="http://schemas.microsoft.com/office/drawing/2014/main" id="{8F6A2841-3ABE-2FF2-B074-9139967DBCA1}"/>
                </a:ext>
              </a:extLst>
            </p:cNvPr>
            <p:cNvSpPr/>
            <p:nvPr/>
          </p:nvSpPr>
          <p:spPr>
            <a:xfrm>
              <a:off x="2418754" y="3544882"/>
              <a:ext cx="55175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С</a:t>
              </a:r>
            </a:p>
          </p:txBody>
        </p:sp>
      </p:grpSp>
      <p:grpSp>
        <p:nvGrpSpPr>
          <p:cNvPr id="24" name="Групувати 23">
            <a:extLst>
              <a:ext uri="{FF2B5EF4-FFF2-40B4-BE49-F238E27FC236}">
                <a16:creationId xmlns:a16="http://schemas.microsoft.com/office/drawing/2014/main" id="{55EBAD69-656B-971F-AC57-E7AA800D2F67}"/>
              </a:ext>
            </a:extLst>
          </p:cNvPr>
          <p:cNvGrpSpPr/>
          <p:nvPr/>
        </p:nvGrpSpPr>
        <p:grpSpPr>
          <a:xfrm>
            <a:off x="9456602" y="3711670"/>
            <a:ext cx="1116611" cy="1116610"/>
            <a:chOff x="9130250" y="1800761"/>
            <a:chExt cx="1116611" cy="1116610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25" name="3D-модель 24" descr="Red Sphere">
                  <a:extLst>
                    <a:ext uri="{FF2B5EF4-FFF2-40B4-BE49-F238E27FC236}">
                      <a16:creationId xmlns:a16="http://schemas.microsoft.com/office/drawing/2014/main" id="{5E7E9A84-F97A-B439-0441-CAE086582B2E}"/>
                    </a:ext>
                  </a:extLst>
                </p:cNvPr>
                <p:cNvGraphicFramePr/>
                <p:nvPr>
                  <p:extLst>
                    <p:ext uri="{D42A27DB-BD31-4B8C-83A1-F6EECF244321}">
                      <p14:modId xmlns:p14="http://schemas.microsoft.com/office/powerpoint/2010/main" val="2170292447"/>
                    </p:ext>
                  </p:extLst>
                </p:nvPr>
              </p:nvGraphicFramePr>
              <p:xfrm>
                <a:off x="9130250" y="1800761"/>
                <a:ext cx="1116611" cy="111661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1116611" cy="1116610"/>
                      </a:xfrm>
                      <a:prstGeom prst="rect">
                        <a:avLst/>
                      </a:prstGeom>
                    </am3d:spPr>
                    <am3d:camera>
                      <am3d:pos x="0" y="0" z="81469184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7143146" d="1000000"/>
                      <am3d:preTrans dx="-2" dy="-18000000" dz="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972250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25" name="3D-модель 24" descr="Red Sphere">
                  <a:extLst>
                    <a:ext uri="{FF2B5EF4-FFF2-40B4-BE49-F238E27FC236}">
                      <a16:creationId xmlns:a16="http://schemas.microsoft.com/office/drawing/2014/main" id="{5E7E9A84-F97A-B439-0441-CAE086582B2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9456602" y="3711670"/>
                  <a:ext cx="1116611" cy="111661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6" name="Прямокутник 25">
              <a:extLst>
                <a:ext uri="{FF2B5EF4-FFF2-40B4-BE49-F238E27FC236}">
                  <a16:creationId xmlns:a16="http://schemas.microsoft.com/office/drawing/2014/main" id="{BEE8627D-9190-FC80-FEB3-C363398357F7}"/>
                </a:ext>
              </a:extLst>
            </p:cNvPr>
            <p:cNvSpPr/>
            <p:nvPr/>
          </p:nvSpPr>
          <p:spPr>
            <a:xfrm>
              <a:off x="9362183" y="1897401"/>
              <a:ext cx="652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uk-UA" sz="5400" b="1" cap="none" spc="0" dirty="0">
                  <a:ln w="13462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О</a:t>
              </a:r>
            </a:p>
          </p:txBody>
        </p:sp>
      </p:grpSp>
      <p:sp>
        <p:nvSpPr>
          <p:cNvPr id="27" name="Бульбашка прямої мови: прямокутна з округленими кутами 26">
            <a:extLst>
              <a:ext uri="{FF2B5EF4-FFF2-40B4-BE49-F238E27FC236}">
                <a16:creationId xmlns:a16="http://schemas.microsoft.com/office/drawing/2014/main" id="{802E692F-9680-B87B-59FF-93FE0B691719}"/>
              </a:ext>
            </a:extLst>
          </p:cNvPr>
          <p:cNvSpPr/>
          <p:nvPr/>
        </p:nvSpPr>
        <p:spPr>
          <a:xfrm>
            <a:off x="1278759" y="4726663"/>
            <a:ext cx="1559929" cy="501065"/>
          </a:xfrm>
          <a:prstGeom prst="wedgeRoundRectCallout">
            <a:avLst>
              <a:gd name="adj1" fmla="val 44380"/>
              <a:gd name="adj2" fmla="val -16255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Вуглець</a:t>
            </a:r>
          </a:p>
        </p:txBody>
      </p:sp>
      <p:sp>
        <p:nvSpPr>
          <p:cNvPr id="28" name="Бульбашка прямої мови: прямокутна з округленими кутами 27">
            <a:extLst>
              <a:ext uri="{FF2B5EF4-FFF2-40B4-BE49-F238E27FC236}">
                <a16:creationId xmlns:a16="http://schemas.microsoft.com/office/drawing/2014/main" id="{2DECDD7B-8BB5-6FFC-E319-6B7F0103F1FE}"/>
              </a:ext>
            </a:extLst>
          </p:cNvPr>
          <p:cNvSpPr/>
          <p:nvPr/>
        </p:nvSpPr>
        <p:spPr>
          <a:xfrm>
            <a:off x="4378197" y="4995490"/>
            <a:ext cx="1559929" cy="501065"/>
          </a:xfrm>
          <a:prstGeom prst="wedgeRoundRectCallout">
            <a:avLst>
              <a:gd name="adj1" fmla="val 44380"/>
              <a:gd name="adj2" fmla="val -16255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Кисень</a:t>
            </a:r>
          </a:p>
        </p:txBody>
      </p:sp>
      <p:sp>
        <p:nvSpPr>
          <p:cNvPr id="29" name="Бульбашка прямої мови: прямокутна з округленими кутами 28">
            <a:extLst>
              <a:ext uri="{FF2B5EF4-FFF2-40B4-BE49-F238E27FC236}">
                <a16:creationId xmlns:a16="http://schemas.microsoft.com/office/drawing/2014/main" id="{26CD9524-7E20-3134-F54E-2844CD0EE42E}"/>
              </a:ext>
            </a:extLst>
          </p:cNvPr>
          <p:cNvSpPr/>
          <p:nvPr/>
        </p:nvSpPr>
        <p:spPr>
          <a:xfrm>
            <a:off x="7858458" y="5227728"/>
            <a:ext cx="1718738" cy="645496"/>
          </a:xfrm>
          <a:prstGeom prst="wedgeRoundRectCallout">
            <a:avLst>
              <a:gd name="adj1" fmla="val 44380"/>
              <a:gd name="adj2" fmla="val -16255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Вуглекислий газ</a:t>
            </a:r>
          </a:p>
        </p:txBody>
      </p:sp>
      <p:sp>
        <p:nvSpPr>
          <p:cNvPr id="30" name="Знак &quot;плюс&quot; 29">
            <a:extLst>
              <a:ext uri="{FF2B5EF4-FFF2-40B4-BE49-F238E27FC236}">
                <a16:creationId xmlns:a16="http://schemas.microsoft.com/office/drawing/2014/main" id="{91F78BD0-3092-87BF-8C24-524199664A11}"/>
              </a:ext>
            </a:extLst>
          </p:cNvPr>
          <p:cNvSpPr/>
          <p:nvPr/>
        </p:nvSpPr>
        <p:spPr>
          <a:xfrm>
            <a:off x="3589316" y="2945150"/>
            <a:ext cx="1199020" cy="1079572"/>
          </a:xfrm>
          <a:prstGeom prst="mathPl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Дорівнює 30">
            <a:extLst>
              <a:ext uri="{FF2B5EF4-FFF2-40B4-BE49-F238E27FC236}">
                <a16:creationId xmlns:a16="http://schemas.microsoft.com/office/drawing/2014/main" id="{1D4164BF-E98F-1D9A-9192-A296E9C6EFF8}"/>
              </a:ext>
            </a:extLst>
          </p:cNvPr>
          <p:cNvSpPr/>
          <p:nvPr/>
        </p:nvSpPr>
        <p:spPr>
          <a:xfrm>
            <a:off x="6919981" y="2971235"/>
            <a:ext cx="1221512" cy="913997"/>
          </a:xfrm>
          <a:prstGeom prst="mathEqual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32" name="Рисунок 31">
            <a:hlinkClick r:id="rId9"/>
            <a:extLst>
              <a:ext uri="{FF2B5EF4-FFF2-40B4-BE49-F238E27FC236}">
                <a16:creationId xmlns:a16="http://schemas.microsoft.com/office/drawing/2014/main" id="{96724A51-86B3-2156-F0D6-E88638E0559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420" y="5897938"/>
            <a:ext cx="2835878" cy="110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8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1. Виділення газу. </a:t>
            </a:r>
          </a:p>
          <a:p>
            <a:r>
              <a:rPr lang="uk-UA" sz="2400" b="1" dirty="0">
                <a:solidFill>
                  <a:schemeClr val="tx1"/>
                </a:solidFill>
              </a:rPr>
              <a:t>Якщо до харчової соди долити оцет, відразу ж починається активне виділення вугле-кислого газу. Він не підтримує горіння, тому запалений сірник гасне.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F341E-5260-0315-690E-F665529D13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633" y="4847032"/>
            <a:ext cx="1105986" cy="188070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1641FE2-4D21-ED12-A07B-9DBFA7E334D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928" t="37080" r="23428" b="18857"/>
          <a:stretch/>
        </p:blipFill>
        <p:spPr>
          <a:xfrm>
            <a:off x="1278759" y="1604546"/>
            <a:ext cx="9227649" cy="5123190"/>
          </a:xfrm>
          <a:prstGeom prst="rect">
            <a:avLst/>
          </a:prstGeom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E83AD3F8-DE89-3327-DF5D-0EB9CBD467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420" y="5897938"/>
            <a:ext cx="2835878" cy="110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3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</TotalTime>
  <Words>198</Words>
  <Application>Microsoft Office PowerPoint</Application>
  <PresentationFormat>Широкий екран</PresentationFormat>
  <Paragraphs>19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455</cp:revision>
  <dcterms:created xsi:type="dcterms:W3CDTF">2023-02-01T11:00:58Z</dcterms:created>
  <dcterms:modified xsi:type="dcterms:W3CDTF">2023-10-11T05:15:25Z</dcterms:modified>
</cp:coreProperties>
</file>