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35"/>
    <p:sldId id="257" r:id="rId36"/>
    <p:sldId id="258" r:id="rId37"/>
    <p:sldId id="259" r:id="rId38"/>
    <p:sldId id="260" r:id="rId39"/>
    <p:sldId id="261" r:id="rId40"/>
    <p:sldId id="262" r:id="rId41"/>
    <p:sldId id="263" r:id="rId42"/>
    <p:sldId id="264" r:id="rId43"/>
    <p:sldId id="265" r:id="rId44"/>
    <p:sldId id="266" r:id="rId45"/>
    <p:sldId id="267" r:id="rId46"/>
    <p:sldId id="268" r:id="rId47"/>
    <p:sldId id="269" r:id="rId48"/>
    <p:sldId id="270" r:id="rId49"/>
    <p:sldId id="271" r:id="rId50"/>
    <p:sldId id="272" r:id="rId51"/>
    <p:sldId id="273" r:id="rId52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Nadira" charset="1" panose="00000500000000000000"/>
      <p:regular r:id="rId10"/>
    </p:embeddedFont>
    <p:embeddedFont>
      <p:font typeface="Nadira Bold" charset="1" panose="00000700000000000000"/>
      <p:regular r:id="rId11"/>
    </p:embeddedFont>
    <p:embeddedFont>
      <p:font typeface="Bobby Jones" charset="1" panose="00000000000000000000"/>
      <p:regular r:id="rId12"/>
    </p:embeddedFont>
    <p:embeddedFont>
      <p:font typeface="Comic Sans" charset="1" panose="03000702030302020204"/>
      <p:regular r:id="rId13"/>
    </p:embeddedFont>
    <p:embeddedFont>
      <p:font typeface="Comic Sans Bold" charset="1" panose="03000902030302020204"/>
      <p:regular r:id="rId14"/>
    </p:embeddedFont>
    <p:embeddedFont>
      <p:font typeface="Comic Sans Italics" charset="1" panose="03000702030302060204"/>
      <p:regular r:id="rId15"/>
    </p:embeddedFont>
    <p:embeddedFont>
      <p:font typeface="Comic Sans Bold Italics" charset="1" panose="03000902030302060204"/>
      <p:regular r:id="rId16"/>
    </p:embeddedFont>
    <p:embeddedFont>
      <p:font typeface="Another Shabby" charset="1" panose="00000000000000000000"/>
      <p:regular r:id="rId17"/>
    </p:embeddedFont>
    <p:embeddedFont>
      <p:font typeface="Another Shabby Bold" charset="1" panose="00000000000000000000"/>
      <p:regular r:id="rId18"/>
    </p:embeddedFont>
    <p:embeddedFont>
      <p:font typeface="Another Shabby Light" charset="1" panose="00000000000000000000"/>
      <p:regular r:id="rId19"/>
    </p:embeddedFont>
    <p:embeddedFont>
      <p:font typeface="Another Shabby Heavy" charset="1" panose="00000000000000000000"/>
      <p:regular r:id="rId20"/>
    </p:embeddedFont>
    <p:embeddedFont>
      <p:font typeface="29LT Adir" charset="1" panose="00000506000000000000"/>
      <p:regular r:id="rId21"/>
    </p:embeddedFont>
    <p:embeddedFont>
      <p:font typeface="29LT Adir Bold" charset="1" panose="00000806000000000000"/>
      <p:regular r:id="rId22"/>
    </p:embeddedFont>
    <p:embeddedFont>
      <p:font typeface="29LT Adir Thin" charset="1" panose="00000206000000000000"/>
      <p:regular r:id="rId23"/>
    </p:embeddedFont>
    <p:embeddedFont>
      <p:font typeface="29LT Adir Extra-Light" charset="1" panose="00000306000000000000"/>
      <p:regular r:id="rId24"/>
    </p:embeddedFont>
    <p:embeddedFont>
      <p:font typeface="29LT Adir Light" charset="1" panose="00000406000000000000"/>
      <p:regular r:id="rId25"/>
    </p:embeddedFont>
    <p:embeddedFont>
      <p:font typeface="29LT Adir Medium" charset="1" panose="00000606000000000000"/>
      <p:regular r:id="rId26"/>
    </p:embeddedFont>
    <p:embeddedFont>
      <p:font typeface="29LT Adir Semi-Bold" charset="1" panose="00000706000000000000"/>
      <p:regular r:id="rId27"/>
    </p:embeddedFont>
    <p:embeddedFont>
      <p:font typeface="29LT Adir Ultra-Bold" charset="1" panose="00000906000000000000"/>
      <p:regular r:id="rId28"/>
    </p:embeddedFont>
    <p:embeddedFont>
      <p:font typeface="Arturo" charset="1" panose="02000503020000020004"/>
      <p:regular r:id="rId29"/>
    </p:embeddedFont>
    <p:embeddedFont>
      <p:font typeface="Arturo Bold" charset="1" panose="02000503020000020004"/>
      <p:regular r:id="rId30"/>
    </p:embeddedFont>
    <p:embeddedFont>
      <p:font typeface="Arturo Bold Italics" charset="1" panose="02000503020000020004"/>
      <p:regular r:id="rId31"/>
    </p:embeddedFont>
    <p:embeddedFont>
      <p:font typeface="Arturo Semi-Bold Italics" charset="1" panose="02000503020000020004"/>
      <p:regular r:id="rId32"/>
    </p:embeddedFont>
    <p:embeddedFont>
      <p:font typeface="Arturo Heavy" charset="1" panose="02000503020000020004"/>
      <p:regular r:id="rId33"/>
    </p:embeddedFont>
    <p:embeddedFont>
      <p:font typeface="Arturo Heavy Italics" charset="1" panose="02000503020000020004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slides/slide1.xml" Type="http://schemas.openxmlformats.org/officeDocument/2006/relationships/slide"/><Relationship Id="rId36" Target="slides/slide2.xml" Type="http://schemas.openxmlformats.org/officeDocument/2006/relationships/slide"/><Relationship Id="rId37" Target="slides/slide3.xml" Type="http://schemas.openxmlformats.org/officeDocument/2006/relationships/slide"/><Relationship Id="rId38" Target="slides/slide4.xml" Type="http://schemas.openxmlformats.org/officeDocument/2006/relationships/slide"/><Relationship Id="rId39" Target="slides/slide5.xml" Type="http://schemas.openxmlformats.org/officeDocument/2006/relationships/slide"/><Relationship Id="rId4" Target="theme/theme1.xml" Type="http://schemas.openxmlformats.org/officeDocument/2006/relationships/theme"/><Relationship Id="rId40" Target="slides/slide6.xml" Type="http://schemas.openxmlformats.org/officeDocument/2006/relationships/slide"/><Relationship Id="rId41" Target="slides/slide7.xml" Type="http://schemas.openxmlformats.org/officeDocument/2006/relationships/slide"/><Relationship Id="rId42" Target="slides/slide8.xml" Type="http://schemas.openxmlformats.org/officeDocument/2006/relationships/slide"/><Relationship Id="rId43" Target="slides/slide9.xml" Type="http://schemas.openxmlformats.org/officeDocument/2006/relationships/slide"/><Relationship Id="rId44" Target="slides/slide10.xml" Type="http://schemas.openxmlformats.org/officeDocument/2006/relationships/slide"/><Relationship Id="rId45" Target="slides/slide11.xml" Type="http://schemas.openxmlformats.org/officeDocument/2006/relationships/slide"/><Relationship Id="rId46" Target="slides/slide12.xml" Type="http://schemas.openxmlformats.org/officeDocument/2006/relationships/slide"/><Relationship Id="rId47" Target="slides/slide13.xml" Type="http://schemas.openxmlformats.org/officeDocument/2006/relationships/slide"/><Relationship Id="rId48" Target="slides/slide14.xml" Type="http://schemas.openxmlformats.org/officeDocument/2006/relationships/slide"/><Relationship Id="rId49" Target="slides/slide15.xml" Type="http://schemas.openxmlformats.org/officeDocument/2006/relationships/slide"/><Relationship Id="rId5" Target="tableStyles.xml" Type="http://schemas.openxmlformats.org/officeDocument/2006/relationships/tableStyles"/><Relationship Id="rId50" Target="slides/slide16.xml" Type="http://schemas.openxmlformats.org/officeDocument/2006/relationships/slide"/><Relationship Id="rId51" Target="slides/slide17.xml" Type="http://schemas.openxmlformats.org/officeDocument/2006/relationships/slide"/><Relationship Id="rId52" Target="slides/slide18.xml" Type="http://schemas.openxmlformats.org/officeDocument/2006/relationships/slide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svg" Type="http://schemas.openxmlformats.org/officeDocument/2006/relationships/image"/><Relationship Id="rId11" Target="../media/image36.png" Type="http://schemas.openxmlformats.org/officeDocument/2006/relationships/image"/><Relationship Id="rId12" Target="../media/image37.svg" Type="http://schemas.openxmlformats.org/officeDocument/2006/relationships/image"/><Relationship Id="rId13" Target="../media/image38.png" Type="http://schemas.openxmlformats.org/officeDocument/2006/relationships/image"/><Relationship Id="rId14" Target="../media/image39.svg" Type="http://schemas.openxmlformats.org/officeDocument/2006/relationships/image"/><Relationship Id="rId15" Target="../media/image40.png" Type="http://schemas.openxmlformats.org/officeDocument/2006/relationships/image"/><Relationship Id="rId16" Target="../media/image41.svg" Type="http://schemas.openxmlformats.org/officeDocument/2006/relationships/image"/><Relationship Id="rId2" Target="../media/image1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32.png" Type="http://schemas.openxmlformats.org/officeDocument/2006/relationships/image"/><Relationship Id="rId6" Target="../media/image33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34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46.png" Type="http://schemas.openxmlformats.org/officeDocument/2006/relationships/image"/><Relationship Id="rId14" Target="../media/image47.svg" Type="http://schemas.openxmlformats.org/officeDocument/2006/relationships/image"/><Relationship Id="rId15" Target="../media/image48.png" Type="http://schemas.openxmlformats.org/officeDocument/2006/relationships/image"/><Relationship Id="rId16" Target="../media/image49.sv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44.png" Type="http://schemas.openxmlformats.org/officeDocument/2006/relationships/image"/><Relationship Id="rId6" Target="../media/image45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1.svg" Type="http://schemas.openxmlformats.org/officeDocument/2006/relationships/image"/><Relationship Id="rId11" Target="../media/image52.png" Type="http://schemas.openxmlformats.org/officeDocument/2006/relationships/image"/><Relationship Id="rId12" Target="../media/image53.svg" Type="http://schemas.openxmlformats.org/officeDocument/2006/relationships/image"/><Relationship Id="rId13" Target="../media/image54.png" Type="http://schemas.openxmlformats.org/officeDocument/2006/relationships/image"/><Relationship Id="rId14" Target="../media/image55.svg" Type="http://schemas.openxmlformats.org/officeDocument/2006/relationships/image"/><Relationship Id="rId15" Target="../media/image56.png" Type="http://schemas.openxmlformats.org/officeDocument/2006/relationships/image"/><Relationship Id="rId16" Target="../media/image57.svg" Type="http://schemas.openxmlformats.org/officeDocument/2006/relationships/image"/><Relationship Id="rId17" Target="../media/image58.png" Type="http://schemas.openxmlformats.org/officeDocument/2006/relationships/image"/><Relationship Id="rId18" Target="../media/image59.svg" Type="http://schemas.openxmlformats.org/officeDocument/2006/relationships/image"/><Relationship Id="rId19" Target="https://learningapps.org/8049863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22.png" Type="http://schemas.openxmlformats.org/officeDocument/2006/relationships/image"/><Relationship Id="rId8" Target="../media/image23.svg" Type="http://schemas.openxmlformats.org/officeDocument/2006/relationships/image"/><Relationship Id="rId9" Target="../media/image50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5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66.png" Type="http://schemas.openxmlformats.org/officeDocument/2006/relationships/image"/><Relationship Id="rId2" Target="../media/image1.jpeg" Type="http://schemas.openxmlformats.org/officeDocument/2006/relationships/image"/><Relationship Id="rId20" Target="../media/image67.png" Type="http://schemas.openxmlformats.org/officeDocument/2006/relationships/image"/><Relationship Id="rId21" Target="../media/image68.svg" Type="http://schemas.openxmlformats.org/officeDocument/2006/relationships/image"/><Relationship Id="rId22" Target="../media/image69.png" Type="http://schemas.openxmlformats.org/officeDocument/2006/relationships/image"/><Relationship Id="rId23" Target="../media/image70.svg" Type="http://schemas.openxmlformats.org/officeDocument/2006/relationships/image"/><Relationship Id="rId24" Target="https://cutt.ly/SZfUBvv" TargetMode="External" Type="http://schemas.openxmlformats.org/officeDocument/2006/relationships/hyperlink"/><Relationship Id="rId3" Target="../media/image60.png" Type="http://schemas.openxmlformats.org/officeDocument/2006/relationships/image"/><Relationship Id="rId4" Target="../media/image61.svg" Type="http://schemas.openxmlformats.org/officeDocument/2006/relationships/image"/><Relationship Id="rId5" Target="../media/image62.png" Type="http://schemas.openxmlformats.org/officeDocument/2006/relationships/image"/><Relationship Id="rId6" Target="../media/image63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64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71.png" Type="http://schemas.openxmlformats.org/officeDocument/2006/relationships/image"/><Relationship Id="rId12" Target="../media/image72.svg" Type="http://schemas.openxmlformats.org/officeDocument/2006/relationships/image"/><Relationship Id="rId13" Target="../media/image73.png" Type="http://schemas.openxmlformats.org/officeDocument/2006/relationships/image"/><Relationship Id="rId14" Target="../media/image74.svg" Type="http://schemas.openxmlformats.org/officeDocument/2006/relationships/image"/><Relationship Id="rId15" Target="../media/image75.png" Type="http://schemas.openxmlformats.org/officeDocument/2006/relationships/image"/><Relationship Id="rId16" Target="../media/image76.svg" Type="http://schemas.openxmlformats.org/officeDocument/2006/relationships/image"/><Relationship Id="rId17" Target="../media/image77.png" Type="http://schemas.openxmlformats.org/officeDocument/2006/relationships/image"/><Relationship Id="rId18" Target="../media/image78.svg" Type="http://schemas.openxmlformats.org/officeDocument/2006/relationships/image"/><Relationship Id="rId19" Target="../media/image79.png" Type="http://schemas.openxmlformats.org/officeDocument/2006/relationships/image"/><Relationship Id="rId2" Target="../media/image1.jpeg" Type="http://schemas.openxmlformats.org/officeDocument/2006/relationships/image"/><Relationship Id="rId20" Target="../media/image80.svg" Type="http://schemas.openxmlformats.org/officeDocument/2006/relationships/image"/><Relationship Id="rId21" Target="../media/image81.png" Type="http://schemas.openxmlformats.org/officeDocument/2006/relationships/image"/><Relationship Id="rId22" Target="../media/image82.svg" Type="http://schemas.openxmlformats.org/officeDocument/2006/relationships/image"/><Relationship Id="rId23" Target="../media/image83.pn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2" Target="../media/image1.jpeg" Type="http://schemas.openxmlformats.org/officeDocument/2006/relationships/image"/><Relationship Id="rId3" Target="../media/image84.png" Type="http://schemas.openxmlformats.org/officeDocument/2006/relationships/image"/><Relationship Id="rId4" Target="../media/image85.svg" Type="http://schemas.openxmlformats.org/officeDocument/2006/relationships/image"/><Relationship Id="rId5" Target="../media/image86.png" Type="http://schemas.openxmlformats.org/officeDocument/2006/relationships/image"/><Relationship Id="rId6" Target="../media/image87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88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89.png" Type="http://schemas.openxmlformats.org/officeDocument/2006/relationships/image"/><Relationship Id="rId16" Target="../media/image90.svg" Type="http://schemas.openxmlformats.org/officeDocument/2006/relationships/image"/><Relationship Id="rId17" Target="../media/image91.png" Type="http://schemas.openxmlformats.org/officeDocument/2006/relationships/image"/><Relationship Id="rId18" Target="../media/image92.svg" Type="http://schemas.openxmlformats.org/officeDocument/2006/relationships/image"/><Relationship Id="rId19" Target="https://tetfed.wixsite.com/virtmuz/starodavni-odinici-vimiryuvannya-1" TargetMode="External" Type="http://schemas.openxmlformats.org/officeDocument/2006/relationships/hyperlink"/><Relationship Id="rId2" Target="../media/image1.jpeg" Type="http://schemas.openxmlformats.org/officeDocument/2006/relationships/image"/><Relationship Id="rId20" Target="../media/image93.png" Type="http://schemas.openxmlformats.org/officeDocument/2006/relationships/image"/><Relationship Id="rId21" Target="../media/image94.svg" Type="http://schemas.openxmlformats.org/officeDocument/2006/relationships/image"/><Relationship Id="rId3" Target="../media/image84.png" Type="http://schemas.openxmlformats.org/officeDocument/2006/relationships/image"/><Relationship Id="rId4" Target="../media/image85.svg" Type="http://schemas.openxmlformats.org/officeDocument/2006/relationships/image"/><Relationship Id="rId5" Target="../media/image86.png" Type="http://schemas.openxmlformats.org/officeDocument/2006/relationships/image"/><Relationship Id="rId6" Target="../media/image87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95.png" Type="http://schemas.openxmlformats.org/officeDocument/2006/relationships/image"/><Relationship Id="rId12" Target="../media/image96.svg" Type="http://schemas.openxmlformats.org/officeDocument/2006/relationships/image"/><Relationship Id="rId13" Target="../media/image97.png" Type="http://schemas.openxmlformats.org/officeDocument/2006/relationships/image"/><Relationship Id="rId14" Target="../media/image98.png" Type="http://schemas.openxmlformats.org/officeDocument/2006/relationships/image"/><Relationship Id="rId2" Target="../media/image1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99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100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05.png" Type="http://schemas.openxmlformats.org/officeDocument/2006/relationships/image"/><Relationship Id="rId14" Target="../media/image106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107.png" Type="http://schemas.openxmlformats.org/officeDocument/2006/relationships/image"/><Relationship Id="rId18" Target="../media/image108.svg" Type="http://schemas.openxmlformats.org/officeDocument/2006/relationships/image"/><Relationship Id="rId19" Target="../media/image32.png" Type="http://schemas.openxmlformats.org/officeDocument/2006/relationships/image"/><Relationship Id="rId2" Target="../media/image1.jpeg" Type="http://schemas.openxmlformats.org/officeDocument/2006/relationships/image"/><Relationship Id="rId20" Target="../media/image33.svg" Type="http://schemas.openxmlformats.org/officeDocument/2006/relationships/image"/><Relationship Id="rId21" Target="../media/image109.png" Type="http://schemas.openxmlformats.org/officeDocument/2006/relationships/image"/><Relationship Id="rId22" Target="../media/image67.png" Type="http://schemas.openxmlformats.org/officeDocument/2006/relationships/image"/><Relationship Id="rId23" Target="../media/image68.svg" Type="http://schemas.openxmlformats.org/officeDocument/2006/relationships/image"/><Relationship Id="rId24" Target="../media/image69.png" Type="http://schemas.openxmlformats.org/officeDocument/2006/relationships/image"/><Relationship Id="rId25" Target="../media/image70.svg" Type="http://schemas.openxmlformats.org/officeDocument/2006/relationships/image"/><Relationship Id="rId26" Target="https://www.youtube.com/watch?v=a_vfgV9SB-Q" TargetMode="External" Type="http://schemas.openxmlformats.org/officeDocument/2006/relationships/hyperlink"/><Relationship Id="rId3" Target="../media/image101.png" Type="http://schemas.openxmlformats.org/officeDocument/2006/relationships/image"/><Relationship Id="rId4" Target="../media/image102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103.png" Type="http://schemas.openxmlformats.org/officeDocument/2006/relationships/image"/><Relationship Id="rId8" Target="../media/image104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110.png" Type="http://schemas.openxmlformats.org/officeDocument/2006/relationships/image"/><Relationship Id="rId14" Target="../media/image111.png" Type="http://schemas.openxmlformats.org/officeDocument/2006/relationships/image"/><Relationship Id="rId15" Target="../media/image112.svg" Type="http://schemas.openxmlformats.org/officeDocument/2006/relationships/image"/><Relationship Id="rId16" Target="https://learningapps.org/26528303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13.png" Type="http://schemas.openxmlformats.org/officeDocument/2006/relationships/image"/><Relationship Id="rId6" Target="../media/image114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115.png" Type="http://schemas.openxmlformats.org/officeDocument/2006/relationships/image"/><Relationship Id="rId3" Target="../media/image2.png" Type="http://schemas.openxmlformats.org/officeDocument/2006/relationships/image"/><Relationship Id="rId30" Target="../media/image116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33" Target="../media/image117.png" Type="http://schemas.openxmlformats.org/officeDocument/2006/relationships/image"/><Relationship Id="rId34" Target="../media/image118.svg" Type="http://schemas.openxmlformats.org/officeDocument/2006/relationships/image"/><Relationship Id="rId35" Target="../media/image119.png" Type="http://schemas.openxmlformats.org/officeDocument/2006/relationships/image"/><Relationship Id="rId36" Target="../media/image120.svg" Type="http://schemas.openxmlformats.org/officeDocument/2006/relationships/image"/><Relationship Id="rId37" Target="../media/image121.png" Type="http://schemas.openxmlformats.org/officeDocument/2006/relationships/image"/><Relationship Id="rId38" Target="../media/image122.svg" Type="http://schemas.openxmlformats.org/officeDocument/2006/relationships/image"/><Relationship Id="rId39" Target="../media/image123.png" Type="http://schemas.openxmlformats.org/officeDocument/2006/relationships/image"/><Relationship Id="rId4" Target="../media/image3.svg" Type="http://schemas.openxmlformats.org/officeDocument/2006/relationships/image"/><Relationship Id="rId40" Target="../media/image124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129.png" Type="http://schemas.openxmlformats.org/officeDocument/2006/relationships/image"/><Relationship Id="rId14" Target="../media/image130.svg" Type="http://schemas.openxmlformats.org/officeDocument/2006/relationships/image"/><Relationship Id="rId2" Target="../media/image1.jpeg" Type="http://schemas.openxmlformats.org/officeDocument/2006/relationships/image"/><Relationship Id="rId3" Target="../media/image125.png" Type="http://schemas.openxmlformats.org/officeDocument/2006/relationships/image"/><Relationship Id="rId4" Target="../media/image126.svg" Type="http://schemas.openxmlformats.org/officeDocument/2006/relationships/image"/><Relationship Id="rId5" Target="../media/image127.png" Type="http://schemas.openxmlformats.org/officeDocument/2006/relationships/image"/><Relationship Id="rId6" Target="../media/image128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32.png" Type="http://schemas.openxmlformats.org/officeDocument/2006/relationships/image"/><Relationship Id="rId14" Target="../media/image33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34.png" Type="http://schemas.openxmlformats.org/officeDocument/2006/relationships/image"/><Relationship Id="rId18" Target="../media/image35.svg" Type="http://schemas.openxmlformats.org/officeDocument/2006/relationships/image"/><Relationship Id="rId19" Target="../media/image36.png" Type="http://schemas.openxmlformats.org/officeDocument/2006/relationships/image"/><Relationship Id="rId2" Target="../media/image1.jpeg" Type="http://schemas.openxmlformats.org/officeDocument/2006/relationships/image"/><Relationship Id="rId20" Target="../media/image37.svg" Type="http://schemas.openxmlformats.org/officeDocument/2006/relationships/image"/><Relationship Id="rId3" Target="../media/image84.png" Type="http://schemas.openxmlformats.org/officeDocument/2006/relationships/image"/><Relationship Id="rId4" Target="../media/image85.svg" Type="http://schemas.openxmlformats.org/officeDocument/2006/relationships/image"/><Relationship Id="rId5" Target="../media/image131.png" Type="http://schemas.openxmlformats.org/officeDocument/2006/relationships/image"/><Relationship Id="rId6" Target="../media/image132.svg" Type="http://schemas.openxmlformats.org/officeDocument/2006/relationships/image"/><Relationship Id="rId7" Target="../media/image86.png" Type="http://schemas.openxmlformats.org/officeDocument/2006/relationships/image"/><Relationship Id="rId8" Target="../media/image87.svg" Type="http://schemas.openxmlformats.org/officeDocument/2006/relationships/image"/><Relationship Id="rId9" Target="../media/image2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881344" y="2929293"/>
            <a:ext cx="10567136" cy="25381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19"/>
              </a:lnSpc>
            </a:pPr>
            <a:r>
              <a:rPr lang="en-US" sz="7379" spc="302">
                <a:solidFill>
                  <a:srgbClr val="00AD9C"/>
                </a:solidFill>
                <a:latin typeface="Another Shabby Bold"/>
              </a:rPr>
              <a:t>ЩО ТАКЕ ФІЗИЧНІ ВЕЛИЧИНИ ТА ЯК ЇХ ВИМІРЮВАТИ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5264220" y="6627598"/>
            <a:ext cx="6495075" cy="782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1"/>
              </a:lnSpc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5 КЛАС</a:t>
            </a:r>
          </a:p>
          <a:p>
            <a:pPr algn="ctr">
              <a:lnSpc>
                <a:spcPts val="2971"/>
              </a:lnSpc>
              <a:spcBef>
                <a:spcPct val="0"/>
              </a:spcBef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ЛИТВИН-МАТІЙЧУК ІНГА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9" id="39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1" id="41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6" id="46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8" id="48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5" id="55"/>
          <p:cNvGrpSpPr/>
          <p:nvPr/>
        </p:nvGrpSpPr>
        <p:grpSpPr>
          <a:xfrm rot="0">
            <a:off x="17374128" y="5789409"/>
            <a:ext cx="208069" cy="208069"/>
            <a:chOff x="0" y="0"/>
            <a:chExt cx="6350000" cy="6350000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7" id="57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9" id="59"/>
          <p:cNvSpPr/>
          <p:nvPr/>
        </p:nvSpPr>
        <p:spPr>
          <a:xfrm flipH="false" flipV="false" rot="0">
            <a:off x="5565863" y="375966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0" id="60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1" id="61"/>
          <p:cNvGrpSpPr/>
          <p:nvPr/>
        </p:nvGrpSpPr>
        <p:grpSpPr>
          <a:xfrm rot="0">
            <a:off x="12018872" y="362559"/>
            <a:ext cx="252393" cy="252393"/>
            <a:chOff x="0" y="0"/>
            <a:chExt cx="6350000" cy="6350000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65C7E"/>
            </a:solid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5" id="25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513550" y="880923"/>
            <a:ext cx="5103053" cy="3865563"/>
          </a:xfrm>
          <a:custGeom>
            <a:avLst/>
            <a:gdLst/>
            <a:ahLst/>
            <a:cxnLst/>
            <a:rect r="r" b="b" t="t" l="l"/>
            <a:pathLst>
              <a:path h="3865563" w="5103053">
                <a:moveTo>
                  <a:pt x="0" y="0"/>
                </a:moveTo>
                <a:lnTo>
                  <a:pt x="5103053" y="0"/>
                </a:lnTo>
                <a:lnTo>
                  <a:pt x="5103053" y="3865563"/>
                </a:lnTo>
                <a:lnTo>
                  <a:pt x="0" y="386556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706507" y="7048545"/>
            <a:ext cx="3250879" cy="2454414"/>
          </a:xfrm>
          <a:custGeom>
            <a:avLst/>
            <a:gdLst/>
            <a:ahLst/>
            <a:cxnLst/>
            <a:rect r="r" b="b" t="t" l="l"/>
            <a:pathLst>
              <a:path h="2454414" w="3250879">
                <a:moveTo>
                  <a:pt x="0" y="0"/>
                </a:moveTo>
                <a:lnTo>
                  <a:pt x="3250879" y="0"/>
                </a:lnTo>
                <a:lnTo>
                  <a:pt x="3250879" y="2454414"/>
                </a:lnTo>
                <a:lnTo>
                  <a:pt x="0" y="245441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1" id="31"/>
          <p:cNvSpPr txBox="true"/>
          <p:nvPr/>
        </p:nvSpPr>
        <p:spPr>
          <a:xfrm rot="0">
            <a:off x="1695383" y="1126882"/>
            <a:ext cx="10538901" cy="1005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1"/>
              </a:lnSpc>
              <a:spcBef>
                <a:spcPct val="0"/>
              </a:spcBef>
            </a:pPr>
            <a:r>
              <a:rPr lang="en-US" sz="5800">
                <a:solidFill>
                  <a:srgbClr val="522B08"/>
                </a:solidFill>
                <a:latin typeface="Arturo Semi-Bold Italics"/>
              </a:rPr>
              <a:t>Правила роботи на уроці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932033" y="2578398"/>
            <a:ext cx="12423934" cy="5039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41"/>
              </a:lnSpc>
              <a:spcBef>
                <a:spcPct val="0"/>
              </a:spcBef>
            </a:pPr>
            <a:r>
              <a:rPr lang="en-US" sz="4100">
                <a:solidFill>
                  <a:srgbClr val="522B08"/>
                </a:solidFill>
                <a:latin typeface="Comic Sans Bold"/>
              </a:rPr>
              <a:t>1.Мати гарний настрій.</a:t>
            </a:r>
          </a:p>
          <a:p>
            <a:pPr>
              <a:lnSpc>
                <a:spcPts val="5741"/>
              </a:lnSpc>
              <a:spcBef>
                <a:spcPct val="0"/>
              </a:spcBef>
            </a:pPr>
            <a:r>
              <a:rPr lang="en-US" sz="4100">
                <a:solidFill>
                  <a:srgbClr val="522B08"/>
                </a:solidFill>
                <a:latin typeface="Comic Sans Bold"/>
              </a:rPr>
              <a:t>2.Бути чемним та поважати один одного.</a:t>
            </a:r>
          </a:p>
          <a:p>
            <a:pPr>
              <a:lnSpc>
                <a:spcPts val="5741"/>
              </a:lnSpc>
              <a:spcBef>
                <a:spcPct val="0"/>
              </a:spcBef>
            </a:pPr>
            <a:r>
              <a:rPr lang="en-US" sz="4100">
                <a:solidFill>
                  <a:srgbClr val="522B08"/>
                </a:solidFill>
                <a:latin typeface="Comic Sans Bold"/>
              </a:rPr>
              <a:t>3.Вміти вислухати відповідь свого однокласника.</a:t>
            </a:r>
          </a:p>
          <a:p>
            <a:pPr>
              <a:lnSpc>
                <a:spcPts val="5741"/>
              </a:lnSpc>
              <a:spcBef>
                <a:spcPct val="0"/>
              </a:spcBef>
            </a:pPr>
            <a:r>
              <a:rPr lang="en-US" sz="4100">
                <a:solidFill>
                  <a:srgbClr val="522B08"/>
                </a:solidFill>
                <a:latin typeface="Comic Sans Bold"/>
              </a:rPr>
              <a:t>4.Працювати уважно.</a:t>
            </a:r>
          </a:p>
          <a:p>
            <a:pPr>
              <a:lnSpc>
                <a:spcPts val="5741"/>
              </a:lnSpc>
              <a:spcBef>
                <a:spcPct val="0"/>
              </a:spcBef>
            </a:pPr>
            <a:r>
              <a:rPr lang="en-US" sz="4100">
                <a:solidFill>
                  <a:srgbClr val="522B08"/>
                </a:solidFill>
                <a:latin typeface="Comic Sans Bold"/>
              </a:rPr>
              <a:t>5.Допомагати один одному.</a:t>
            </a:r>
          </a:p>
          <a:p>
            <a:pPr>
              <a:lnSpc>
                <a:spcPts val="5741"/>
              </a:lnSpc>
              <a:spcBef>
                <a:spcPct val="0"/>
              </a:spcBef>
            </a:pPr>
            <a:r>
              <a:rPr lang="en-US" sz="4100">
                <a:solidFill>
                  <a:srgbClr val="522B08"/>
                </a:solidFill>
                <a:latin typeface="Comic Sans Bol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2457529" y="1387425"/>
            <a:ext cx="4487043" cy="3116456"/>
          </a:xfrm>
          <a:custGeom>
            <a:avLst/>
            <a:gdLst/>
            <a:ahLst/>
            <a:cxnLst/>
            <a:rect r="r" b="b" t="t" l="l"/>
            <a:pathLst>
              <a:path h="3116456" w="4487043">
                <a:moveTo>
                  <a:pt x="0" y="0"/>
                </a:moveTo>
                <a:lnTo>
                  <a:pt x="4487043" y="0"/>
                </a:lnTo>
                <a:lnTo>
                  <a:pt x="4487043" y="3116455"/>
                </a:lnTo>
                <a:lnTo>
                  <a:pt x="0" y="31164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6972519" y="1024362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77576" y="3869729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202170" y="351596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1990763">
            <a:off x="7233387" y="1800473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428081" y="2435983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70"/>
                </a:lnTo>
                <a:lnTo>
                  <a:pt x="0" y="5096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3052269">
            <a:off x="1893529" y="1151388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331895">
            <a:off x="12605449" y="6154147"/>
            <a:ext cx="1801985" cy="2095331"/>
          </a:xfrm>
          <a:custGeom>
            <a:avLst/>
            <a:gdLst/>
            <a:ahLst/>
            <a:cxnLst/>
            <a:rect r="r" b="b" t="t" l="l"/>
            <a:pathLst>
              <a:path h="2095331" w="1801985">
                <a:moveTo>
                  <a:pt x="0" y="0"/>
                </a:moveTo>
                <a:lnTo>
                  <a:pt x="1801985" y="0"/>
                </a:lnTo>
                <a:lnTo>
                  <a:pt x="1801985" y="2095331"/>
                </a:lnTo>
                <a:lnTo>
                  <a:pt x="0" y="20953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9341406" y="6419501"/>
            <a:ext cx="2374268" cy="2838799"/>
          </a:xfrm>
          <a:custGeom>
            <a:avLst/>
            <a:gdLst/>
            <a:ahLst/>
            <a:cxnLst/>
            <a:rect r="r" b="b" t="t" l="l"/>
            <a:pathLst>
              <a:path h="2838799" w="2374268">
                <a:moveTo>
                  <a:pt x="0" y="0"/>
                </a:moveTo>
                <a:lnTo>
                  <a:pt x="2374268" y="0"/>
                </a:lnTo>
                <a:lnTo>
                  <a:pt x="2374268" y="2838799"/>
                </a:lnTo>
                <a:lnTo>
                  <a:pt x="0" y="283879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-1056088">
            <a:off x="13921202" y="7285298"/>
            <a:ext cx="3735971" cy="1107206"/>
          </a:xfrm>
          <a:custGeom>
            <a:avLst/>
            <a:gdLst/>
            <a:ahLst/>
            <a:cxnLst/>
            <a:rect r="r" b="b" t="t" l="l"/>
            <a:pathLst>
              <a:path h="1107206" w="3735971">
                <a:moveTo>
                  <a:pt x="0" y="0"/>
                </a:moveTo>
                <a:lnTo>
                  <a:pt x="3735970" y="0"/>
                </a:lnTo>
                <a:lnTo>
                  <a:pt x="3735970" y="1107205"/>
                </a:lnTo>
                <a:lnTo>
                  <a:pt x="0" y="110720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4934760" y="681115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274410" y="8786518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2158481" y="6419501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2204577" y="855048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1990763">
            <a:off x="16178558" y="8783478"/>
            <a:ext cx="498419" cy="262574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10528540" y="648015"/>
            <a:ext cx="480261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3933"/>
                </a:solidFill>
                <a:latin typeface="Comic Sans Bold"/>
              </a:rPr>
              <a:t>ПЛАН УРОКУ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582910" y="4739651"/>
            <a:ext cx="6047304" cy="778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  <a:spcBef>
                <a:spcPct val="0"/>
              </a:spcBef>
            </a:pPr>
            <a:r>
              <a:rPr lang="en-US" sz="4600" u="sng">
                <a:solidFill>
                  <a:srgbClr val="003933"/>
                </a:solidFill>
                <a:latin typeface="Comic Sans Bold"/>
              </a:rPr>
              <a:t>Очікувані результати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919605" y="5641965"/>
            <a:ext cx="7373913" cy="38386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561530" indent="-280765" lvl="1">
              <a:lnSpc>
                <a:spcPts val="4395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 розуміє визначення: «вимірювання», «фізичні величини»,</a:t>
            </a:r>
          </a:p>
          <a:p>
            <a:pPr algn="ctr" marL="561530" indent="-280765" lvl="1">
              <a:lnSpc>
                <a:spcPts val="4395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називає одиниці вимірювання, </a:t>
            </a:r>
          </a:p>
          <a:p>
            <a:pPr algn="ctr" marL="561530" indent="-280765" lvl="1">
              <a:lnSpc>
                <a:spcPts val="4395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вміє визначати ціну поділки вимірювального приладу,</a:t>
            </a:r>
          </a:p>
          <a:p>
            <a:pPr algn="ctr" marL="561530" indent="-280765" lvl="1">
              <a:lnSpc>
                <a:spcPts val="4395"/>
              </a:lnSpc>
              <a:buFont typeface="Arial"/>
              <a:buChar char="•"/>
            </a:pPr>
            <a:r>
              <a:rPr lang="en-US" sz="2600">
                <a:solidFill>
                  <a:srgbClr val="000000"/>
                </a:solidFill>
                <a:latin typeface="Arimo Bold"/>
              </a:rPr>
              <a:t> вміє працювати у спільноті, дотримується правил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0204368" y="1846249"/>
            <a:ext cx="7054932" cy="2619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26298" indent="-313149" lvl="1">
              <a:lnSpc>
                <a:spcPts val="5279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Як вимірювали наші предки. </a:t>
            </a:r>
          </a:p>
          <a:p>
            <a:pPr algn="just" marL="626298" indent="-313149" lvl="1">
              <a:lnSpc>
                <a:spcPts val="5279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Що таке фізична величина.</a:t>
            </a:r>
          </a:p>
          <a:p>
            <a:pPr algn="just" marL="626298" indent="-313149" lvl="1">
              <a:lnSpc>
                <a:spcPts val="5279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 Які прилади є у дослідників. </a:t>
            </a:r>
          </a:p>
          <a:p>
            <a:pPr algn="just" marL="626298" indent="-313149" lvl="1">
              <a:lnSpc>
                <a:spcPts val="5279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Що таке ціна поділки шкали.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3221208" y="2882964"/>
            <a:ext cx="12215770" cy="38792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Як дізнатися молодим батькам що їх дитина добре росте і розвивається?</a:t>
            </a:r>
          </a:p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Як дізнатися скільки інгредієнтів потрібно кухарю для приготування бісквиту</a:t>
            </a:r>
          </a:p>
          <a:p>
            <a:pPr algn="ctr">
              <a:lnSpc>
                <a:spcPts val="6159"/>
              </a:lnSpc>
            </a:pPr>
            <a:r>
              <a:rPr lang="en-US" sz="4399">
                <a:solidFill>
                  <a:srgbClr val="000000"/>
                </a:solidFill>
                <a:latin typeface="Comic Sans Bold"/>
              </a:rPr>
              <a:t>Як дізнатися скільки іде урок?</a:t>
            </a:r>
          </a:p>
        </p:txBody>
      </p:sp>
      <p:sp>
        <p:nvSpPr>
          <p:cNvPr name="Freeform 31" id="31"/>
          <p:cNvSpPr/>
          <p:nvPr/>
        </p:nvSpPr>
        <p:spPr>
          <a:xfrm flipH="false" flipV="false" rot="0">
            <a:off x="769469" y="1704169"/>
            <a:ext cx="2451739" cy="3050806"/>
          </a:xfrm>
          <a:custGeom>
            <a:avLst/>
            <a:gdLst/>
            <a:ahLst/>
            <a:cxnLst/>
            <a:rect r="r" b="b" t="t" l="l"/>
            <a:pathLst>
              <a:path h="3050806" w="2451739">
                <a:moveTo>
                  <a:pt x="0" y="0"/>
                </a:moveTo>
                <a:lnTo>
                  <a:pt x="2451739" y="0"/>
                </a:lnTo>
                <a:lnTo>
                  <a:pt x="2451739" y="3050806"/>
                </a:lnTo>
                <a:lnTo>
                  <a:pt x="0" y="30508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4276070" y="5166819"/>
            <a:ext cx="2983230" cy="4114800"/>
          </a:xfrm>
          <a:custGeom>
            <a:avLst/>
            <a:gdLst/>
            <a:ahLst/>
            <a:cxnLst/>
            <a:rect r="r" b="b" t="t" l="l"/>
            <a:pathLst>
              <a:path h="4114800" w="2983230">
                <a:moveTo>
                  <a:pt x="0" y="0"/>
                </a:moveTo>
                <a:lnTo>
                  <a:pt x="2983230" y="0"/>
                </a:lnTo>
                <a:lnTo>
                  <a:pt x="29832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646207" y="6866955"/>
            <a:ext cx="2609385" cy="2566982"/>
          </a:xfrm>
          <a:custGeom>
            <a:avLst/>
            <a:gdLst/>
            <a:ahLst/>
            <a:cxnLst/>
            <a:rect r="r" b="b" t="t" l="l"/>
            <a:pathLst>
              <a:path h="2566982" w="2609385">
                <a:moveTo>
                  <a:pt x="0" y="0"/>
                </a:moveTo>
                <a:lnTo>
                  <a:pt x="2609385" y="0"/>
                </a:lnTo>
                <a:lnTo>
                  <a:pt x="2609385" y="2566982"/>
                </a:lnTo>
                <a:lnTo>
                  <a:pt x="0" y="256698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4357941" y="1352944"/>
            <a:ext cx="2725971" cy="1662842"/>
          </a:xfrm>
          <a:custGeom>
            <a:avLst/>
            <a:gdLst/>
            <a:ahLst/>
            <a:cxnLst/>
            <a:rect r="r" b="b" t="t" l="l"/>
            <a:pathLst>
              <a:path h="1662842" w="2725971">
                <a:moveTo>
                  <a:pt x="0" y="0"/>
                </a:moveTo>
                <a:lnTo>
                  <a:pt x="2725971" y="0"/>
                </a:lnTo>
                <a:lnTo>
                  <a:pt x="2725971" y="1662843"/>
                </a:lnTo>
                <a:lnTo>
                  <a:pt x="0" y="166284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>
            <a:hlinkClick r:id="rId19" tooltip="https://learningapps.org/8049863"/>
          </p:cNvPr>
          <p:cNvSpPr/>
          <p:nvPr/>
        </p:nvSpPr>
        <p:spPr>
          <a:xfrm flipH="false" flipV="false" rot="0">
            <a:off x="6003764" y="7440673"/>
            <a:ext cx="6638782" cy="2124410"/>
          </a:xfrm>
          <a:custGeom>
            <a:avLst/>
            <a:gdLst/>
            <a:ahLst/>
            <a:cxnLst/>
            <a:rect r="r" b="b" t="t" l="l"/>
            <a:pathLst>
              <a:path h="2124410" w="6638782">
                <a:moveTo>
                  <a:pt x="0" y="0"/>
                </a:moveTo>
                <a:lnTo>
                  <a:pt x="6638781" y="0"/>
                </a:lnTo>
                <a:lnTo>
                  <a:pt x="6638781" y="2124410"/>
                </a:lnTo>
                <a:lnTo>
                  <a:pt x="0" y="212441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6" id="36"/>
          <p:cNvSpPr txBox="true"/>
          <p:nvPr/>
        </p:nvSpPr>
        <p:spPr>
          <a:xfrm rot="0">
            <a:off x="4255592" y="1394262"/>
            <a:ext cx="9599727" cy="1144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00"/>
              </a:lnSpc>
            </a:pPr>
            <a:r>
              <a:rPr lang="en-US" sz="8300" spc="273">
                <a:solidFill>
                  <a:srgbClr val="00AD9C"/>
                </a:solidFill>
                <a:latin typeface="Another Shabby"/>
              </a:rPr>
              <a:t>ЗБІР ІДЕЙ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1769748" y="1079587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0"/>
                </a:lnTo>
                <a:lnTo>
                  <a:pt x="0" y="18291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44862">
            <a:off x="1278020" y="3136304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788756">
            <a:off x="1088590" y="7021558"/>
            <a:ext cx="1270953" cy="2226191"/>
          </a:xfrm>
          <a:custGeom>
            <a:avLst/>
            <a:gdLst/>
            <a:ahLst/>
            <a:cxnLst/>
            <a:rect r="r" b="b" t="t" l="l"/>
            <a:pathLst>
              <a:path h="2226191" w="1270953">
                <a:moveTo>
                  <a:pt x="0" y="0"/>
                </a:moveTo>
                <a:lnTo>
                  <a:pt x="1270953" y="0"/>
                </a:lnTo>
                <a:lnTo>
                  <a:pt x="1270953" y="2226191"/>
                </a:lnTo>
                <a:lnTo>
                  <a:pt x="0" y="22261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858404">
            <a:off x="15208652" y="6990404"/>
            <a:ext cx="1913972" cy="2403390"/>
          </a:xfrm>
          <a:custGeom>
            <a:avLst/>
            <a:gdLst/>
            <a:ahLst/>
            <a:cxnLst/>
            <a:rect r="r" b="b" t="t" l="l"/>
            <a:pathLst>
              <a:path h="2403390" w="1913972">
                <a:moveTo>
                  <a:pt x="0" y="0"/>
                </a:moveTo>
                <a:lnTo>
                  <a:pt x="1913972" y="0"/>
                </a:lnTo>
                <a:lnTo>
                  <a:pt x="1913972" y="2403390"/>
                </a:lnTo>
                <a:lnTo>
                  <a:pt x="0" y="24033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613564" y="1484498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1"/>
                </a:lnTo>
                <a:lnTo>
                  <a:pt x="0" y="18291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450598">
            <a:off x="16846063" y="4327118"/>
            <a:ext cx="427248" cy="1577092"/>
          </a:xfrm>
          <a:custGeom>
            <a:avLst/>
            <a:gdLst/>
            <a:ahLst/>
            <a:cxnLst/>
            <a:rect r="r" b="b" t="t" l="l"/>
            <a:pathLst>
              <a:path h="1577092" w="427248">
                <a:moveTo>
                  <a:pt x="0" y="0"/>
                </a:moveTo>
                <a:lnTo>
                  <a:pt x="427248" y="0"/>
                </a:lnTo>
                <a:lnTo>
                  <a:pt x="427248" y="1577091"/>
                </a:lnTo>
                <a:lnTo>
                  <a:pt x="0" y="15770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2705262" y="3858847"/>
            <a:ext cx="229651" cy="229651"/>
            <a:chOff x="0" y="0"/>
            <a:chExt cx="6350000" cy="6350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771795">
            <a:off x="717946" y="880355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263460" y="6430894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-874149">
            <a:off x="2072612" y="897413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907737" y="1484498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6" y="0"/>
                </a:lnTo>
                <a:lnTo>
                  <a:pt x="511826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7275074" y="5970988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15391207" y="5143500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-771795">
            <a:off x="16785211" y="212499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1"/>
                </a:lnTo>
                <a:lnTo>
                  <a:pt x="0" y="4116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6247457" y="74667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>
            <a:grpSpLocks noChangeAspect="true"/>
          </p:cNvGrpSpPr>
          <p:nvPr/>
        </p:nvGrpSpPr>
        <p:grpSpPr>
          <a:xfrm rot="-874149">
            <a:off x="17140690" y="9008664"/>
            <a:ext cx="498419" cy="262574"/>
            <a:chOff x="0" y="0"/>
            <a:chExt cx="1610360" cy="84836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0">
            <a:off x="14879380" y="3514890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7" y="0"/>
                </a:lnTo>
                <a:lnTo>
                  <a:pt x="511827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0">
            <a:off x="3372162" y="2579738"/>
            <a:ext cx="11169389" cy="2211053"/>
          </a:xfrm>
          <a:custGeom>
            <a:avLst/>
            <a:gdLst/>
            <a:ahLst/>
            <a:cxnLst/>
            <a:rect r="r" b="b" t="t" l="l"/>
            <a:pathLst>
              <a:path h="2211053" w="11169389">
                <a:moveTo>
                  <a:pt x="0" y="0"/>
                </a:moveTo>
                <a:lnTo>
                  <a:pt x="11169389" y="0"/>
                </a:lnTo>
                <a:lnTo>
                  <a:pt x="11169389" y="2211053"/>
                </a:lnTo>
                <a:lnTo>
                  <a:pt x="0" y="2211053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-5815" r="0" b="-5815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3677955" y="5379537"/>
            <a:ext cx="3407764" cy="3459659"/>
          </a:xfrm>
          <a:custGeom>
            <a:avLst/>
            <a:gdLst/>
            <a:ahLst/>
            <a:cxnLst/>
            <a:rect r="r" b="b" t="t" l="l"/>
            <a:pathLst>
              <a:path h="3459659" w="3407764">
                <a:moveTo>
                  <a:pt x="0" y="0"/>
                </a:moveTo>
                <a:lnTo>
                  <a:pt x="3407764" y="0"/>
                </a:lnTo>
                <a:lnTo>
                  <a:pt x="3407764" y="3459659"/>
                </a:lnTo>
                <a:lnTo>
                  <a:pt x="0" y="3459659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4404229" y="6666785"/>
            <a:ext cx="1955216" cy="1419975"/>
          </a:xfrm>
          <a:custGeom>
            <a:avLst/>
            <a:gdLst/>
            <a:ahLst/>
            <a:cxnLst/>
            <a:rect r="r" b="b" t="t" l="l"/>
            <a:pathLst>
              <a:path h="1419975" w="1955216">
                <a:moveTo>
                  <a:pt x="0" y="0"/>
                </a:moveTo>
                <a:lnTo>
                  <a:pt x="1955216" y="0"/>
                </a:lnTo>
                <a:lnTo>
                  <a:pt x="1955216" y="1419975"/>
                </a:lnTo>
                <a:lnTo>
                  <a:pt x="0" y="141997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1" id="41"/>
          <p:cNvSpPr txBox="true"/>
          <p:nvPr/>
        </p:nvSpPr>
        <p:spPr>
          <a:xfrm rot="0">
            <a:off x="3501284" y="1146262"/>
            <a:ext cx="11344827" cy="14014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en-US" sz="5300" spc="291">
                <a:solidFill>
                  <a:srgbClr val="00AD9C"/>
                </a:solidFill>
                <a:latin typeface="Another Shabby Bold"/>
              </a:rPr>
              <a:t> ЯК ВИМІРЮВАЛИ НАШІ ПРЕДКИ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7675525" y="7300572"/>
            <a:ext cx="6640610" cy="639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 u="sng">
                <a:solidFill>
                  <a:srgbClr val="000000"/>
                </a:solidFill>
                <a:latin typeface="Comic Sans Bold"/>
                <a:hlinkClick r:id="rId24" tooltip="https://cutt.ly/SZfUBvv"/>
              </a:rPr>
              <a:t>https://cutt.ly/SZfUBvv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8194936" y="5076825"/>
            <a:ext cx="6121199" cy="14268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1"/>
              </a:lnSpc>
              <a:spcBef>
                <a:spcPct val="0"/>
              </a:spcBef>
            </a:pPr>
            <a:r>
              <a:rPr lang="en-US" sz="2700" u="sng">
                <a:solidFill>
                  <a:srgbClr val="000000"/>
                </a:solidFill>
                <a:latin typeface="Arimo Bold"/>
              </a:rPr>
              <a:t>Завдання</a:t>
            </a:r>
          </a:p>
          <a:p>
            <a:pPr algn="ctr">
              <a:lnSpc>
                <a:spcPts val="3781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Яка ширина дошки у ліктях, столу - у долонях, дверей - у футах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2705262" y="3858847"/>
            <a:ext cx="229651" cy="229651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717946" y="880355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263460" y="6430894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-874149">
            <a:off x="2072612" y="897413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907737" y="1484498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6" y="0"/>
                </a:lnTo>
                <a:lnTo>
                  <a:pt x="511826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17275074" y="5970988"/>
            <a:ext cx="229651" cy="229651"/>
            <a:chOff x="0" y="0"/>
            <a:chExt cx="6350000" cy="6350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6" id="26"/>
          <p:cNvSpPr/>
          <p:nvPr/>
        </p:nvSpPr>
        <p:spPr>
          <a:xfrm flipH="false" flipV="false" rot="-771795">
            <a:off x="16785211" y="212499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1"/>
                </a:lnTo>
                <a:lnTo>
                  <a:pt x="0" y="4116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6247457" y="74667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-874149">
            <a:off x="17140690" y="9008664"/>
            <a:ext cx="498419" cy="262574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14008208" y="1218454"/>
            <a:ext cx="2627655" cy="2088986"/>
          </a:xfrm>
          <a:custGeom>
            <a:avLst/>
            <a:gdLst/>
            <a:ahLst/>
            <a:cxnLst/>
            <a:rect r="r" b="b" t="t" l="l"/>
            <a:pathLst>
              <a:path h="2088986" w="2627655">
                <a:moveTo>
                  <a:pt x="0" y="0"/>
                </a:moveTo>
                <a:lnTo>
                  <a:pt x="2627655" y="0"/>
                </a:lnTo>
                <a:lnTo>
                  <a:pt x="2627655" y="2088986"/>
                </a:lnTo>
                <a:lnTo>
                  <a:pt x="0" y="208898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4986688" y="7067414"/>
            <a:ext cx="2288386" cy="2238457"/>
          </a:xfrm>
          <a:custGeom>
            <a:avLst/>
            <a:gdLst/>
            <a:ahLst/>
            <a:cxnLst/>
            <a:rect r="r" b="b" t="t" l="l"/>
            <a:pathLst>
              <a:path h="2238457" w="2288386">
                <a:moveTo>
                  <a:pt x="0" y="0"/>
                </a:moveTo>
                <a:lnTo>
                  <a:pt x="2288386" y="0"/>
                </a:lnTo>
                <a:lnTo>
                  <a:pt x="2288386" y="2238457"/>
                </a:lnTo>
                <a:lnTo>
                  <a:pt x="0" y="223845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028700" y="838946"/>
            <a:ext cx="2068815" cy="2500766"/>
          </a:xfrm>
          <a:custGeom>
            <a:avLst/>
            <a:gdLst/>
            <a:ahLst/>
            <a:cxnLst/>
            <a:rect r="r" b="b" t="t" l="l"/>
            <a:pathLst>
              <a:path h="2500766" w="2068815">
                <a:moveTo>
                  <a:pt x="0" y="0"/>
                </a:moveTo>
                <a:lnTo>
                  <a:pt x="2068815" y="0"/>
                </a:lnTo>
                <a:lnTo>
                  <a:pt x="2068815" y="2500766"/>
                </a:lnTo>
                <a:lnTo>
                  <a:pt x="0" y="250076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677568" y="7627114"/>
            <a:ext cx="2399106" cy="1955271"/>
          </a:xfrm>
          <a:custGeom>
            <a:avLst/>
            <a:gdLst/>
            <a:ahLst/>
            <a:cxnLst/>
            <a:rect r="r" b="b" t="t" l="l"/>
            <a:pathLst>
              <a:path h="1955271" w="2399106">
                <a:moveTo>
                  <a:pt x="0" y="0"/>
                </a:moveTo>
                <a:lnTo>
                  <a:pt x="2399106" y="0"/>
                </a:lnTo>
                <a:lnTo>
                  <a:pt x="2399106" y="1955271"/>
                </a:lnTo>
                <a:lnTo>
                  <a:pt x="0" y="195527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163016" y="4269523"/>
            <a:ext cx="2317612" cy="2373994"/>
          </a:xfrm>
          <a:custGeom>
            <a:avLst/>
            <a:gdLst/>
            <a:ahLst/>
            <a:cxnLst/>
            <a:rect r="r" b="b" t="t" l="l"/>
            <a:pathLst>
              <a:path h="2373994" w="2317612">
                <a:moveTo>
                  <a:pt x="0" y="0"/>
                </a:moveTo>
                <a:lnTo>
                  <a:pt x="2317612" y="0"/>
                </a:lnTo>
                <a:lnTo>
                  <a:pt x="2317612" y="2373994"/>
                </a:lnTo>
                <a:lnTo>
                  <a:pt x="0" y="237399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15346128" y="4174215"/>
            <a:ext cx="2317992" cy="2695340"/>
          </a:xfrm>
          <a:custGeom>
            <a:avLst/>
            <a:gdLst/>
            <a:ahLst/>
            <a:cxnLst/>
            <a:rect r="r" b="b" t="t" l="l"/>
            <a:pathLst>
              <a:path h="2695340" w="2317992">
                <a:moveTo>
                  <a:pt x="0" y="0"/>
                </a:moveTo>
                <a:lnTo>
                  <a:pt x="2317993" y="0"/>
                </a:lnTo>
                <a:lnTo>
                  <a:pt x="2317993" y="2695340"/>
                </a:lnTo>
                <a:lnTo>
                  <a:pt x="0" y="269534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0">
            <a:off x="3947353" y="2433037"/>
            <a:ext cx="10776561" cy="7075901"/>
          </a:xfrm>
          <a:custGeom>
            <a:avLst/>
            <a:gdLst/>
            <a:ahLst/>
            <a:cxnLst/>
            <a:rect r="r" b="b" t="t" l="l"/>
            <a:pathLst>
              <a:path h="7075901" w="10776561">
                <a:moveTo>
                  <a:pt x="0" y="0"/>
                </a:moveTo>
                <a:lnTo>
                  <a:pt x="10776561" y="0"/>
                </a:lnTo>
                <a:lnTo>
                  <a:pt x="10776561" y="7075901"/>
                </a:lnTo>
                <a:lnTo>
                  <a:pt x="0" y="7075901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-2966" t="-10206" r="-2895" b="-10714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3501284" y="855053"/>
            <a:ext cx="11344827" cy="14757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5600" spc="308">
                <a:solidFill>
                  <a:srgbClr val="00AD9C"/>
                </a:solidFill>
                <a:latin typeface="Another Shabby Bold"/>
              </a:rPr>
              <a:t>ЩО ТАКЕ ФІЗИЧНА ВЕЛИЧИНА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1394009" y="1084464"/>
            <a:ext cx="11347879" cy="11705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9"/>
              </a:lnSpc>
            </a:pPr>
            <a:r>
              <a:rPr lang="en-US" sz="9201" spc="303">
                <a:solidFill>
                  <a:srgbClr val="00AD9C"/>
                </a:solidFill>
                <a:latin typeface="Nadira Bold"/>
              </a:rPr>
              <a:t>ХТО ШВИДШЕ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771677">
            <a:off x="15033487" y="5567884"/>
            <a:ext cx="2706098" cy="3845875"/>
          </a:xfrm>
          <a:custGeom>
            <a:avLst/>
            <a:gdLst/>
            <a:ahLst/>
            <a:cxnLst/>
            <a:rect r="r" b="b" t="t" l="l"/>
            <a:pathLst>
              <a:path h="3845875" w="2706098">
                <a:moveTo>
                  <a:pt x="0" y="0"/>
                </a:moveTo>
                <a:lnTo>
                  <a:pt x="2706098" y="0"/>
                </a:lnTo>
                <a:lnTo>
                  <a:pt x="2706098" y="3845876"/>
                </a:lnTo>
                <a:lnTo>
                  <a:pt x="0" y="38458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807901" y="2001567"/>
            <a:ext cx="2414756" cy="2340118"/>
          </a:xfrm>
          <a:custGeom>
            <a:avLst/>
            <a:gdLst/>
            <a:ahLst/>
            <a:cxnLst/>
            <a:rect r="r" b="b" t="t" l="l"/>
            <a:pathLst>
              <a:path h="2340118" w="2414756">
                <a:moveTo>
                  <a:pt x="0" y="0"/>
                </a:moveTo>
                <a:lnTo>
                  <a:pt x="2414756" y="0"/>
                </a:lnTo>
                <a:lnTo>
                  <a:pt x="2414756" y="2340118"/>
                </a:lnTo>
                <a:lnTo>
                  <a:pt x="0" y="23401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aphicFrame>
        <p:nvGraphicFramePr>
          <p:cNvPr name="Table 32" id="32"/>
          <p:cNvGraphicFramePr>
            <a:graphicFrameLocks noGrp="true"/>
          </p:cNvGraphicFramePr>
          <p:nvPr/>
        </p:nvGraphicFramePr>
        <p:xfrm>
          <a:off x="1028700" y="3140265"/>
          <a:ext cx="13178647" cy="5209522"/>
        </p:xfrm>
        <a:graphic>
          <a:graphicData uri="http://schemas.openxmlformats.org/drawingml/2006/table">
            <a:tbl>
              <a:tblPr/>
              <a:tblGrid>
                <a:gridCol w="3255435"/>
                <a:gridCol w="3471842"/>
                <a:gridCol w="2873647"/>
                <a:gridCol w="3577722"/>
              </a:tblGrid>
              <a:tr h="2604761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781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omic Sans Bold"/>
                        </a:rPr>
                        <a:t>10 м = ____ см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061"/>
                        </a:lnSpc>
                        <a:defRPr/>
                      </a:pPr>
                      <a:r>
                        <a:rPr lang="en-US" sz="2900">
                          <a:solidFill>
                            <a:srgbClr val="000000"/>
                          </a:solidFill>
                          <a:latin typeface="Comic Sans Bold"/>
                        </a:rPr>
                        <a:t>25 км = ____ м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481"/>
                        </a:lnSpc>
                        <a:defRPr/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Comic Sans Bold"/>
                        </a:rPr>
                        <a:t>12 кг = __г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481"/>
                        </a:lnSpc>
                        <a:defRPr/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latin typeface="Comic Sans Bold"/>
                        </a:rPr>
                        <a:t>3 год = ___ хв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4761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781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omic Sans Bold"/>
                        </a:rPr>
                        <a:t>5 дм = ____ мм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921"/>
                        </a:lnSpc>
                        <a:defRPr/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latin typeface="Comic Sans Bold"/>
                        </a:rPr>
                        <a:t>30 м = ____ мм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061"/>
                        </a:lnSpc>
                        <a:defRPr/>
                      </a:pPr>
                      <a:r>
                        <a:rPr lang="en-US" sz="2900">
                          <a:solidFill>
                            <a:srgbClr val="000000"/>
                          </a:solidFill>
                          <a:latin typeface="Comic Sans Bold"/>
                        </a:rPr>
                        <a:t>60 т = __ кг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4201"/>
                        </a:lnSpc>
                        <a:defRPr/>
                      </a:pPr>
                      <a:r>
                        <a:rPr lang="en-US" sz="3000">
                          <a:solidFill>
                            <a:srgbClr val="000000"/>
                          </a:solidFill>
                          <a:latin typeface="Comic Sans Bold"/>
                        </a:rPr>
                        <a:t>25 хв = ____ с</a:t>
                      </a:r>
                      <a:endParaRPr lang="en-US" sz="1100"/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2870434" y="2201424"/>
            <a:ext cx="12669523" cy="4707935"/>
          </a:xfrm>
          <a:custGeom>
            <a:avLst/>
            <a:gdLst/>
            <a:ahLst/>
            <a:cxnLst/>
            <a:rect r="r" b="b" t="t" l="l"/>
            <a:pathLst>
              <a:path h="4707935" w="12669523">
                <a:moveTo>
                  <a:pt x="0" y="0"/>
                </a:moveTo>
                <a:lnTo>
                  <a:pt x="12669523" y="0"/>
                </a:lnTo>
                <a:lnTo>
                  <a:pt x="12669523" y="4707935"/>
                </a:lnTo>
                <a:lnTo>
                  <a:pt x="0" y="470793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ЯКІ ПРИЛАДИ Є У ДОСЛІДНИКІВ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28700" y="7037199"/>
            <a:ext cx="16517606" cy="10667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1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Вимірювальні прилади: 1 - термометри; 2 - годинники; 3 - секундомір; 4 - вимірювальна стрічка; 5 - електронна рулетка; 6 - рулетка; 7 - лінійка; 8 - ваги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761144" y="8556496"/>
            <a:ext cx="7511198" cy="9054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Comic Sans Bold"/>
              </a:rPr>
              <a:t>Завдання</a:t>
            </a:r>
          </a:p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Comic Sans Bold"/>
              </a:rPr>
              <a:t>Які вимірювальні прилади є у тебе вдома?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6816188">
            <a:off x="14734598" y="987425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7" id="27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1708238" y="2896308"/>
            <a:ext cx="2563350" cy="2467224"/>
          </a:xfrm>
          <a:custGeom>
            <a:avLst/>
            <a:gdLst/>
            <a:ahLst/>
            <a:cxnLst/>
            <a:rect r="r" b="b" t="t" l="l"/>
            <a:pathLst>
              <a:path h="2467224" w="2563350">
                <a:moveTo>
                  <a:pt x="0" y="0"/>
                </a:moveTo>
                <a:lnTo>
                  <a:pt x="2563350" y="0"/>
                </a:lnTo>
                <a:lnTo>
                  <a:pt x="2563350" y="2467224"/>
                </a:lnTo>
                <a:lnTo>
                  <a:pt x="0" y="24672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0644818" y="2896308"/>
            <a:ext cx="2467224" cy="2467224"/>
          </a:xfrm>
          <a:custGeom>
            <a:avLst/>
            <a:gdLst/>
            <a:ahLst/>
            <a:cxnLst/>
            <a:rect r="r" b="b" t="t" l="l"/>
            <a:pathLst>
              <a:path h="2467224" w="2467224">
                <a:moveTo>
                  <a:pt x="0" y="0"/>
                </a:moveTo>
                <a:lnTo>
                  <a:pt x="2467224" y="0"/>
                </a:lnTo>
                <a:lnTo>
                  <a:pt x="2467224" y="2467224"/>
                </a:lnTo>
                <a:lnTo>
                  <a:pt x="0" y="246722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1394009" y="893438"/>
            <a:ext cx="11347879" cy="7986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23"/>
              </a:lnSpc>
            </a:pPr>
            <a:r>
              <a:rPr lang="en-US" sz="6301" spc="207">
                <a:solidFill>
                  <a:srgbClr val="00AD9C"/>
                </a:solidFill>
                <a:latin typeface="Nadira Bold"/>
              </a:rPr>
              <a:t>ВИМІРЮВАННЯ МАСИ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2036772" y="1625395"/>
            <a:ext cx="10476778" cy="879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1"/>
              </a:lnSpc>
              <a:spcBef>
                <a:spcPct val="0"/>
              </a:spcBef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Найпоширеніший спосіб вимірювання маси, який застосовують у побуті, — зважування на терезах або вагах.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5581056" y="3219969"/>
            <a:ext cx="4386371" cy="1526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 Як працюють терези та ваги? Яка між ними різниця?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394009" y="6736939"/>
            <a:ext cx="6953910" cy="1403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1"/>
              </a:lnSpc>
              <a:spcBef>
                <a:spcPct val="0"/>
              </a:spcBef>
            </a:pPr>
            <a:r>
              <a:rPr lang="en-US" sz="4000" u="sng">
                <a:solidFill>
                  <a:srgbClr val="ED2224"/>
                </a:solidFill>
                <a:latin typeface="Arturo Semi-Bold Italics"/>
                <a:hlinkClick r:id="rId19" tooltip="https://tetfed.wixsite.com/virtmuz/starodavni-odinici-vimiryuvannya-1"/>
              </a:rPr>
              <a:t>Стародавні одиниці вимірювання маси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8661303" y="6357906"/>
            <a:ext cx="2900394" cy="2900394"/>
            <a:chOff x="0" y="0"/>
            <a:chExt cx="3867192" cy="3867192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3867192" cy="3867192"/>
            </a:xfrm>
            <a:custGeom>
              <a:avLst/>
              <a:gdLst/>
              <a:ahLst/>
              <a:cxnLst/>
              <a:rect r="r" b="b" t="t" l="l"/>
              <a:pathLst>
                <a:path h="3867192" w="3867192">
                  <a:moveTo>
                    <a:pt x="0" y="0"/>
                  </a:moveTo>
                  <a:lnTo>
                    <a:pt x="3867192" y="0"/>
                  </a:lnTo>
                  <a:lnTo>
                    <a:pt x="3867192" y="3867192"/>
                  </a:lnTo>
                  <a:lnTo>
                    <a:pt x="0" y="38671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5" id="25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5231936" y="4510596"/>
            <a:ext cx="2142189" cy="2777555"/>
          </a:xfrm>
          <a:custGeom>
            <a:avLst/>
            <a:gdLst/>
            <a:ahLst/>
            <a:cxnLst/>
            <a:rect r="r" b="b" t="t" l="l"/>
            <a:pathLst>
              <a:path h="2777555" w="2142189">
                <a:moveTo>
                  <a:pt x="0" y="0"/>
                </a:moveTo>
                <a:lnTo>
                  <a:pt x="2142190" y="0"/>
                </a:lnTo>
                <a:lnTo>
                  <a:pt x="2142190" y="2777555"/>
                </a:lnTo>
                <a:lnTo>
                  <a:pt x="0" y="277755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6818323" y="7259072"/>
            <a:ext cx="2519080" cy="2243887"/>
          </a:xfrm>
          <a:custGeom>
            <a:avLst/>
            <a:gdLst/>
            <a:ahLst/>
            <a:cxnLst/>
            <a:rect r="r" b="b" t="t" l="l"/>
            <a:pathLst>
              <a:path h="2243887" w="2519080">
                <a:moveTo>
                  <a:pt x="0" y="0"/>
                </a:moveTo>
                <a:lnTo>
                  <a:pt x="2519080" y="0"/>
                </a:lnTo>
                <a:lnTo>
                  <a:pt x="2519080" y="2243887"/>
                </a:lnTo>
                <a:lnTo>
                  <a:pt x="0" y="224388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895655" y="8073307"/>
            <a:ext cx="4415546" cy="1633592"/>
          </a:xfrm>
          <a:custGeom>
            <a:avLst/>
            <a:gdLst/>
            <a:ahLst/>
            <a:cxnLst/>
            <a:rect r="r" b="b" t="t" l="l"/>
            <a:pathLst>
              <a:path h="1633592" w="4415546">
                <a:moveTo>
                  <a:pt x="0" y="0"/>
                </a:moveTo>
                <a:lnTo>
                  <a:pt x="4415546" y="0"/>
                </a:lnTo>
                <a:lnTo>
                  <a:pt x="4415546" y="1633592"/>
                </a:lnTo>
                <a:lnTo>
                  <a:pt x="0" y="16335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-142924"/>
            </a:stretch>
          </a:blipFill>
        </p:spPr>
      </p:sp>
      <p:sp>
        <p:nvSpPr>
          <p:cNvPr name="TextBox 32" id="32"/>
          <p:cNvSpPr txBox="true"/>
          <p:nvPr/>
        </p:nvSpPr>
        <p:spPr>
          <a:xfrm rot="0">
            <a:off x="1394009" y="893438"/>
            <a:ext cx="11347879" cy="15415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23"/>
              </a:lnSpc>
            </a:pPr>
            <a:r>
              <a:rPr lang="en-US" sz="6301" spc="207">
                <a:solidFill>
                  <a:srgbClr val="00AD9C"/>
                </a:solidFill>
                <a:latin typeface="Nadira Bold"/>
              </a:rPr>
              <a:t>ОБ’ЄМ. ВИМІРЮВАННЯ ОБ’ЄМУ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00802" y="2568216"/>
            <a:ext cx="12416053" cy="879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1"/>
              </a:lnSpc>
              <a:spcBef>
                <a:spcPct val="0"/>
              </a:spcBef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Об’єм — це фізична величина, яка характеризує властивість тіл займати певну частину простору.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77640" y="3590390"/>
            <a:ext cx="12862377" cy="14719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1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Comic Sans Bold"/>
              </a:rPr>
              <a:t>Об’єм позначають літерою V та вимірюють у кубічних метрах (куб. м), кубічних сантиметрах або мілілітрах (мл), кубічних дециметрах або літрах (л).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3616855" y="1693624"/>
            <a:ext cx="4083209" cy="9690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84"/>
              </a:lnSpc>
              <a:spcBef>
                <a:spcPct val="0"/>
              </a:spcBef>
            </a:pPr>
            <a:r>
              <a:rPr lang="en-US" sz="2846">
                <a:solidFill>
                  <a:srgbClr val="2F3B9A"/>
                </a:solidFill>
                <a:latin typeface="Comic Sans Bold"/>
              </a:rPr>
              <a:t>1 куб. м = 1000 л</a:t>
            </a:r>
          </a:p>
          <a:p>
            <a:pPr algn="ctr">
              <a:lnSpc>
                <a:spcPts val="3984"/>
              </a:lnSpc>
              <a:spcBef>
                <a:spcPct val="0"/>
              </a:spcBef>
            </a:pPr>
            <a:r>
              <a:rPr lang="en-US" sz="2846">
                <a:solidFill>
                  <a:srgbClr val="2F3B9A"/>
                </a:solidFill>
                <a:latin typeface="Comic Sans Bold"/>
              </a:rPr>
              <a:t>1 л = 1000 мл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749233" y="4981049"/>
            <a:ext cx="4276217" cy="29203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1"/>
              </a:lnSpc>
              <a:spcBef>
                <a:spcPct val="0"/>
              </a:spcBef>
            </a:pPr>
            <a:r>
              <a:rPr lang="en-US" sz="2400">
                <a:solidFill>
                  <a:srgbClr val="127274"/>
                </a:solidFill>
                <a:latin typeface="Comic Sans Bold"/>
              </a:rPr>
              <a:t>Об’єм бруска правильної форми можна визначити, вимірявши його довжину (а), ширину (b) і висоту (c), і потім перемножити ці величини.</a:t>
            </a:r>
          </a:p>
          <a:p>
            <a:pPr algn="ctr">
              <a:lnSpc>
                <a:spcPts val="3361"/>
              </a:lnSpc>
              <a:spcBef>
                <a:spcPct val="0"/>
              </a:spcBef>
            </a:pPr>
            <a:r>
              <a:rPr lang="en-US" sz="2400">
                <a:solidFill>
                  <a:srgbClr val="127274"/>
                </a:solidFill>
                <a:latin typeface="Comic Sans Bold"/>
              </a:rPr>
              <a:t>V = abc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1955020" y="5305425"/>
            <a:ext cx="3342255" cy="38691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57"/>
              </a:lnSpc>
              <a:spcBef>
                <a:spcPct val="0"/>
              </a:spcBef>
            </a:pPr>
            <a:r>
              <a:rPr lang="en-US" sz="2469">
                <a:solidFill>
                  <a:srgbClr val="522B08"/>
                </a:solidFill>
                <a:latin typeface="Comic Sans Bold"/>
              </a:rPr>
              <a:t>А як виміряти об’єм рідини? Для цього також існує спеціальний мірний посуд: мірні циліндри, мензурки тощо, на яких позначені мітки з одиницями об’єму.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5311201" y="5404890"/>
            <a:ext cx="5533325" cy="2091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1"/>
              </a:lnSpc>
              <a:spcBef>
                <a:spcPct val="0"/>
              </a:spcBef>
            </a:pPr>
            <a:r>
              <a:rPr lang="en-US" sz="2400">
                <a:solidFill>
                  <a:srgbClr val="ED2224"/>
                </a:solidFill>
                <a:latin typeface="Arimo Bold"/>
              </a:rPr>
              <a:t>Якщо тіло має неправильну форму, то визначити його об’єм за допомогою лінійки також неможливо.</a:t>
            </a:r>
          </a:p>
          <a:p>
            <a:pPr algn="ctr">
              <a:lnSpc>
                <a:spcPts val="336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2459097" y="2197519"/>
            <a:ext cx="14306910" cy="3992626"/>
          </a:xfrm>
          <a:custGeom>
            <a:avLst/>
            <a:gdLst/>
            <a:ahLst/>
            <a:cxnLst/>
            <a:rect r="r" b="b" t="t" l="l"/>
            <a:pathLst>
              <a:path h="3992626" w="14306910">
                <a:moveTo>
                  <a:pt x="0" y="0"/>
                </a:moveTo>
                <a:lnTo>
                  <a:pt x="14306909" y="0"/>
                </a:lnTo>
                <a:lnTo>
                  <a:pt x="14306909" y="3992626"/>
                </a:lnTo>
                <a:lnTo>
                  <a:pt x="0" y="39926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ЯКІ ПРИЛАДИ Є У ДОСЛІДНИКІВ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630871" y="6263466"/>
            <a:ext cx="15628429" cy="1173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1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Збільшувальні прилади: 1 - бінокулярна лупа; 2 - лупа; 3 - штативна лупа; 4 - бінокль; 5 - шкільний телескоп; 6 - мікроскоп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910220" y="7895612"/>
            <a:ext cx="15069731" cy="1362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Comic Sans Bold"/>
              </a:rPr>
              <a:t>Запитання</a:t>
            </a:r>
          </a:p>
          <a:p>
            <a:pPr algn="ctr">
              <a:lnSpc>
                <a:spcPts val="3641"/>
              </a:lnSpc>
              <a:spcBef>
                <a:spcPct val="0"/>
              </a:spcBef>
            </a:pPr>
            <a:r>
              <a:rPr lang="en-US" sz="2600">
                <a:solidFill>
                  <a:srgbClr val="000000"/>
                </a:solidFill>
                <a:latin typeface="Comic Sans Bold"/>
              </a:rPr>
              <a:t>Яка найважливіша деталь усіх збільшувальних приладів ? Люди яких професій використовують ці прилади?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2147734" y="2232123"/>
            <a:ext cx="14634065" cy="3923419"/>
          </a:xfrm>
          <a:custGeom>
            <a:avLst/>
            <a:gdLst/>
            <a:ahLst/>
            <a:cxnLst/>
            <a:rect r="r" b="b" t="t" l="l"/>
            <a:pathLst>
              <a:path h="3923419" w="14634065">
                <a:moveTo>
                  <a:pt x="0" y="0"/>
                </a:moveTo>
                <a:lnTo>
                  <a:pt x="14634065" y="0"/>
                </a:lnTo>
                <a:lnTo>
                  <a:pt x="14634065" y="3923419"/>
                </a:lnTo>
                <a:lnTo>
                  <a:pt x="0" y="39234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2147734" y="1000125"/>
            <a:ext cx="15108706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80"/>
              </a:lnSpc>
            </a:pPr>
            <a:r>
              <a:rPr lang="en-US" sz="5900" spc="100">
                <a:solidFill>
                  <a:srgbClr val="00AD9C"/>
                </a:solidFill>
                <a:latin typeface="Another Shabby Bold"/>
              </a:rPr>
              <a:t>ЯКІ ПРИЛАДИ Є У ДОСЛІДНИКІВ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87104" y="6626591"/>
            <a:ext cx="15728790" cy="10216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 Лабораторне обладнання: 1 - мензурка; 2 - мірний циліндр; 3 - склянка; 4 - штатив; </a:t>
            </a:r>
          </a:p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5 - лійка; 6 - колба; 7 - ступка з товкачиком; 8 - спиртовий пальник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382648" y="8115008"/>
            <a:ext cx="9899058" cy="1144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1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Запитання</a:t>
            </a:r>
          </a:p>
          <a:p>
            <a:pPr algn="ctr">
              <a:lnSpc>
                <a:spcPts val="4621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Comic Sans Bold"/>
              </a:rPr>
              <a:t>Довідайся, яке призначення цього обладнання.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15908221" y="7258248"/>
            <a:ext cx="2702157" cy="3230840"/>
          </a:xfrm>
          <a:custGeom>
            <a:avLst/>
            <a:gdLst/>
            <a:ahLst/>
            <a:cxnLst/>
            <a:rect r="r" b="b" t="t" l="l"/>
            <a:pathLst>
              <a:path h="3230840" w="2702157">
                <a:moveTo>
                  <a:pt x="0" y="0"/>
                </a:moveTo>
                <a:lnTo>
                  <a:pt x="2702158" y="0"/>
                </a:lnTo>
                <a:lnTo>
                  <a:pt x="2702158" y="3230840"/>
                </a:lnTo>
                <a:lnTo>
                  <a:pt x="0" y="32308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1236592">
            <a:off x="905513" y="7313616"/>
            <a:ext cx="1316169" cy="2752444"/>
          </a:xfrm>
          <a:custGeom>
            <a:avLst/>
            <a:gdLst/>
            <a:ahLst/>
            <a:cxnLst/>
            <a:rect r="r" b="b" t="t" l="l"/>
            <a:pathLst>
              <a:path h="2752444" w="1316169">
                <a:moveTo>
                  <a:pt x="0" y="0"/>
                </a:moveTo>
                <a:lnTo>
                  <a:pt x="1316169" y="0"/>
                </a:lnTo>
                <a:lnTo>
                  <a:pt x="1316169" y="2752445"/>
                </a:lnTo>
                <a:lnTo>
                  <a:pt x="0" y="27524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323058" y="340690"/>
            <a:ext cx="2963744" cy="2893691"/>
          </a:xfrm>
          <a:custGeom>
            <a:avLst/>
            <a:gdLst/>
            <a:ahLst/>
            <a:cxnLst/>
            <a:rect r="r" b="b" t="t" l="l"/>
            <a:pathLst>
              <a:path h="2893691" w="2963744">
                <a:moveTo>
                  <a:pt x="0" y="0"/>
                </a:moveTo>
                <a:lnTo>
                  <a:pt x="2963743" y="0"/>
                </a:lnTo>
                <a:lnTo>
                  <a:pt x="2963743" y="2893691"/>
                </a:lnTo>
                <a:lnTo>
                  <a:pt x="0" y="289369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1103996">
            <a:off x="15743052" y="840649"/>
            <a:ext cx="1896188" cy="3364204"/>
          </a:xfrm>
          <a:custGeom>
            <a:avLst/>
            <a:gdLst/>
            <a:ahLst/>
            <a:cxnLst/>
            <a:rect r="r" b="b" t="t" l="l"/>
            <a:pathLst>
              <a:path h="3364204" w="1896188">
                <a:moveTo>
                  <a:pt x="0" y="0"/>
                </a:moveTo>
                <a:lnTo>
                  <a:pt x="1896188" y="0"/>
                </a:lnTo>
                <a:lnTo>
                  <a:pt x="1896188" y="3364205"/>
                </a:lnTo>
                <a:lnTo>
                  <a:pt x="0" y="336420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17687" y="4678387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796669" y="4271065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322580" y="944984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637367" y="6352043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702580" y="5602252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>
            <a:grpSpLocks noChangeAspect="true"/>
          </p:cNvGrpSpPr>
          <p:nvPr/>
        </p:nvGrpSpPr>
        <p:grpSpPr>
          <a:xfrm rot="10171898">
            <a:off x="1583303" y="3464058"/>
            <a:ext cx="498419" cy="262574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17544116" y="4522721"/>
            <a:ext cx="229651" cy="229651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17401708" y="716243"/>
            <a:ext cx="488240" cy="483801"/>
          </a:xfrm>
          <a:custGeom>
            <a:avLst/>
            <a:gdLst/>
            <a:ahLst/>
            <a:cxnLst/>
            <a:rect r="r" b="b" t="t" l="l"/>
            <a:pathLst>
              <a:path h="483801" w="488240">
                <a:moveTo>
                  <a:pt x="0" y="0"/>
                </a:moveTo>
                <a:lnTo>
                  <a:pt x="488240" y="0"/>
                </a:lnTo>
                <a:lnTo>
                  <a:pt x="488240" y="483801"/>
                </a:lnTo>
                <a:lnTo>
                  <a:pt x="0" y="48380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-771795">
            <a:off x="17442085" y="5897299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6523523" y="495745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4" id="34"/>
          <p:cNvGrpSpPr>
            <a:grpSpLocks noChangeAspect="true"/>
          </p:cNvGrpSpPr>
          <p:nvPr/>
        </p:nvGrpSpPr>
        <p:grpSpPr>
          <a:xfrm rot="-874149">
            <a:off x="16506344" y="6632665"/>
            <a:ext cx="498419" cy="262574"/>
            <a:chOff x="0" y="0"/>
            <a:chExt cx="1610360" cy="84836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6" id="36"/>
          <p:cNvSpPr/>
          <p:nvPr/>
        </p:nvSpPr>
        <p:spPr>
          <a:xfrm flipH="false" flipV="false" rot="0">
            <a:off x="10316751" y="4329141"/>
            <a:ext cx="7457016" cy="1834346"/>
          </a:xfrm>
          <a:custGeom>
            <a:avLst/>
            <a:gdLst/>
            <a:ahLst/>
            <a:cxnLst/>
            <a:rect r="r" b="b" t="t" l="l"/>
            <a:pathLst>
              <a:path h="1834346" w="7457016">
                <a:moveTo>
                  <a:pt x="0" y="0"/>
                </a:moveTo>
                <a:lnTo>
                  <a:pt x="7457016" y="0"/>
                </a:lnTo>
                <a:lnTo>
                  <a:pt x="7457016" y="1834347"/>
                </a:lnTo>
                <a:lnTo>
                  <a:pt x="0" y="1834347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2101428" y="3703052"/>
            <a:ext cx="8439115" cy="3808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781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Рисочки і цифри – це шкала лінійки. </a:t>
            </a:r>
          </a:p>
          <a:p>
            <a:pPr>
              <a:lnSpc>
                <a:spcPts val="3781"/>
              </a:lnSpc>
              <a:spcBef>
                <a:spcPct val="0"/>
              </a:spcBef>
            </a:pPr>
          </a:p>
          <a:p>
            <a:pPr>
              <a:lnSpc>
                <a:spcPts val="3781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Ціна поділки шкали – це відстань між двома найближчими рисочками. </a:t>
            </a:r>
          </a:p>
          <a:p>
            <a:pPr>
              <a:lnSpc>
                <a:spcPts val="3781"/>
              </a:lnSpc>
              <a:spcBef>
                <a:spcPct val="0"/>
              </a:spcBef>
            </a:pPr>
          </a:p>
          <a:p>
            <a:pPr>
              <a:lnSpc>
                <a:spcPts val="3781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Межа вимірювання – це найбільша найбільше значення, яку можна виміряти за допомогою приладу</a:t>
            </a:r>
          </a:p>
        </p:txBody>
      </p:sp>
      <p:sp>
        <p:nvSpPr>
          <p:cNvPr name="Freeform 38" id="38"/>
          <p:cNvSpPr/>
          <p:nvPr/>
        </p:nvSpPr>
        <p:spPr>
          <a:xfrm flipH="false" flipV="false" rot="0">
            <a:off x="5127702" y="7384594"/>
            <a:ext cx="1991805" cy="2022137"/>
          </a:xfrm>
          <a:custGeom>
            <a:avLst/>
            <a:gdLst/>
            <a:ahLst/>
            <a:cxnLst/>
            <a:rect r="r" b="b" t="t" l="l"/>
            <a:pathLst>
              <a:path h="2022137" w="1991805">
                <a:moveTo>
                  <a:pt x="0" y="0"/>
                </a:moveTo>
                <a:lnTo>
                  <a:pt x="1991805" y="0"/>
                </a:lnTo>
                <a:lnTo>
                  <a:pt x="1991805" y="2022138"/>
                </a:lnTo>
                <a:lnTo>
                  <a:pt x="0" y="202213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5705585" y="8266495"/>
            <a:ext cx="836039" cy="607173"/>
          </a:xfrm>
          <a:custGeom>
            <a:avLst/>
            <a:gdLst/>
            <a:ahLst/>
            <a:cxnLst/>
            <a:rect r="r" b="b" t="t" l="l"/>
            <a:pathLst>
              <a:path h="607173" w="836039">
                <a:moveTo>
                  <a:pt x="0" y="0"/>
                </a:moveTo>
                <a:lnTo>
                  <a:pt x="836039" y="0"/>
                </a:lnTo>
                <a:lnTo>
                  <a:pt x="836039" y="607173"/>
                </a:lnTo>
                <a:lnTo>
                  <a:pt x="0" y="607173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0" id="40"/>
          <p:cNvSpPr txBox="true"/>
          <p:nvPr/>
        </p:nvSpPr>
        <p:spPr>
          <a:xfrm rot="0">
            <a:off x="3286801" y="573368"/>
            <a:ext cx="11614011" cy="20681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0"/>
              </a:lnSpc>
            </a:pPr>
            <a:r>
              <a:rPr lang="en-US" sz="5800" spc="388">
                <a:solidFill>
                  <a:srgbClr val="00AD9C"/>
                </a:solidFill>
                <a:latin typeface="Another Shabby Bold"/>
              </a:rPr>
              <a:t>ЩО ТАКЕ ЦІНА ПОДІЛКИ ШКАЛИ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3142830" y="2769583"/>
            <a:ext cx="11901953" cy="4647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1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Comic Sans Bold"/>
              </a:rPr>
              <a:t>Вимірювальні прилади мають шкалу з певною ціною поділки.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7488041" y="8245290"/>
            <a:ext cx="5352297" cy="622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1"/>
              </a:lnSpc>
              <a:spcBef>
                <a:spcPct val="0"/>
              </a:spcBef>
            </a:pPr>
            <a:r>
              <a:rPr lang="en-US" sz="3600" u="sng">
                <a:solidFill>
                  <a:srgbClr val="000000"/>
                </a:solidFill>
                <a:latin typeface="29LT Adir Semi-Bold"/>
                <a:hlinkClick r:id="rId26" tooltip="https://www.youtube.com/watch?v=a_vfgV9SB-Q"/>
              </a:rPr>
              <a:t>Ціна поділки лінійки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46637">
            <a:off x="1343123" y="4281160"/>
            <a:ext cx="2211579" cy="3159399"/>
          </a:xfrm>
          <a:custGeom>
            <a:avLst/>
            <a:gdLst/>
            <a:ahLst/>
            <a:cxnLst/>
            <a:rect r="r" b="b" t="t" l="l"/>
            <a:pathLst>
              <a:path h="3159399" w="2211579">
                <a:moveTo>
                  <a:pt x="0" y="0"/>
                </a:moveTo>
                <a:lnTo>
                  <a:pt x="2211579" y="0"/>
                </a:lnTo>
                <a:lnTo>
                  <a:pt x="2211579" y="3159398"/>
                </a:lnTo>
                <a:lnTo>
                  <a:pt x="0" y="31593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890500" y="1875183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8" y="0"/>
                </a:lnTo>
                <a:lnTo>
                  <a:pt x="1959868" y="1913543"/>
                </a:lnTo>
                <a:lnTo>
                  <a:pt x="0" y="191354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6651884" y="8910755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5223876" y="1875183"/>
            <a:ext cx="12035424" cy="4503232"/>
          </a:xfrm>
          <a:custGeom>
            <a:avLst/>
            <a:gdLst/>
            <a:ahLst/>
            <a:cxnLst/>
            <a:rect r="r" b="b" t="t" l="l"/>
            <a:pathLst>
              <a:path h="4503232" w="12035424">
                <a:moveTo>
                  <a:pt x="0" y="0"/>
                </a:moveTo>
                <a:lnTo>
                  <a:pt x="12035424" y="0"/>
                </a:lnTo>
                <a:lnTo>
                  <a:pt x="12035424" y="4503232"/>
                </a:lnTo>
                <a:lnTo>
                  <a:pt x="0" y="450323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24" id="24">
            <a:hlinkClick r:id="rId16" tooltip="https://learningapps.org/26528303"/>
          </p:cNvPr>
          <p:cNvSpPr/>
          <p:nvPr/>
        </p:nvSpPr>
        <p:spPr>
          <a:xfrm flipH="false" flipV="false" rot="0">
            <a:off x="2603526" y="8189090"/>
            <a:ext cx="4048358" cy="1295475"/>
          </a:xfrm>
          <a:custGeom>
            <a:avLst/>
            <a:gdLst/>
            <a:ahLst/>
            <a:cxnLst/>
            <a:rect r="r" b="b" t="t" l="l"/>
            <a:pathLst>
              <a:path h="1295475" w="4048358">
                <a:moveTo>
                  <a:pt x="0" y="0"/>
                </a:moveTo>
                <a:lnTo>
                  <a:pt x="4048358" y="0"/>
                </a:lnTo>
                <a:lnTo>
                  <a:pt x="4048358" y="1295475"/>
                </a:lnTo>
                <a:lnTo>
                  <a:pt x="0" y="129547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2147734" y="857052"/>
            <a:ext cx="15108706" cy="1276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spc="136">
                <a:solidFill>
                  <a:srgbClr val="00AD9C"/>
                </a:solidFill>
                <a:latin typeface="Another Shabby Bold"/>
              </a:rPr>
              <a:t>ПРАЦЮЄМО РАЗОМ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244089" y="6511765"/>
            <a:ext cx="11492753" cy="14814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1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29LT Adir Semi-Bold"/>
              </a:rPr>
              <a:t>Визнач для кожного приладу: 1) ціну поділки; 2) об’єм рідини. У якого приладу найбільша межа вимірювання? А яким можна виміряти об’єм рідини найточніше?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6890086" y="8292137"/>
            <a:ext cx="10607416" cy="879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1"/>
              </a:lnSpc>
              <a:spcBef>
                <a:spcPct val="0"/>
              </a:spcBef>
            </a:pPr>
            <a:r>
              <a:rPr lang="en-US" sz="2500">
                <a:solidFill>
                  <a:srgbClr val="000000"/>
                </a:solidFill>
                <a:latin typeface="29LT Adir Semi-Bold"/>
              </a:rPr>
              <a:t>Назвіть фізичні величини, якими можна охарактеризувати парту, камінь, вітер, воду в річці, Сонце.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1890500" y="1095177"/>
            <a:ext cx="15108706" cy="988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6300" spc="107">
                <a:solidFill>
                  <a:srgbClr val="00AD9C"/>
                </a:solidFill>
                <a:latin typeface="Another Shabby Bold"/>
              </a:rPr>
              <a:t>КОРОТКО ПРО ГОЛОВНЕ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746637">
            <a:off x="2621630" y="5734624"/>
            <a:ext cx="2070749" cy="2958212"/>
          </a:xfrm>
          <a:custGeom>
            <a:avLst/>
            <a:gdLst/>
            <a:ahLst/>
            <a:cxnLst/>
            <a:rect r="r" b="b" t="t" l="l"/>
            <a:pathLst>
              <a:path h="2958212" w="2070749">
                <a:moveTo>
                  <a:pt x="0" y="0"/>
                </a:moveTo>
                <a:lnTo>
                  <a:pt x="2070749" y="0"/>
                </a:lnTo>
                <a:lnTo>
                  <a:pt x="2070749" y="2958212"/>
                </a:lnTo>
                <a:lnTo>
                  <a:pt x="0" y="29582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9137809">
            <a:off x="972232" y="4830742"/>
            <a:ext cx="1625250" cy="1575015"/>
          </a:xfrm>
          <a:custGeom>
            <a:avLst/>
            <a:gdLst/>
            <a:ahLst/>
            <a:cxnLst/>
            <a:rect r="r" b="b" t="t" l="l"/>
            <a:pathLst>
              <a:path h="1575015" w="1625250">
                <a:moveTo>
                  <a:pt x="0" y="0"/>
                </a:moveTo>
                <a:lnTo>
                  <a:pt x="1625250" y="0"/>
                </a:lnTo>
                <a:lnTo>
                  <a:pt x="1625250" y="1575015"/>
                </a:lnTo>
                <a:lnTo>
                  <a:pt x="0" y="15750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167800" y="1739456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8" y="0"/>
                </a:lnTo>
                <a:lnTo>
                  <a:pt x="1959868" y="1913544"/>
                </a:lnTo>
                <a:lnTo>
                  <a:pt x="0" y="191354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5344218" y="2600978"/>
            <a:ext cx="12216166" cy="677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12656" indent="-356328" lvl="1">
              <a:lnSpc>
                <a:spcPts val="4621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 Довжина, площа, об’єм, температура, маса, час, швидкість - це фізичні величини. Кожна величина має числове значення, одиниці, позначення та прилад для вимірювання.</a:t>
            </a:r>
          </a:p>
          <a:p>
            <a:pPr>
              <a:lnSpc>
                <a:spcPts val="4621"/>
              </a:lnSpc>
            </a:pPr>
          </a:p>
          <a:p>
            <a:pPr marL="712656" indent="-356328" lvl="1">
              <a:lnSpc>
                <a:spcPts val="4621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Міжнародна одиниця довжини - метр, маси - кілограм, часу - секунда.</a:t>
            </a:r>
          </a:p>
          <a:p>
            <a:pPr>
              <a:lnSpc>
                <a:spcPts val="4621"/>
              </a:lnSpc>
            </a:pPr>
          </a:p>
          <a:p>
            <a:pPr marL="712656" indent="-356328" lvl="1">
              <a:lnSpc>
                <a:spcPts val="4621"/>
              </a:lnSpc>
              <a:buFont typeface="Arial"/>
              <a:buChar char="•"/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Виміряти величину - означає порівняти її з однорідною величиною, прийнятою за одиницю вимірювання.</a:t>
            </a:r>
          </a:p>
          <a:p>
            <a:pPr algn="ctr">
              <a:lnSpc>
                <a:spcPts val="2801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5" id="35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9" id="39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2" id="42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6" id="46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8" id="48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3" id="53"/>
          <p:cNvGrpSpPr/>
          <p:nvPr/>
        </p:nvGrpSpPr>
        <p:grpSpPr>
          <a:xfrm rot="0">
            <a:off x="17823320" y="5426640"/>
            <a:ext cx="208069" cy="208069"/>
            <a:chOff x="0" y="0"/>
            <a:chExt cx="6350000" cy="63500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5" id="55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6" id="56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7" id="57"/>
          <p:cNvSpPr/>
          <p:nvPr/>
        </p:nvSpPr>
        <p:spPr>
          <a:xfrm flipH="false" flipV="false" rot="0">
            <a:off x="5565863" y="407424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9" id="59"/>
          <p:cNvGrpSpPr/>
          <p:nvPr/>
        </p:nvGrpSpPr>
        <p:grpSpPr>
          <a:xfrm rot="0">
            <a:off x="12145068" y="653113"/>
            <a:ext cx="252393" cy="252393"/>
            <a:chOff x="0" y="0"/>
            <a:chExt cx="6350000" cy="63500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61" id="61"/>
          <p:cNvSpPr/>
          <p:nvPr/>
        </p:nvSpPr>
        <p:spPr>
          <a:xfrm flipH="false" flipV="false" rot="0">
            <a:off x="2449032" y="3157753"/>
            <a:ext cx="3665023" cy="3600885"/>
          </a:xfrm>
          <a:custGeom>
            <a:avLst/>
            <a:gdLst/>
            <a:ahLst/>
            <a:cxnLst/>
            <a:rect r="r" b="b" t="t" l="l"/>
            <a:pathLst>
              <a:path h="3600885" w="3665023">
                <a:moveTo>
                  <a:pt x="0" y="0"/>
                </a:moveTo>
                <a:lnTo>
                  <a:pt x="3665023" y="0"/>
                </a:lnTo>
                <a:lnTo>
                  <a:pt x="3665023" y="3600885"/>
                </a:lnTo>
                <a:lnTo>
                  <a:pt x="0" y="3600885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2" id="62"/>
          <p:cNvSpPr/>
          <p:nvPr/>
        </p:nvSpPr>
        <p:spPr>
          <a:xfrm flipH="false" flipV="false" rot="0">
            <a:off x="7375311" y="2760076"/>
            <a:ext cx="3685922" cy="3423300"/>
          </a:xfrm>
          <a:custGeom>
            <a:avLst/>
            <a:gdLst/>
            <a:ahLst/>
            <a:cxnLst/>
            <a:rect r="r" b="b" t="t" l="l"/>
            <a:pathLst>
              <a:path h="3423300" w="3685922">
                <a:moveTo>
                  <a:pt x="0" y="0"/>
                </a:moveTo>
                <a:lnTo>
                  <a:pt x="3685922" y="0"/>
                </a:lnTo>
                <a:lnTo>
                  <a:pt x="3685922" y="3423301"/>
                </a:lnTo>
                <a:lnTo>
                  <a:pt x="0" y="3423301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3" id="63"/>
          <p:cNvSpPr/>
          <p:nvPr/>
        </p:nvSpPr>
        <p:spPr>
          <a:xfrm flipH="false" flipV="false" rot="0">
            <a:off x="7485457" y="6344082"/>
            <a:ext cx="3064940" cy="3324886"/>
          </a:xfrm>
          <a:custGeom>
            <a:avLst/>
            <a:gdLst/>
            <a:ahLst/>
            <a:cxnLst/>
            <a:rect r="r" b="b" t="t" l="l"/>
            <a:pathLst>
              <a:path h="3324886" w="3064940">
                <a:moveTo>
                  <a:pt x="0" y="0"/>
                </a:moveTo>
                <a:lnTo>
                  <a:pt x="3064941" y="0"/>
                </a:lnTo>
                <a:lnTo>
                  <a:pt x="3064941" y="3324886"/>
                </a:lnTo>
                <a:lnTo>
                  <a:pt x="0" y="3324886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4" id="64"/>
          <p:cNvSpPr/>
          <p:nvPr/>
        </p:nvSpPr>
        <p:spPr>
          <a:xfrm flipH="false" flipV="false" rot="0">
            <a:off x="12058237" y="3676004"/>
            <a:ext cx="3400610" cy="3501272"/>
          </a:xfrm>
          <a:custGeom>
            <a:avLst/>
            <a:gdLst/>
            <a:ahLst/>
            <a:cxnLst/>
            <a:rect r="r" b="b" t="t" l="l"/>
            <a:pathLst>
              <a:path h="3501272" w="3400610">
                <a:moveTo>
                  <a:pt x="0" y="0"/>
                </a:moveTo>
                <a:lnTo>
                  <a:pt x="3400611" y="0"/>
                </a:lnTo>
                <a:lnTo>
                  <a:pt x="3400611" y="3501272"/>
                </a:lnTo>
                <a:lnTo>
                  <a:pt x="0" y="3501272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5" id="65"/>
          <p:cNvSpPr txBox="true"/>
          <p:nvPr/>
        </p:nvSpPr>
        <p:spPr>
          <a:xfrm rot="0">
            <a:off x="3421926" y="1769355"/>
            <a:ext cx="11592694" cy="9907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29"/>
              </a:lnSpc>
            </a:pPr>
            <a:r>
              <a:rPr lang="en-US" sz="7129" spc="213">
                <a:solidFill>
                  <a:srgbClr val="00AD9C"/>
                </a:solidFill>
                <a:latin typeface="Another Shabby Bold"/>
              </a:rPr>
              <a:t> «ЗАКІНЧИ РЕЧЕННЯ»</a:t>
            </a:r>
          </a:p>
        </p:txBody>
      </p:sp>
      <p:sp>
        <p:nvSpPr>
          <p:cNvPr name="TextBox 66" id="66"/>
          <p:cNvSpPr txBox="true"/>
          <p:nvPr/>
        </p:nvSpPr>
        <p:spPr>
          <a:xfrm rot="559036">
            <a:off x="2906401" y="4522830"/>
            <a:ext cx="2939518" cy="1296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>
                <a:solidFill>
                  <a:srgbClr val="000000"/>
                </a:solidFill>
                <a:latin typeface="Comic Sans Bold"/>
              </a:rPr>
              <a:t>сьогодні я дізнався…</a:t>
            </a:r>
          </a:p>
        </p:txBody>
      </p:sp>
      <p:sp>
        <p:nvSpPr>
          <p:cNvPr name="TextBox 67" id="67"/>
          <p:cNvSpPr txBox="true"/>
          <p:nvPr/>
        </p:nvSpPr>
        <p:spPr>
          <a:xfrm rot="489577">
            <a:off x="7795602" y="3874066"/>
            <a:ext cx="2707401" cy="138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1"/>
              </a:lnSpc>
              <a:spcBef>
                <a:spcPct val="0"/>
              </a:spcBef>
            </a:pPr>
            <a:r>
              <a:rPr lang="en-US" sz="4000">
                <a:solidFill>
                  <a:srgbClr val="000000"/>
                </a:solidFill>
                <a:latin typeface="Comic Sans Bold"/>
              </a:rPr>
              <a:t>мені було цікаво…</a:t>
            </a:r>
          </a:p>
        </p:txBody>
      </p:sp>
      <p:sp>
        <p:nvSpPr>
          <p:cNvPr name="TextBox 68" id="68"/>
          <p:cNvSpPr txBox="true"/>
          <p:nvPr/>
        </p:nvSpPr>
        <p:spPr>
          <a:xfrm rot="183830">
            <a:off x="12028655" y="4744741"/>
            <a:ext cx="3400610" cy="1348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1"/>
              </a:lnSpc>
              <a:spcBef>
                <a:spcPct val="0"/>
              </a:spcBef>
            </a:pPr>
            <a:r>
              <a:rPr lang="en-US" sz="3900">
                <a:solidFill>
                  <a:srgbClr val="000000"/>
                </a:solidFill>
                <a:latin typeface="Comic Sans Bold"/>
              </a:rPr>
              <a:t>я зрозумів, що…</a:t>
            </a:r>
          </a:p>
        </p:txBody>
      </p:sp>
      <p:sp>
        <p:nvSpPr>
          <p:cNvPr name="TextBox 69" id="69"/>
          <p:cNvSpPr txBox="true"/>
          <p:nvPr/>
        </p:nvSpPr>
        <p:spPr>
          <a:xfrm rot="343115">
            <a:off x="7877884" y="7638015"/>
            <a:ext cx="2538044" cy="1216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1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Comic Sans Bold"/>
              </a:rPr>
              <a:t>мене здивувало…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712110" y="1798129"/>
            <a:ext cx="9599727" cy="886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6400" spc="211">
                <a:solidFill>
                  <a:srgbClr val="00AD9C"/>
                </a:solidFill>
                <a:latin typeface="Another Shabby"/>
              </a:rPr>
              <a:t>САМООЦІНЮВАННЯ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3594573">
            <a:off x="14728533" y="1392322"/>
            <a:ext cx="2218029" cy="2584567"/>
          </a:xfrm>
          <a:custGeom>
            <a:avLst/>
            <a:gdLst/>
            <a:ahLst/>
            <a:cxnLst/>
            <a:rect r="r" b="b" t="t" l="l"/>
            <a:pathLst>
              <a:path h="2584567" w="2218029">
                <a:moveTo>
                  <a:pt x="0" y="0"/>
                </a:moveTo>
                <a:lnTo>
                  <a:pt x="2218028" y="0"/>
                </a:lnTo>
                <a:lnTo>
                  <a:pt x="2218028" y="2584567"/>
                </a:lnTo>
                <a:lnTo>
                  <a:pt x="0" y="25845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954746">
            <a:off x="15144550" y="5669874"/>
            <a:ext cx="2729989" cy="2729989"/>
          </a:xfrm>
          <a:custGeom>
            <a:avLst/>
            <a:gdLst/>
            <a:ahLst/>
            <a:cxnLst/>
            <a:rect r="r" b="b" t="t" l="l"/>
            <a:pathLst>
              <a:path h="2729989" w="2729989">
                <a:moveTo>
                  <a:pt x="0" y="0"/>
                </a:moveTo>
                <a:lnTo>
                  <a:pt x="2729989" y="0"/>
                </a:lnTo>
                <a:lnTo>
                  <a:pt x="2729989" y="2729989"/>
                </a:lnTo>
                <a:lnTo>
                  <a:pt x="0" y="27299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5295910" y="7936327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7527603">
            <a:off x="16590283" y="6554557"/>
            <a:ext cx="583271" cy="307275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6" id="36"/>
          <p:cNvSpPr/>
          <p:nvPr/>
        </p:nvSpPr>
        <p:spPr>
          <a:xfrm flipH="false" flipV="false" rot="0">
            <a:off x="10172124" y="3250526"/>
            <a:ext cx="4729512" cy="4729512"/>
          </a:xfrm>
          <a:custGeom>
            <a:avLst/>
            <a:gdLst/>
            <a:ahLst/>
            <a:cxnLst/>
            <a:rect r="r" b="b" t="t" l="l"/>
            <a:pathLst>
              <a:path h="4729512" w="4729512">
                <a:moveTo>
                  <a:pt x="0" y="0"/>
                </a:moveTo>
                <a:lnTo>
                  <a:pt x="4729512" y="0"/>
                </a:lnTo>
                <a:lnTo>
                  <a:pt x="4729512" y="4729512"/>
                </a:lnTo>
                <a:lnTo>
                  <a:pt x="0" y="472951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1799541" y="3213647"/>
            <a:ext cx="8372582" cy="52081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47888" indent="-323944" lvl="1">
              <a:lnSpc>
                <a:spcPts val="5941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розумію визначення: «вимірювання», «фізичні величини», </a:t>
            </a:r>
          </a:p>
          <a:p>
            <a:pPr marL="647888" indent="-323944" lvl="1">
              <a:lnSpc>
                <a:spcPts val="5941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називаю одиниці вимірювання,</a:t>
            </a:r>
          </a:p>
          <a:p>
            <a:pPr marL="647888" indent="-323944" lvl="1">
              <a:lnSpc>
                <a:spcPts val="5941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 вмію визначати ціну поділки вимірювального приладу, </a:t>
            </a:r>
          </a:p>
          <a:p>
            <a:pPr marL="647888" indent="-323944" lvl="1">
              <a:lnSpc>
                <a:spcPts val="5941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вмію працювати у спільноті, дотримується правил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99186" y="-859863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428795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1654327" y="4757458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9"/>
                </a:lnTo>
                <a:lnTo>
                  <a:pt x="0" y="27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028700" y="1307857"/>
            <a:ext cx="10334638" cy="9460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7"/>
              </a:lnSpc>
            </a:pPr>
            <a:r>
              <a:rPr lang="en-US" sz="6601" spc="217">
                <a:solidFill>
                  <a:srgbClr val="00AD9C"/>
                </a:solidFill>
                <a:latin typeface="Another Shabby"/>
              </a:rPr>
              <a:t>ДОМАШНЄ ЗАВДАННЯ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830113" y="2517777"/>
            <a:ext cx="10850685" cy="5060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47888" indent="-323944" lvl="1">
              <a:lnSpc>
                <a:spcPts val="5491"/>
              </a:lnSpc>
              <a:buFont typeface="Arial"/>
              <a:buChar char="•"/>
            </a:pPr>
            <a:r>
              <a:rPr lang="en-US" sz="3000" spc="24">
                <a:solidFill>
                  <a:srgbClr val="000000"/>
                </a:solidFill>
                <a:latin typeface="Arimo Bold"/>
              </a:rPr>
              <a:t>Опрацювати матеріал уроку</a:t>
            </a:r>
          </a:p>
          <a:p>
            <a:pPr algn="l" marL="647888" indent="-323944" lvl="1">
              <a:lnSpc>
                <a:spcPts val="5491"/>
              </a:lnSpc>
              <a:buFont typeface="Arial"/>
              <a:buChar char="•"/>
            </a:pPr>
            <a:r>
              <a:rPr lang="en-US" sz="3000" spc="24">
                <a:solidFill>
                  <a:srgbClr val="000000"/>
                </a:solidFill>
                <a:latin typeface="Arimo Bold"/>
              </a:rPr>
              <a:t> Перевір гіпотези: " Відстань між витягнутими в сторони руками дорівнює зросту людини". Переконай взяти участь у твоєму дослідженні рідних або друзів: що більше учасників експерименту, то достовірнішим буде результат. </a:t>
            </a:r>
          </a:p>
          <a:p>
            <a:pPr algn="ctr">
              <a:lnSpc>
                <a:spcPts val="787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DAFosKRhqbE</dc:identifier>
  <dcterms:modified xsi:type="dcterms:W3CDTF">2011-08-01T06:04:30Z</dcterms:modified>
  <cp:revision>1</cp:revision>
  <dc:title>Що таке фізичні величини та як їх вимірювати, 5 клас</dc:title>
</cp:coreProperties>
</file>