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3"/>
  </p:notesMasterIdLst>
  <p:sldIdLst>
    <p:sldId id="258" r:id="rId2"/>
    <p:sldId id="280" r:id="rId3"/>
    <p:sldId id="281" r:id="rId4"/>
    <p:sldId id="282" r:id="rId5"/>
    <p:sldId id="283" r:id="rId6"/>
    <p:sldId id="284" r:id="rId7"/>
    <p:sldId id="287" r:id="rId8"/>
    <p:sldId id="288" r:id="rId9"/>
    <p:sldId id="285" r:id="rId10"/>
    <p:sldId id="286" r:id="rId11"/>
    <p:sldId id="260" r:id="rId12"/>
    <p:sldId id="261" r:id="rId13"/>
    <p:sldId id="262" r:id="rId14"/>
    <p:sldId id="263" r:id="rId15"/>
    <p:sldId id="265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7" r:id="rId25"/>
    <p:sldId id="278" r:id="rId26"/>
    <p:sldId id="279" r:id="rId27"/>
    <p:sldId id="289" r:id="rId28"/>
    <p:sldId id="290" r:id="rId29"/>
    <p:sldId id="291" r:id="rId30"/>
    <p:sldId id="292" r:id="rId31"/>
    <p:sldId id="293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829" autoAdjust="0"/>
  </p:normalViewPr>
  <p:slideViewPr>
    <p:cSldViewPr>
      <p:cViewPr varScale="1">
        <p:scale>
          <a:sx n="106" d="100"/>
          <a:sy n="106" d="100"/>
        </p:scale>
        <p:origin x="-168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89A178-B999-4E6A-B7C2-2255AED3748A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17A1BA-04B6-4787-9ACD-0145761C1A6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6646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17A1BA-04B6-4787-9ACD-0145761C1A6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758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17A1BA-04B6-4787-9ACD-0145761C1A60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145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E2D9-3E9C-4C5A-8FE4-A9F4B2637585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F897B49-48C9-4337-8861-645D5428A1C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E2D9-3E9C-4C5A-8FE4-A9F4B2637585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97B49-48C9-4337-8861-645D5428A1C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E2D9-3E9C-4C5A-8FE4-A9F4B2637585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F897B49-48C9-4337-8861-645D5428A1C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E2D9-3E9C-4C5A-8FE4-A9F4B2637585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97B49-48C9-4337-8861-645D5428A1C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E2D9-3E9C-4C5A-8FE4-A9F4B2637585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97B49-48C9-4337-8861-645D5428A1C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E2D9-3E9C-4C5A-8FE4-A9F4B2637585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97B49-48C9-4337-8861-645D5428A1C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E2D9-3E9C-4C5A-8FE4-A9F4B2637585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97B49-48C9-4337-8861-645D5428A1C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E2D9-3E9C-4C5A-8FE4-A9F4B2637585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97B49-48C9-4337-8861-645D5428A1C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E2D9-3E9C-4C5A-8FE4-A9F4B2637585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F897B49-48C9-4337-8861-645D5428A1C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E2D9-3E9C-4C5A-8FE4-A9F4B2637585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97B49-48C9-4337-8861-645D5428A1C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E2D9-3E9C-4C5A-8FE4-A9F4B2637585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97B49-48C9-4337-8861-645D5428A1C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770CE2D9-3E9C-4C5A-8FE4-A9F4B2637585}" type="datetimeFigureOut">
              <a:rPr lang="ru-RU" smtClean="0"/>
              <a:t>08.12.2021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6F897B49-48C9-4337-8861-645D5428A1C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1.emf"/><Relationship Id="rId4" Type="http://schemas.openxmlformats.org/officeDocument/2006/relationships/package" Target="../embeddings/_________Microsoft_Word1.docx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2718"/>
            <a:ext cx="8964488" cy="1371600"/>
          </a:xfrm>
        </p:spPr>
        <p:txBody>
          <a:bodyPr>
            <a:normAutofit/>
          </a:bodyPr>
          <a:lstStyle/>
          <a:p>
            <a:pPr algn="ctr"/>
            <a:r>
              <a:rPr lang="uk-UA" sz="6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Сонячна система</a:t>
            </a:r>
            <a:endParaRPr lang="ru-RU" sz="6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56792"/>
            <a:ext cx="6264696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2000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64216"/>
            <a:ext cx="835292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  <a:latin typeface="Comic Sans MS" pitchFamily="66" charset="0"/>
              </a:rPr>
              <a:t>Мета уроку: </a:t>
            </a:r>
          </a:p>
          <a:p>
            <a:r>
              <a:rPr lang="ru-RU" sz="2000" dirty="0" err="1">
                <a:solidFill>
                  <a:srgbClr val="FF0000"/>
                </a:solidFill>
                <a:latin typeface="Comic Sans MS" pitchFamily="66" charset="0"/>
              </a:rPr>
              <a:t>навчальна</a:t>
            </a:r>
            <a:r>
              <a:rPr lang="ru-RU" sz="2000" dirty="0">
                <a:solidFill>
                  <a:srgbClr val="FF0000"/>
                </a:solidFill>
                <a:latin typeface="Comic Sans MS" pitchFamily="66" charset="0"/>
              </a:rPr>
              <a:t>:</a:t>
            </a:r>
          </a:p>
          <a:p>
            <a:r>
              <a:rPr lang="ru-RU" sz="2000" dirty="0">
                <a:latin typeface="Comic Sans MS" pitchFamily="66" charset="0"/>
              </a:rPr>
              <a:t>	</a:t>
            </a:r>
            <a:r>
              <a:rPr lang="ru-RU" sz="2000" dirty="0" err="1" smtClean="0">
                <a:latin typeface="Comic Sans MS" pitchFamily="66" charset="0"/>
              </a:rPr>
              <a:t>ознайомити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>
                <a:latin typeface="Comic Sans MS" pitchFamily="66" charset="0"/>
              </a:rPr>
              <a:t>з планетами </a:t>
            </a:r>
            <a:r>
              <a:rPr lang="ru-RU" sz="2000" dirty="0" err="1">
                <a:latin typeface="Comic Sans MS" pitchFamily="66" charset="0"/>
              </a:rPr>
              <a:t>Сонячної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системи</a:t>
            </a:r>
            <a:r>
              <a:rPr lang="ru-RU" sz="2000" dirty="0">
                <a:latin typeface="Comic Sans MS" pitchFamily="66" charset="0"/>
              </a:rPr>
              <a:t>;</a:t>
            </a:r>
          </a:p>
          <a:p>
            <a:r>
              <a:rPr lang="ru-RU" sz="2000" dirty="0">
                <a:latin typeface="Comic Sans MS" pitchFamily="66" charset="0"/>
              </a:rPr>
              <a:t>	</a:t>
            </a:r>
            <a:r>
              <a:rPr lang="ru-RU" sz="2000" dirty="0" err="1">
                <a:latin typeface="Comic Sans MS" pitchFamily="66" charset="0"/>
              </a:rPr>
              <a:t>пояснити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будову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Сонячної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системи</a:t>
            </a:r>
            <a:r>
              <a:rPr lang="ru-RU" sz="2000" dirty="0">
                <a:latin typeface="Comic Sans MS" pitchFamily="66" charset="0"/>
              </a:rPr>
              <a:t> та </a:t>
            </a:r>
            <a:r>
              <a:rPr lang="ru-RU" sz="2000" dirty="0" err="1">
                <a:latin typeface="Comic Sans MS" pitchFamily="66" charset="0"/>
              </a:rPr>
              <a:t>руху</a:t>
            </a:r>
            <a:r>
              <a:rPr lang="ru-RU" sz="2000" dirty="0">
                <a:latin typeface="Comic Sans MS" pitchFamily="66" charset="0"/>
              </a:rPr>
              <a:t> планет </a:t>
            </a:r>
            <a:r>
              <a:rPr lang="ru-RU" sz="2000" dirty="0" err="1">
                <a:latin typeface="Comic Sans MS" pitchFamily="66" charset="0"/>
              </a:rPr>
              <a:t>навколо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Сонця</a:t>
            </a:r>
            <a:r>
              <a:rPr lang="ru-RU" sz="2000" dirty="0">
                <a:latin typeface="Comic Sans MS" pitchFamily="66" charset="0"/>
              </a:rPr>
              <a:t>;</a:t>
            </a:r>
          </a:p>
          <a:p>
            <a:r>
              <a:rPr lang="ru-RU" sz="2000" dirty="0">
                <a:latin typeface="Comic Sans MS" pitchFamily="66" charset="0"/>
              </a:rPr>
              <a:t>	</a:t>
            </a:r>
            <a:r>
              <a:rPr lang="ru-RU" sz="2000" dirty="0" err="1" smtClean="0">
                <a:latin typeface="Comic Sans MS" pitchFamily="66" charset="0"/>
              </a:rPr>
              <a:t>формувати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знання</a:t>
            </a:r>
            <a:r>
              <a:rPr lang="ru-RU" sz="2000" dirty="0">
                <a:latin typeface="Comic Sans MS" pitchFamily="66" charset="0"/>
              </a:rPr>
              <a:t> про </a:t>
            </a:r>
            <a:r>
              <a:rPr lang="ru-RU" sz="2000" dirty="0" err="1">
                <a:latin typeface="Comic Sans MS" pitchFamily="66" charset="0"/>
              </a:rPr>
              <a:t>відмінності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між</a:t>
            </a:r>
            <a:r>
              <a:rPr lang="ru-RU" sz="2000" dirty="0">
                <a:latin typeface="Comic Sans MS" pitchFamily="66" charset="0"/>
              </a:rPr>
              <a:t> планетами, </a:t>
            </a:r>
            <a:r>
              <a:rPr lang="ru-RU" sz="2000" dirty="0" err="1">
                <a:latin typeface="Comic Sans MS" pitchFamily="66" charset="0"/>
              </a:rPr>
              <a:t>розміри</a:t>
            </a:r>
            <a:r>
              <a:rPr lang="ru-RU" sz="2000" dirty="0">
                <a:latin typeface="Comic Sans MS" pitchFamily="66" charset="0"/>
              </a:rPr>
              <a:t> планет, природу </a:t>
            </a:r>
            <a:r>
              <a:rPr lang="ru-RU" sz="2000" dirty="0" err="1">
                <a:latin typeface="Comic Sans MS" pitchFamily="66" charset="0"/>
              </a:rPr>
              <a:t>їхнього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обертання</a:t>
            </a:r>
            <a:r>
              <a:rPr lang="ru-RU" sz="2000" dirty="0">
                <a:latin typeface="Comic Sans MS" pitchFamily="66" charset="0"/>
              </a:rPr>
              <a:t>, </a:t>
            </a:r>
            <a:r>
              <a:rPr lang="ru-RU" sz="2000" dirty="0" err="1">
                <a:latin typeface="Comic Sans MS" pitchFamily="66" charset="0"/>
              </a:rPr>
              <a:t>уміння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порівнювати</a:t>
            </a:r>
            <a:r>
              <a:rPr lang="ru-RU" sz="2000" dirty="0">
                <a:latin typeface="Comic Sans MS" pitchFamily="66" charset="0"/>
              </a:rPr>
              <a:t> та </a:t>
            </a:r>
            <a:r>
              <a:rPr lang="ru-RU" sz="2000" dirty="0" err="1">
                <a:latin typeface="Comic Sans MS" pitchFamily="66" charset="0"/>
              </a:rPr>
              <a:t>створювати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просторові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уявлення</a:t>
            </a:r>
            <a:r>
              <a:rPr lang="ru-RU" sz="2000" dirty="0">
                <a:latin typeface="Comic Sans MS" pitchFamily="66" charset="0"/>
              </a:rPr>
              <a:t> про </a:t>
            </a:r>
            <a:r>
              <a:rPr lang="ru-RU" sz="2000" dirty="0" err="1">
                <a:latin typeface="Comic Sans MS" pitchFamily="66" charset="0"/>
              </a:rPr>
              <a:t>розміри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небесних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тіл</a:t>
            </a:r>
            <a:r>
              <a:rPr lang="ru-RU" sz="2000" dirty="0">
                <a:latin typeface="Comic Sans MS" pitchFamily="66" charset="0"/>
              </a:rPr>
              <a:t>, </a:t>
            </a:r>
            <a:r>
              <a:rPr lang="ru-RU" sz="2000" dirty="0" err="1">
                <a:latin typeface="Comic Sans MS" pitchFamily="66" charset="0"/>
              </a:rPr>
              <a:t>відстані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між</a:t>
            </a:r>
            <a:r>
              <a:rPr lang="ru-RU" sz="2000" dirty="0">
                <a:latin typeface="Comic Sans MS" pitchFamily="66" charset="0"/>
              </a:rPr>
              <a:t> ними, </a:t>
            </a:r>
            <a:r>
              <a:rPr lang="ru-RU" sz="2000" dirty="0" err="1">
                <a:latin typeface="Comic Sans MS" pitchFamily="66" charset="0"/>
              </a:rPr>
              <a:t>взаємне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розміщення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тіл</a:t>
            </a:r>
            <a:r>
              <a:rPr lang="ru-RU" sz="2000" dirty="0">
                <a:latin typeface="Comic Sans MS" pitchFamily="66" charset="0"/>
              </a:rPr>
              <a:t>.</a:t>
            </a:r>
          </a:p>
          <a:p>
            <a:r>
              <a:rPr lang="ru-RU" sz="2000" dirty="0" err="1">
                <a:solidFill>
                  <a:srgbClr val="FF0000"/>
                </a:solidFill>
                <a:latin typeface="Comic Sans MS" pitchFamily="66" charset="0"/>
              </a:rPr>
              <a:t>розвивальна</a:t>
            </a:r>
            <a:r>
              <a:rPr lang="ru-RU" sz="2000" dirty="0">
                <a:solidFill>
                  <a:srgbClr val="FF0000"/>
                </a:solidFill>
                <a:latin typeface="Comic Sans MS" pitchFamily="66" charset="0"/>
              </a:rPr>
              <a:t>:</a:t>
            </a:r>
          </a:p>
          <a:p>
            <a:r>
              <a:rPr lang="ru-RU" sz="2000" dirty="0">
                <a:latin typeface="Comic Sans MS" pitchFamily="66" charset="0"/>
              </a:rPr>
              <a:t>	</a:t>
            </a:r>
            <a:r>
              <a:rPr lang="ru-RU" sz="2000" dirty="0" err="1">
                <a:latin typeface="Comic Sans MS" pitchFamily="66" charset="0"/>
              </a:rPr>
              <a:t>розвивати</a:t>
            </a:r>
            <a:r>
              <a:rPr lang="ru-RU" sz="2000" dirty="0">
                <a:latin typeface="Comic Sans MS" pitchFamily="66" charset="0"/>
              </a:rPr>
              <a:t> в </a:t>
            </a:r>
            <a:r>
              <a:rPr lang="ru-RU" sz="2000" dirty="0" err="1">
                <a:latin typeface="Comic Sans MS" pitchFamily="66" charset="0"/>
              </a:rPr>
              <a:t>учнів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уявлення</a:t>
            </a:r>
            <a:r>
              <a:rPr lang="ru-RU" sz="2000" dirty="0">
                <a:latin typeface="Comic Sans MS" pitchFamily="66" charset="0"/>
              </a:rPr>
              <a:t> про </a:t>
            </a:r>
            <a:r>
              <a:rPr lang="ru-RU" sz="2000" dirty="0" err="1">
                <a:latin typeface="Comic Sans MS" pitchFamily="66" charset="0"/>
              </a:rPr>
              <a:t>навколишній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світ</a:t>
            </a:r>
            <a:r>
              <a:rPr lang="ru-RU" sz="2000" dirty="0">
                <a:latin typeface="Comic Sans MS" pitchFamily="66" charset="0"/>
              </a:rPr>
              <a:t>, </a:t>
            </a:r>
            <a:r>
              <a:rPr lang="ru-RU" sz="2000" dirty="0" err="1">
                <a:latin typeface="Comic Sans MS" pitchFamily="66" charset="0"/>
              </a:rPr>
              <a:t>уміння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порівнювати</a:t>
            </a:r>
            <a:r>
              <a:rPr lang="ru-RU" sz="2000" dirty="0">
                <a:latin typeface="Comic Sans MS" pitchFamily="66" charset="0"/>
              </a:rPr>
              <a:t> та </a:t>
            </a:r>
            <a:r>
              <a:rPr lang="ru-RU" sz="2000" dirty="0" err="1">
                <a:latin typeface="Comic Sans MS" pitchFamily="66" charset="0"/>
              </a:rPr>
              <a:t>створювати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просторові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уявлення</a:t>
            </a:r>
            <a:r>
              <a:rPr lang="ru-RU" sz="2000" dirty="0">
                <a:latin typeface="Comic Sans MS" pitchFamily="66" charset="0"/>
              </a:rPr>
              <a:t> про </a:t>
            </a:r>
            <a:r>
              <a:rPr lang="ru-RU" sz="2000" dirty="0" err="1">
                <a:latin typeface="Comic Sans MS" pitchFamily="66" charset="0"/>
              </a:rPr>
              <a:t>розміри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небесних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тіл</a:t>
            </a:r>
            <a:r>
              <a:rPr lang="ru-RU" sz="2000" dirty="0">
                <a:latin typeface="Comic Sans MS" pitchFamily="66" charset="0"/>
              </a:rPr>
              <a:t>;</a:t>
            </a:r>
          </a:p>
          <a:p>
            <a:r>
              <a:rPr lang="ru-RU" sz="2000" dirty="0" err="1" smtClean="0">
                <a:solidFill>
                  <a:srgbClr val="FF0000"/>
                </a:solidFill>
                <a:latin typeface="Comic Sans MS" pitchFamily="66" charset="0"/>
              </a:rPr>
              <a:t>виховна</a:t>
            </a:r>
            <a:r>
              <a:rPr lang="ru-RU" sz="2000" dirty="0" smtClean="0">
                <a:solidFill>
                  <a:srgbClr val="FF0000"/>
                </a:solidFill>
                <a:latin typeface="Comic Sans MS" pitchFamily="66" charset="0"/>
              </a:rPr>
              <a:t>:</a:t>
            </a:r>
          </a:p>
          <a:p>
            <a:r>
              <a:rPr lang="ru-RU" sz="2000" dirty="0" smtClean="0">
                <a:latin typeface="Comic Sans MS" pitchFamily="66" charset="0"/>
              </a:rPr>
              <a:t>	</a:t>
            </a:r>
            <a:r>
              <a:rPr lang="ru-RU" sz="2000" dirty="0" err="1" smtClean="0">
                <a:latin typeface="Comic Sans MS" pitchFamily="66" charset="0"/>
              </a:rPr>
              <a:t>виховувати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 err="1" smtClean="0">
                <a:latin typeface="Comic Sans MS" pitchFamily="66" charset="0"/>
              </a:rPr>
              <a:t>самостійність</a:t>
            </a:r>
            <a:r>
              <a:rPr lang="ru-RU" sz="2000" dirty="0" smtClean="0">
                <a:latin typeface="Comic Sans MS" pitchFamily="66" charset="0"/>
              </a:rPr>
              <a:t>, </a:t>
            </a:r>
            <a:r>
              <a:rPr lang="ru-RU" sz="2000" dirty="0" err="1" smtClean="0">
                <a:latin typeface="Comic Sans MS" pitchFamily="66" charset="0"/>
              </a:rPr>
              <a:t>відповідальність</a:t>
            </a:r>
            <a:r>
              <a:rPr lang="ru-RU" sz="2000" dirty="0" smtClean="0">
                <a:latin typeface="Comic Sans MS" pitchFamily="66" charset="0"/>
              </a:rPr>
              <a:t>, </a:t>
            </a:r>
            <a:r>
              <a:rPr lang="ru-RU" sz="2000" dirty="0" err="1" smtClean="0">
                <a:latin typeface="Comic Sans MS" pitchFamily="66" charset="0"/>
              </a:rPr>
              <a:t>любов</a:t>
            </a:r>
            <a:r>
              <a:rPr lang="ru-RU" sz="2000" dirty="0" smtClean="0">
                <a:latin typeface="Comic Sans MS" pitchFamily="66" charset="0"/>
              </a:rPr>
              <a:t> та </a:t>
            </a:r>
            <a:r>
              <a:rPr lang="ru-RU" sz="2000" dirty="0" err="1" smtClean="0">
                <a:latin typeface="Comic Sans MS" pitchFamily="66" charset="0"/>
              </a:rPr>
              <a:t>інтерес</a:t>
            </a:r>
            <a:r>
              <a:rPr lang="ru-RU" sz="2000" dirty="0" smtClean="0">
                <a:latin typeface="Comic Sans MS" pitchFamily="66" charset="0"/>
              </a:rPr>
              <a:t> до </a:t>
            </a:r>
            <a:r>
              <a:rPr lang="ru-RU" sz="2000" dirty="0" err="1" smtClean="0">
                <a:latin typeface="Comic Sans MS" pitchFamily="66" charset="0"/>
              </a:rPr>
              <a:t>природознавства</a:t>
            </a:r>
            <a:r>
              <a:rPr lang="ru-RU" sz="2000" dirty="0" smtClean="0">
                <a:latin typeface="Comic Sans MS" pitchFamily="66" charset="0"/>
              </a:rPr>
              <a:t>;</a:t>
            </a:r>
          </a:p>
          <a:p>
            <a:r>
              <a:rPr lang="ru-RU" sz="2000" dirty="0" smtClean="0">
                <a:latin typeface="Comic Sans MS" pitchFamily="66" charset="0"/>
              </a:rPr>
              <a:t></a:t>
            </a:r>
            <a:r>
              <a:rPr lang="ru-RU" sz="2000" dirty="0">
                <a:latin typeface="Comic Sans MS" pitchFamily="66" charset="0"/>
              </a:rPr>
              <a:t>	</a:t>
            </a:r>
            <a:r>
              <a:rPr lang="ru-RU" sz="2000" dirty="0" err="1">
                <a:latin typeface="Comic Sans MS" pitchFamily="66" charset="0"/>
              </a:rPr>
              <a:t>виховувати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інтерес</a:t>
            </a:r>
            <a:r>
              <a:rPr lang="ru-RU" sz="2000" dirty="0">
                <a:latin typeface="Comic Sans MS" pitchFamily="66" charset="0"/>
              </a:rPr>
              <a:t> до </a:t>
            </a:r>
            <a:r>
              <a:rPr lang="ru-RU" sz="2000" dirty="0" err="1">
                <a:latin typeface="Comic Sans MS" pitchFamily="66" charset="0"/>
              </a:rPr>
              <a:t>вивчення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природничих</a:t>
            </a:r>
            <a:r>
              <a:rPr lang="ru-RU" sz="2000" dirty="0">
                <a:latin typeface="Comic Sans MS" pitchFamily="66" charset="0"/>
              </a:rPr>
              <a:t> наук, </a:t>
            </a:r>
            <a:r>
              <a:rPr lang="ru-RU" sz="2000" dirty="0" err="1">
                <a:latin typeface="Comic Sans MS" pitchFamily="66" charset="0"/>
              </a:rPr>
              <a:t>бережливе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ставлення</a:t>
            </a:r>
            <a:r>
              <a:rPr lang="ru-RU" sz="2000" dirty="0">
                <a:latin typeface="Comic Sans MS" pitchFamily="66" charset="0"/>
              </a:rPr>
              <a:t> до </a:t>
            </a:r>
            <a:r>
              <a:rPr lang="ru-RU" sz="2000" dirty="0" err="1">
                <a:latin typeface="Comic Sans MS" pitchFamily="66" charset="0"/>
              </a:rPr>
              <a:t>природи</a:t>
            </a:r>
            <a:r>
              <a:rPr lang="ru-RU" sz="2000" dirty="0">
                <a:latin typeface="Comic Sans MS" pitchFamily="66" charset="0"/>
              </a:rPr>
              <a:t>;</a:t>
            </a:r>
          </a:p>
          <a:p>
            <a:r>
              <a:rPr lang="ru-RU" sz="2000" dirty="0">
                <a:latin typeface="Comic Sans MS" pitchFamily="66" charset="0"/>
              </a:rPr>
              <a:t>	</a:t>
            </a:r>
            <a:r>
              <a:rPr lang="ru-RU" sz="2000" dirty="0" err="1">
                <a:latin typeface="Comic Sans MS" pitchFamily="66" charset="0"/>
              </a:rPr>
              <a:t>виховувати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прагнення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досліджувати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навколишній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світ</a:t>
            </a:r>
            <a:r>
              <a:rPr lang="ru-RU" sz="2000" dirty="0">
                <a:latin typeface="Comic Sans MS" pitchFamily="66" charset="0"/>
              </a:rPr>
              <a:t>;</a:t>
            </a:r>
          </a:p>
          <a:p>
            <a:r>
              <a:rPr lang="ru-RU" sz="2000" dirty="0">
                <a:latin typeface="Comic Sans MS" pitchFamily="66" charset="0"/>
              </a:rPr>
              <a:t>	</a:t>
            </a:r>
            <a:r>
              <a:rPr lang="ru-RU" sz="2000" dirty="0" err="1">
                <a:latin typeface="Comic Sans MS" pitchFamily="66" charset="0"/>
              </a:rPr>
              <a:t>виховувати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відповідальне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ставлення</a:t>
            </a:r>
            <a:r>
              <a:rPr lang="ru-RU" sz="2000" dirty="0">
                <a:latin typeface="Comic Sans MS" pitchFamily="66" charset="0"/>
              </a:rPr>
              <a:t> до </a:t>
            </a:r>
            <a:r>
              <a:rPr lang="ru-RU" sz="2000" dirty="0" err="1">
                <a:latin typeface="Comic Sans MS" pitchFamily="66" charset="0"/>
              </a:rPr>
              <a:t>своєї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планети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53855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0"/>
            <a:ext cx="7620000" cy="4373563"/>
          </a:xfrm>
        </p:spPr>
        <p:txBody>
          <a:bodyPr>
            <a:normAutofit fontScale="62500" lnSpcReduction="20000"/>
          </a:bodyPr>
          <a:lstStyle/>
          <a:p>
            <a:r>
              <a:rPr lang="ru-RU" sz="3200" dirty="0">
                <a:solidFill>
                  <a:srgbClr val="FF0000"/>
                </a:solidFill>
                <a:latin typeface="Comic Sans MS" pitchFamily="66" charset="0"/>
              </a:rPr>
              <a:t>Тип уроку: </a:t>
            </a:r>
            <a:r>
              <a:rPr lang="ru-RU" sz="3200" dirty="0" err="1">
                <a:latin typeface="Comic Sans MS" pitchFamily="66" charset="0"/>
              </a:rPr>
              <a:t>комбінований</a:t>
            </a:r>
            <a:r>
              <a:rPr lang="ru-RU" sz="3200" dirty="0">
                <a:latin typeface="Comic Sans MS" pitchFamily="66" charset="0"/>
              </a:rPr>
              <a:t>.</a:t>
            </a:r>
          </a:p>
          <a:p>
            <a:r>
              <a:rPr lang="ru-RU" sz="3200" dirty="0" err="1">
                <a:solidFill>
                  <a:srgbClr val="FF0000"/>
                </a:solidFill>
                <a:latin typeface="Comic Sans MS" pitchFamily="66" charset="0"/>
              </a:rPr>
              <a:t>Обладнання</a:t>
            </a:r>
            <a:r>
              <a:rPr lang="ru-RU" sz="3200" dirty="0">
                <a:solidFill>
                  <a:srgbClr val="FF0000"/>
                </a:solidFill>
                <a:latin typeface="Comic Sans MS" pitchFamily="66" charset="0"/>
              </a:rPr>
              <a:t> і </a:t>
            </a:r>
            <a:r>
              <a:rPr lang="ru-RU" sz="3200" dirty="0" err="1">
                <a:solidFill>
                  <a:srgbClr val="FF0000"/>
                </a:solidFill>
                <a:latin typeface="Comic Sans MS" pitchFamily="66" charset="0"/>
              </a:rPr>
              <a:t>матеріали</a:t>
            </a:r>
            <a:r>
              <a:rPr lang="ru-RU" sz="3200" dirty="0">
                <a:latin typeface="Comic Sans MS" pitchFamily="66" charset="0"/>
              </a:rPr>
              <a:t>: </a:t>
            </a:r>
            <a:r>
              <a:rPr lang="ru-RU" sz="3200" dirty="0" err="1">
                <a:latin typeface="Comic Sans MS" pitchFamily="66" charset="0"/>
              </a:rPr>
              <a:t>фотографії</a:t>
            </a:r>
            <a:r>
              <a:rPr lang="ru-RU" sz="3200" dirty="0">
                <a:latin typeface="Comic Sans MS" pitchFamily="66" charset="0"/>
              </a:rPr>
              <a:t> планет </a:t>
            </a:r>
            <a:r>
              <a:rPr lang="ru-RU" sz="3200" dirty="0" err="1">
                <a:latin typeface="Comic Sans MS" pitchFamily="66" charset="0"/>
              </a:rPr>
              <a:t>Сонячної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системи</a:t>
            </a:r>
            <a:r>
              <a:rPr lang="ru-RU" sz="3200" dirty="0">
                <a:latin typeface="Comic Sans MS" pitchFamily="66" charset="0"/>
              </a:rPr>
              <a:t>, </a:t>
            </a:r>
            <a:r>
              <a:rPr lang="ru-RU" sz="3200" dirty="0" err="1">
                <a:latin typeface="Comic Sans MS" pitchFamily="66" charset="0"/>
              </a:rPr>
              <a:t>підручник</a:t>
            </a:r>
            <a:r>
              <a:rPr lang="ru-RU" sz="3200" dirty="0">
                <a:latin typeface="Comic Sans MS" pitchFamily="66" charset="0"/>
              </a:rPr>
              <a:t>, </a:t>
            </a:r>
            <a:r>
              <a:rPr lang="ru-RU" sz="3200" dirty="0" err="1">
                <a:latin typeface="Comic Sans MS" pitchFamily="66" charset="0"/>
              </a:rPr>
              <a:t>комп’ютер</a:t>
            </a:r>
            <a:r>
              <a:rPr lang="ru-RU" sz="3200" dirty="0">
                <a:latin typeface="Comic Sans MS" pitchFamily="66" charset="0"/>
              </a:rPr>
              <a:t>.</a:t>
            </a:r>
          </a:p>
          <a:p>
            <a:r>
              <a:rPr lang="ru-RU" sz="3200" dirty="0" err="1">
                <a:solidFill>
                  <a:srgbClr val="FF0000"/>
                </a:solidFill>
                <a:latin typeface="Comic Sans MS" pitchFamily="66" charset="0"/>
              </a:rPr>
              <a:t>Очікувані</a:t>
            </a:r>
            <a:r>
              <a:rPr lang="ru-RU" sz="3200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ru-RU" sz="3200" dirty="0" err="1">
                <a:solidFill>
                  <a:srgbClr val="FF0000"/>
                </a:solidFill>
                <a:latin typeface="Comic Sans MS" pitchFamily="66" charset="0"/>
              </a:rPr>
              <a:t>результати</a:t>
            </a:r>
            <a:r>
              <a:rPr lang="ru-RU" sz="3200" dirty="0">
                <a:solidFill>
                  <a:srgbClr val="FF0000"/>
                </a:solidFill>
                <a:latin typeface="Comic Sans MS" pitchFamily="66" charset="0"/>
              </a:rPr>
              <a:t>: </a:t>
            </a:r>
          </a:p>
          <a:p>
            <a:r>
              <a:rPr lang="ru-RU" sz="3200" dirty="0">
                <a:latin typeface="Comic Sans MS" pitchFamily="66" charset="0"/>
              </a:rPr>
              <a:t>	</a:t>
            </a:r>
            <a:r>
              <a:rPr lang="ru-RU" sz="3200" dirty="0" err="1">
                <a:latin typeface="Comic Sans MS" pitchFamily="66" charset="0"/>
              </a:rPr>
              <a:t>учні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матимуть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чітке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уявлення</a:t>
            </a:r>
            <a:r>
              <a:rPr lang="ru-RU" sz="3200" dirty="0">
                <a:latin typeface="Comic Sans MS" pitchFamily="66" charset="0"/>
              </a:rPr>
              <a:t>, </a:t>
            </a:r>
            <a:r>
              <a:rPr lang="ru-RU" sz="3200" dirty="0" err="1">
                <a:latin typeface="Comic Sans MS" pitchFamily="66" charset="0"/>
              </a:rPr>
              <a:t>що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Сонце</a:t>
            </a:r>
            <a:r>
              <a:rPr lang="ru-RU" sz="3200" dirty="0">
                <a:latin typeface="Comic Sans MS" pitchFamily="66" charset="0"/>
              </a:rPr>
              <a:t> є центром </a:t>
            </a:r>
            <a:r>
              <a:rPr lang="ru-RU" sz="3200" dirty="0" err="1">
                <a:latin typeface="Comic Sans MS" pitchFamily="66" charset="0"/>
              </a:rPr>
              <a:t>Сонячної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системи</a:t>
            </a:r>
            <a:r>
              <a:rPr lang="ru-RU" sz="3200" dirty="0">
                <a:latin typeface="Comic Sans MS" pitchFamily="66" charset="0"/>
              </a:rPr>
              <a:t>;</a:t>
            </a:r>
          </a:p>
          <a:p>
            <a:r>
              <a:rPr lang="ru-RU" sz="3200" dirty="0">
                <a:latin typeface="Comic Sans MS" pitchFamily="66" charset="0"/>
              </a:rPr>
              <a:t>	 </a:t>
            </a:r>
            <a:r>
              <a:rPr lang="ru-RU" sz="3200" dirty="0" err="1">
                <a:latin typeface="Comic Sans MS" pitchFamily="66" charset="0"/>
              </a:rPr>
              <a:t>зрозуміють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різницю</a:t>
            </a:r>
            <a:r>
              <a:rPr lang="ru-RU" sz="3200" dirty="0">
                <a:latin typeface="Comic Sans MS" pitchFamily="66" charset="0"/>
              </a:rPr>
              <a:t> в </a:t>
            </a:r>
            <a:r>
              <a:rPr lang="ru-RU" sz="3200" dirty="0" err="1">
                <a:latin typeface="Comic Sans MS" pitchFamily="66" charset="0"/>
              </a:rPr>
              <a:t>тривалості</a:t>
            </a:r>
            <a:r>
              <a:rPr lang="ru-RU" sz="3200" dirty="0">
                <a:latin typeface="Comic Sans MS" pitchFamily="66" charset="0"/>
              </a:rPr>
              <a:t> року на </a:t>
            </a:r>
            <a:r>
              <a:rPr lang="ru-RU" sz="3200" dirty="0" err="1">
                <a:latin typeface="Comic Sans MS" pitchFamily="66" charset="0"/>
              </a:rPr>
              <a:t>різних</a:t>
            </a:r>
            <a:r>
              <a:rPr lang="ru-RU" sz="3200" dirty="0">
                <a:latin typeface="Comic Sans MS" pitchFamily="66" charset="0"/>
              </a:rPr>
              <a:t> планетах: </a:t>
            </a:r>
            <a:r>
              <a:rPr lang="ru-RU" sz="3200" dirty="0" err="1">
                <a:latin typeface="Comic Sans MS" pitchFamily="66" charset="0"/>
              </a:rPr>
              <a:t>учні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порівнюють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планети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різних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типів</a:t>
            </a:r>
            <a:r>
              <a:rPr lang="ru-RU" sz="3200" dirty="0">
                <a:latin typeface="Comic Sans MS" pitchFamily="66" charset="0"/>
              </a:rPr>
              <a:t>, </a:t>
            </a:r>
            <a:r>
              <a:rPr lang="ru-RU" sz="3200" dirty="0" err="1">
                <a:latin typeface="Comic Sans MS" pitchFamily="66" charset="0"/>
              </a:rPr>
              <a:t>розрізняють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небесні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тіла</a:t>
            </a:r>
            <a:r>
              <a:rPr lang="ru-RU" sz="3200" dirty="0">
                <a:latin typeface="Comic Sans MS" pitchFamily="66" charset="0"/>
              </a:rPr>
              <a:t>, </a:t>
            </a:r>
            <a:r>
              <a:rPr lang="ru-RU" sz="3200" dirty="0" err="1">
                <a:latin typeface="Comic Sans MS" pitchFamily="66" charset="0"/>
              </a:rPr>
              <a:t>типи</a:t>
            </a:r>
            <a:r>
              <a:rPr lang="ru-RU" sz="3200" dirty="0">
                <a:latin typeface="Comic Sans MS" pitchFamily="66" charset="0"/>
              </a:rPr>
              <a:t> планет;</a:t>
            </a:r>
          </a:p>
          <a:p>
            <a:r>
              <a:rPr lang="ru-RU" sz="3200" dirty="0">
                <a:latin typeface="Comic Sans MS" pitchFamily="66" charset="0"/>
              </a:rPr>
              <a:t>	</a:t>
            </a:r>
            <a:r>
              <a:rPr lang="ru-RU" sz="3200" dirty="0" err="1">
                <a:latin typeface="Comic Sans MS" pitchFamily="66" charset="0"/>
              </a:rPr>
              <a:t>учні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відкриють</a:t>
            </a:r>
            <a:r>
              <a:rPr lang="ru-RU" sz="3200" dirty="0">
                <a:latin typeface="Comic Sans MS" pitchFamily="66" charset="0"/>
              </a:rPr>
              <a:t> для себе </a:t>
            </a:r>
            <a:r>
              <a:rPr lang="ru-RU" sz="3200" dirty="0" err="1">
                <a:latin typeface="Comic Sans MS" pitchFamily="66" charset="0"/>
              </a:rPr>
              <a:t>нові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астрономічні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поняття</a:t>
            </a:r>
            <a:r>
              <a:rPr lang="ru-RU" sz="3200" dirty="0">
                <a:latin typeface="Comic Sans MS" pitchFamily="66" charset="0"/>
              </a:rPr>
              <a:t>;</a:t>
            </a:r>
          </a:p>
          <a:p>
            <a:r>
              <a:rPr lang="ru-RU" sz="3200" dirty="0">
                <a:latin typeface="Comic Sans MS" pitchFamily="66" charset="0"/>
              </a:rPr>
              <a:t>	</a:t>
            </a:r>
            <a:r>
              <a:rPr lang="ru-RU" sz="3200" dirty="0" err="1">
                <a:latin typeface="Comic Sans MS" pitchFamily="66" charset="0"/>
              </a:rPr>
              <a:t>учні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дізнаються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цікаве</a:t>
            </a:r>
            <a:r>
              <a:rPr lang="ru-RU" sz="3200" dirty="0">
                <a:latin typeface="Comic Sans MS" pitchFamily="66" charset="0"/>
              </a:rPr>
              <a:t> з </a:t>
            </a:r>
            <a:r>
              <a:rPr lang="ru-RU" sz="3200" dirty="0" err="1">
                <a:latin typeface="Comic Sans MS" pitchFamily="66" charset="0"/>
              </a:rPr>
              <a:t>міфології</a:t>
            </a:r>
            <a:r>
              <a:rPr lang="ru-RU" sz="3200" dirty="0">
                <a:latin typeface="Comic Sans MS" pitchFamily="66" charset="0"/>
              </a:rPr>
              <a:t>;</a:t>
            </a:r>
          </a:p>
          <a:p>
            <a:r>
              <a:rPr lang="ru-RU" sz="3200" dirty="0">
                <a:latin typeface="Comic Sans MS" pitchFamily="66" charset="0"/>
              </a:rPr>
              <a:t>	</a:t>
            </a:r>
            <a:r>
              <a:rPr lang="ru-RU" sz="3200" dirty="0" err="1">
                <a:latin typeface="Comic Sans MS" pitchFamily="66" charset="0"/>
              </a:rPr>
              <a:t>учні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знатимуть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відмінності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між</a:t>
            </a:r>
            <a:r>
              <a:rPr lang="ru-RU" sz="3200" dirty="0">
                <a:latin typeface="Comic Sans MS" pitchFamily="66" charset="0"/>
              </a:rPr>
              <a:t> планетами, про </a:t>
            </a:r>
            <a:r>
              <a:rPr lang="ru-RU" sz="3200" dirty="0" err="1">
                <a:latin typeface="Comic Sans MS" pitchFamily="66" charset="0"/>
              </a:rPr>
              <a:t>поділ</a:t>
            </a:r>
            <a:r>
              <a:rPr lang="ru-RU" sz="3200" dirty="0">
                <a:latin typeface="Comic Sans MS" pitchFamily="66" charset="0"/>
              </a:rPr>
              <a:t> планет на </a:t>
            </a:r>
            <a:r>
              <a:rPr lang="ru-RU" sz="3200" dirty="0" err="1">
                <a:latin typeface="Comic Sans MS" pitchFamily="66" charset="0"/>
              </a:rPr>
              <a:t>групи</a:t>
            </a:r>
            <a:r>
              <a:rPr lang="ru-RU" sz="3200" dirty="0">
                <a:latin typeface="Comic Sans MS" pitchFamily="66" charset="0"/>
              </a:rPr>
              <a:t>, </a:t>
            </a:r>
            <a:r>
              <a:rPr lang="ru-RU" sz="3200" dirty="0" err="1">
                <a:latin typeface="Comic Sans MS" pitchFamily="66" charset="0"/>
              </a:rPr>
              <a:t>усвідомлять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унікальність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Землі</a:t>
            </a:r>
            <a:r>
              <a:rPr lang="ru-RU" sz="3200" dirty="0">
                <a:latin typeface="Comic Sans MS" pitchFamily="66" charset="0"/>
              </a:rPr>
              <a:t>.</a:t>
            </a:r>
          </a:p>
          <a:p>
            <a:endParaRPr lang="ru-RU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107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211144" cy="828010"/>
          </a:xfrm>
        </p:spPr>
        <p:txBody>
          <a:bodyPr/>
          <a:lstStyle/>
          <a:p>
            <a:r>
              <a:rPr lang="ru-RU" b="1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Актуалізація</a:t>
            </a:r>
            <a:r>
              <a:rPr lang="ru-RU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ru-RU" b="1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опорних</a:t>
            </a:r>
            <a:r>
              <a:rPr lang="ru-RU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ru-RU" b="1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знань</a:t>
            </a:r>
            <a:endParaRPr lang="ru-RU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7620000" cy="4929411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latin typeface="Comic Sans MS" pitchFamily="66" charset="0"/>
              </a:rPr>
              <a:t>1.Скільки </a:t>
            </a:r>
            <a:r>
              <a:rPr lang="ru-RU" dirty="0" err="1">
                <a:latin typeface="Comic Sans MS" pitchFamily="66" charset="0"/>
              </a:rPr>
              <a:t>зір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можна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побачити</a:t>
            </a:r>
            <a:r>
              <a:rPr lang="ru-RU" dirty="0">
                <a:latin typeface="Comic Sans MS" pitchFamily="66" charset="0"/>
              </a:rPr>
              <a:t> за </a:t>
            </a:r>
            <a:r>
              <a:rPr lang="ru-RU" dirty="0" err="1">
                <a:latin typeface="Comic Sans MS" pitchFamily="66" charset="0"/>
              </a:rPr>
              <a:t>допомогою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спеціальних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приладів</a:t>
            </a:r>
            <a:r>
              <a:rPr lang="ru-RU" dirty="0">
                <a:latin typeface="Comic Sans MS" pitchFamily="66" charset="0"/>
              </a:rPr>
              <a:t>?</a:t>
            </a:r>
          </a:p>
          <a:p>
            <a:r>
              <a:rPr lang="ru-RU" dirty="0" smtClean="0">
                <a:latin typeface="Comic Sans MS" pitchFamily="66" charset="0"/>
              </a:rPr>
              <a:t>а)1000           б)3000          в)</a:t>
            </a:r>
            <a:r>
              <a:rPr lang="ru-RU" dirty="0" err="1" smtClean="0">
                <a:latin typeface="Comic Sans MS" pitchFamily="66" charset="0"/>
              </a:rPr>
              <a:t>Кілька</a:t>
            </a: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dirty="0" err="1" smtClean="0">
                <a:latin typeface="Comic Sans MS" pitchFamily="66" charset="0"/>
              </a:rPr>
              <a:t>мільйонів</a:t>
            </a:r>
            <a:r>
              <a:rPr lang="ru-RU" dirty="0" smtClean="0">
                <a:latin typeface="Comic Sans MS" pitchFamily="66" charset="0"/>
              </a:rPr>
              <a:t>         г)</a:t>
            </a:r>
            <a:r>
              <a:rPr lang="ru-RU" dirty="0" err="1" smtClean="0">
                <a:latin typeface="Comic Sans MS" pitchFamily="66" charset="0"/>
              </a:rPr>
              <a:t>Кілька</a:t>
            </a: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мільярдів</a:t>
            </a:r>
            <a:endParaRPr lang="ru-RU" dirty="0">
              <a:latin typeface="Comic Sans MS" pitchFamily="66" charset="0"/>
            </a:endParaRPr>
          </a:p>
          <a:p>
            <a:r>
              <a:rPr lang="ru-RU" dirty="0" smtClean="0">
                <a:latin typeface="Comic Sans MS" pitchFamily="66" charset="0"/>
              </a:rPr>
              <a:t>2.Великі </a:t>
            </a:r>
            <a:r>
              <a:rPr lang="ru-RU" dirty="0" err="1">
                <a:latin typeface="Comic Sans MS" pitchFamily="66" charset="0"/>
              </a:rPr>
              <a:t>вогняні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кулі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що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складаються</a:t>
            </a:r>
            <a:r>
              <a:rPr lang="ru-RU" dirty="0">
                <a:latin typeface="Comic Sans MS" pitchFamily="66" charset="0"/>
              </a:rPr>
              <a:t> з </a:t>
            </a:r>
            <a:r>
              <a:rPr lang="ru-RU" dirty="0" err="1">
                <a:latin typeface="Comic Sans MS" pitchFamily="66" charset="0"/>
              </a:rPr>
              <a:t>розжареного</a:t>
            </a:r>
            <a:r>
              <a:rPr lang="ru-RU" dirty="0">
                <a:latin typeface="Comic Sans MS" pitchFamily="66" charset="0"/>
              </a:rPr>
              <a:t> газу</a:t>
            </a:r>
          </a:p>
          <a:p>
            <a:r>
              <a:rPr lang="ru-RU" dirty="0" smtClean="0">
                <a:latin typeface="Comic Sans MS" pitchFamily="66" charset="0"/>
              </a:rPr>
              <a:t>а)</a:t>
            </a:r>
            <a:r>
              <a:rPr lang="ru-RU" dirty="0" err="1" smtClean="0">
                <a:latin typeface="Comic Sans MS" pitchFamily="66" charset="0"/>
              </a:rPr>
              <a:t>Комети</a:t>
            </a:r>
            <a:r>
              <a:rPr lang="ru-RU" dirty="0" smtClean="0">
                <a:latin typeface="Comic Sans MS" pitchFamily="66" charset="0"/>
              </a:rPr>
              <a:t>     б)</a:t>
            </a:r>
            <a:r>
              <a:rPr lang="ru-RU" dirty="0" err="1" smtClean="0">
                <a:latin typeface="Comic Sans MS" pitchFamily="66" charset="0"/>
              </a:rPr>
              <a:t>Зорі</a:t>
            </a:r>
            <a:r>
              <a:rPr lang="ru-RU" dirty="0" smtClean="0">
                <a:latin typeface="Comic Sans MS" pitchFamily="66" charset="0"/>
              </a:rPr>
              <a:t>      в)</a:t>
            </a:r>
            <a:r>
              <a:rPr lang="ru-RU" dirty="0" err="1" smtClean="0">
                <a:latin typeface="Comic Sans MS" pitchFamily="66" charset="0"/>
              </a:rPr>
              <a:t>Планети</a:t>
            </a:r>
            <a:r>
              <a:rPr lang="ru-RU" dirty="0" smtClean="0">
                <a:latin typeface="Comic Sans MS" pitchFamily="66" charset="0"/>
              </a:rPr>
              <a:t>       г)</a:t>
            </a:r>
            <a:r>
              <a:rPr lang="ru-RU" dirty="0" err="1" smtClean="0">
                <a:latin typeface="Comic Sans MS" pitchFamily="66" charset="0"/>
              </a:rPr>
              <a:t>Астероїди</a:t>
            </a:r>
            <a:endParaRPr lang="ru-RU" dirty="0">
              <a:latin typeface="Comic Sans MS" pitchFamily="66" charset="0"/>
            </a:endParaRPr>
          </a:p>
          <a:p>
            <a:r>
              <a:rPr lang="ru-RU" dirty="0" smtClean="0">
                <a:latin typeface="Comic Sans MS" pitchFamily="66" charset="0"/>
              </a:rPr>
              <a:t>3.Яка </a:t>
            </a:r>
            <a:r>
              <a:rPr lang="ru-RU" dirty="0">
                <a:latin typeface="Comic Sans MS" pitchFamily="66" charset="0"/>
              </a:rPr>
              <a:t>зоря </a:t>
            </a:r>
            <a:r>
              <a:rPr lang="ru-RU" dirty="0" err="1">
                <a:latin typeface="Comic Sans MS" pitchFamily="66" charset="0"/>
              </a:rPr>
              <a:t>найближча</a:t>
            </a:r>
            <a:r>
              <a:rPr lang="ru-RU" dirty="0">
                <a:latin typeface="Comic Sans MS" pitchFamily="66" charset="0"/>
              </a:rPr>
              <a:t> до нас?</a:t>
            </a:r>
          </a:p>
          <a:p>
            <a:r>
              <a:rPr lang="ru-RU" dirty="0" smtClean="0">
                <a:latin typeface="Comic Sans MS" pitchFamily="66" charset="0"/>
              </a:rPr>
              <a:t>а)</a:t>
            </a:r>
            <a:r>
              <a:rPr lang="ru-RU" dirty="0" err="1" smtClean="0">
                <a:latin typeface="Comic Sans MS" pitchFamily="66" charset="0"/>
              </a:rPr>
              <a:t>Місяць</a:t>
            </a:r>
            <a:r>
              <a:rPr lang="ru-RU" dirty="0" smtClean="0">
                <a:latin typeface="Comic Sans MS" pitchFamily="66" charset="0"/>
              </a:rPr>
              <a:t>     б)</a:t>
            </a:r>
            <a:r>
              <a:rPr lang="ru-RU" dirty="0" err="1" smtClean="0">
                <a:latin typeface="Comic Sans MS" pitchFamily="66" charset="0"/>
              </a:rPr>
              <a:t>Сіріус</a:t>
            </a:r>
            <a:r>
              <a:rPr lang="ru-RU" dirty="0" smtClean="0">
                <a:latin typeface="Comic Sans MS" pitchFamily="66" charset="0"/>
              </a:rPr>
              <a:t>      в)</a:t>
            </a:r>
            <a:r>
              <a:rPr lang="ru-RU" dirty="0" err="1" smtClean="0">
                <a:latin typeface="Comic Sans MS" pitchFamily="66" charset="0"/>
              </a:rPr>
              <a:t>Сонце</a:t>
            </a:r>
            <a:r>
              <a:rPr lang="ru-RU" dirty="0" smtClean="0">
                <a:latin typeface="Comic Sans MS" pitchFamily="66" charset="0"/>
              </a:rPr>
              <a:t>      г)Антарес</a:t>
            </a:r>
            <a:endParaRPr lang="ru-RU" dirty="0">
              <a:latin typeface="Comic Sans MS" pitchFamily="66" charset="0"/>
            </a:endParaRPr>
          </a:p>
          <a:p>
            <a:r>
              <a:rPr lang="ru-RU" dirty="0" smtClean="0">
                <a:latin typeface="Comic Sans MS" pitchFamily="66" charset="0"/>
              </a:rPr>
              <a:t>4.За </a:t>
            </a:r>
            <a:r>
              <a:rPr lang="ru-RU" dirty="0" err="1">
                <a:latin typeface="Comic Sans MS" pitchFamily="66" charset="0"/>
              </a:rPr>
              <a:t>якими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ознаками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поділяють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зорі</a:t>
            </a:r>
            <a:r>
              <a:rPr lang="ru-RU" dirty="0">
                <a:latin typeface="Comic Sans MS" pitchFamily="66" charset="0"/>
              </a:rPr>
              <a:t>?</a:t>
            </a:r>
          </a:p>
          <a:p>
            <a:r>
              <a:rPr lang="ru-RU" dirty="0" smtClean="0">
                <a:latin typeface="Comic Sans MS" pitchFamily="66" charset="0"/>
              </a:rPr>
              <a:t>а)За </a:t>
            </a:r>
            <a:r>
              <a:rPr lang="ru-RU" dirty="0" err="1" smtClean="0">
                <a:latin typeface="Comic Sans MS" pitchFamily="66" charset="0"/>
              </a:rPr>
              <a:t>розмірами</a:t>
            </a:r>
            <a:r>
              <a:rPr lang="ru-RU" dirty="0" smtClean="0">
                <a:latin typeface="Comic Sans MS" pitchFamily="66" charset="0"/>
              </a:rPr>
              <a:t>     б)За температурою    в)За </a:t>
            </a:r>
            <a:r>
              <a:rPr lang="ru-RU" dirty="0" err="1">
                <a:latin typeface="Comic Sans MS" pitchFamily="66" charset="0"/>
              </a:rPr>
              <a:t>розмірами</a:t>
            </a:r>
            <a:r>
              <a:rPr lang="ru-RU" dirty="0">
                <a:latin typeface="Comic Sans MS" pitchFamily="66" charset="0"/>
              </a:rPr>
              <a:t> і температурою</a:t>
            </a:r>
          </a:p>
          <a:p>
            <a:r>
              <a:rPr lang="ru-RU" dirty="0" smtClean="0">
                <a:latin typeface="Comic Sans MS" pitchFamily="66" charset="0"/>
              </a:rPr>
              <a:t>г)</a:t>
            </a:r>
            <a:r>
              <a:rPr lang="ru-RU" dirty="0" err="1" smtClean="0">
                <a:latin typeface="Comic Sans MS" pitchFamily="66" charset="0"/>
              </a:rPr>
              <a:t>Їх</a:t>
            </a:r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dirty="0">
                <a:latin typeface="Comic Sans MS" pitchFamily="66" charset="0"/>
              </a:rPr>
              <a:t>не </a:t>
            </a:r>
            <a:r>
              <a:rPr lang="ru-RU" dirty="0" err="1">
                <a:latin typeface="Comic Sans MS" pitchFamily="66" charset="0"/>
              </a:rPr>
              <a:t>розрізняють</a:t>
            </a:r>
            <a:endParaRPr lang="ru-RU" dirty="0">
              <a:latin typeface="Comic Sans MS" pitchFamily="66" charset="0"/>
            </a:endParaRPr>
          </a:p>
          <a:p>
            <a:r>
              <a:rPr lang="ru-RU" dirty="0" smtClean="0">
                <a:latin typeface="Comic Sans MS" pitchFamily="66" charset="0"/>
              </a:rPr>
              <a:t>5.За </a:t>
            </a:r>
            <a:r>
              <a:rPr lang="ru-RU" dirty="0">
                <a:latin typeface="Comic Sans MS" pitchFamily="66" charset="0"/>
              </a:rPr>
              <a:t>температурою </a:t>
            </a:r>
            <a:r>
              <a:rPr lang="ru-RU" dirty="0" err="1">
                <a:latin typeface="Comic Sans MS" pitchFamily="66" charset="0"/>
              </a:rPr>
              <a:t>зорі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поділяють</a:t>
            </a:r>
            <a:r>
              <a:rPr lang="ru-RU" dirty="0">
                <a:latin typeface="Comic Sans MS" pitchFamily="66" charset="0"/>
              </a:rPr>
              <a:t> на ...</a:t>
            </a:r>
          </a:p>
          <a:p>
            <a:r>
              <a:rPr lang="ru-RU" dirty="0" smtClean="0">
                <a:latin typeface="Comic Sans MS" pitchFamily="66" charset="0"/>
              </a:rPr>
              <a:t>а)</a:t>
            </a:r>
            <a:r>
              <a:rPr lang="ru-RU" dirty="0" err="1" smtClean="0">
                <a:latin typeface="Comic Sans MS" pitchFamily="66" charset="0"/>
              </a:rPr>
              <a:t>Червоні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жовті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білі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 smtClean="0">
                <a:latin typeface="Comic Sans MS" pitchFamily="66" charset="0"/>
              </a:rPr>
              <a:t>голубі</a:t>
            </a:r>
            <a:r>
              <a:rPr lang="ru-RU" dirty="0" smtClean="0">
                <a:latin typeface="Comic Sans MS" pitchFamily="66" charset="0"/>
              </a:rPr>
              <a:t>   б)</a:t>
            </a:r>
            <a:r>
              <a:rPr lang="ru-RU" dirty="0" err="1" smtClean="0">
                <a:latin typeface="Comic Sans MS" pitchFamily="66" charset="0"/>
              </a:rPr>
              <a:t>Червоні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жовті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білі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фіолетові</a:t>
            </a:r>
            <a:endParaRPr lang="ru-RU" dirty="0">
              <a:latin typeface="Comic Sans MS" pitchFamily="66" charset="0"/>
            </a:endParaRPr>
          </a:p>
          <a:p>
            <a:r>
              <a:rPr lang="ru-RU" dirty="0" smtClean="0">
                <a:latin typeface="Comic Sans MS" pitchFamily="66" charset="0"/>
              </a:rPr>
              <a:t>в)</a:t>
            </a:r>
            <a:r>
              <a:rPr lang="ru-RU" dirty="0" err="1" smtClean="0">
                <a:latin typeface="Comic Sans MS" pitchFamily="66" charset="0"/>
              </a:rPr>
              <a:t>Червоні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жовті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білі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 smtClean="0">
                <a:latin typeface="Comic Sans MS" pitchFamily="66" charset="0"/>
              </a:rPr>
              <a:t>зелені</a:t>
            </a:r>
            <a:r>
              <a:rPr lang="ru-RU" dirty="0" smtClean="0">
                <a:latin typeface="Comic Sans MS" pitchFamily="66" charset="0"/>
              </a:rPr>
              <a:t>    г)</a:t>
            </a:r>
            <a:r>
              <a:rPr lang="ru-RU" dirty="0" err="1" smtClean="0">
                <a:latin typeface="Comic Sans MS" pitchFamily="66" charset="0"/>
              </a:rPr>
              <a:t>Червоні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оранжеві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білі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зелені</a:t>
            </a:r>
            <a:endParaRPr lang="ru-RU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05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260648"/>
            <a:ext cx="7992888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Comic Sans MS" pitchFamily="66" charset="0"/>
              </a:rPr>
              <a:t>6.Чому </a:t>
            </a:r>
            <a:r>
              <a:rPr lang="ru-RU" sz="2000" dirty="0">
                <a:latin typeface="Comic Sans MS" pitchFamily="66" charset="0"/>
              </a:rPr>
              <a:t>вдень ми не </a:t>
            </a:r>
            <a:r>
              <a:rPr lang="ru-RU" sz="2000" dirty="0" err="1">
                <a:latin typeface="Comic Sans MS" pitchFamily="66" charset="0"/>
              </a:rPr>
              <a:t>бачимо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зорі</a:t>
            </a:r>
            <a:r>
              <a:rPr lang="ru-RU" sz="2000" dirty="0">
                <a:latin typeface="Comic Sans MS" pitchFamily="66" charset="0"/>
              </a:rPr>
              <a:t>?</a:t>
            </a:r>
          </a:p>
          <a:p>
            <a:r>
              <a:rPr lang="ru-RU" sz="2000" dirty="0" smtClean="0">
                <a:latin typeface="Comic Sans MS" pitchFamily="66" charset="0"/>
              </a:rPr>
              <a:t>а)</a:t>
            </a:r>
            <a:r>
              <a:rPr lang="ru-RU" sz="2000" dirty="0" err="1" smtClean="0">
                <a:latin typeface="Comic Sans MS" pitchFamily="66" charset="0"/>
              </a:rPr>
              <a:t>Бо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їх</a:t>
            </a:r>
            <a:r>
              <a:rPr lang="ru-RU" sz="2000" dirty="0">
                <a:latin typeface="Comic Sans MS" pitchFamily="66" charset="0"/>
              </a:rPr>
              <a:t> не </a:t>
            </a:r>
            <a:r>
              <a:rPr lang="ru-RU" sz="2000" dirty="0" err="1" smtClean="0">
                <a:latin typeface="Comic Sans MS" pitchFamily="66" charset="0"/>
              </a:rPr>
              <a:t>існує</a:t>
            </a:r>
            <a:r>
              <a:rPr lang="ru-RU" sz="2000" dirty="0" smtClean="0">
                <a:latin typeface="Comic Sans MS" pitchFamily="66" charset="0"/>
              </a:rPr>
              <a:t>        б)</a:t>
            </a:r>
            <a:r>
              <a:rPr lang="ru-RU" sz="2000" dirty="0" err="1" smtClean="0">
                <a:latin typeface="Comic Sans MS" pitchFamily="66" charset="0"/>
              </a:rPr>
              <a:t>Бо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Сонце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затьмарює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світло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інших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зір</a:t>
            </a:r>
            <a:endParaRPr lang="ru-RU" sz="2000" dirty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в)</a:t>
            </a:r>
            <a:r>
              <a:rPr lang="ru-RU" sz="2000" dirty="0" err="1" smtClean="0">
                <a:latin typeface="Comic Sans MS" pitchFamily="66" charset="0"/>
              </a:rPr>
              <a:t>Бо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інші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зорі</a:t>
            </a:r>
            <a:r>
              <a:rPr lang="ru-RU" sz="2000" dirty="0">
                <a:latin typeface="Comic Sans MS" pitchFamily="66" charset="0"/>
              </a:rPr>
              <a:t> не </a:t>
            </a:r>
            <a:r>
              <a:rPr lang="ru-RU" sz="2000" dirty="0" err="1" smtClean="0">
                <a:latin typeface="Comic Sans MS" pitchFamily="66" charset="0"/>
              </a:rPr>
              <a:t>світяться</a:t>
            </a:r>
            <a:r>
              <a:rPr lang="ru-RU" sz="2000" dirty="0" smtClean="0">
                <a:latin typeface="Comic Sans MS" pitchFamily="66" charset="0"/>
              </a:rPr>
              <a:t>     г)</a:t>
            </a:r>
            <a:r>
              <a:rPr lang="ru-RU" sz="2000" dirty="0" err="1" smtClean="0">
                <a:latin typeface="Comic Sans MS" pitchFamily="66" charset="0"/>
              </a:rPr>
              <a:t>Бо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їх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заступає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Місяць</a:t>
            </a:r>
            <a:endParaRPr lang="ru-RU" sz="2000" dirty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7.До </a:t>
            </a:r>
            <a:r>
              <a:rPr lang="ru-RU" sz="2000" dirty="0" err="1">
                <a:latin typeface="Comic Sans MS" pitchFamily="66" charset="0"/>
              </a:rPr>
              <a:t>яких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зір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належить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Сонце</a:t>
            </a:r>
            <a:r>
              <a:rPr lang="ru-RU" sz="2000" dirty="0">
                <a:latin typeface="Comic Sans MS" pitchFamily="66" charset="0"/>
              </a:rPr>
              <a:t>?</a:t>
            </a:r>
          </a:p>
          <a:p>
            <a:r>
              <a:rPr lang="ru-RU" sz="2000" dirty="0" smtClean="0">
                <a:latin typeface="Comic Sans MS" pitchFamily="66" charset="0"/>
              </a:rPr>
              <a:t>а)</a:t>
            </a:r>
            <a:r>
              <a:rPr lang="ru-RU" sz="2000" dirty="0" err="1" smtClean="0">
                <a:latin typeface="Comic Sans MS" pitchFamily="66" charset="0"/>
              </a:rPr>
              <a:t>Червоних</a:t>
            </a:r>
            <a:r>
              <a:rPr lang="ru-RU" sz="2000" dirty="0" smtClean="0">
                <a:latin typeface="Comic Sans MS" pitchFamily="66" charset="0"/>
              </a:rPr>
              <a:t>    б)</a:t>
            </a:r>
            <a:r>
              <a:rPr lang="ru-RU" sz="2000" dirty="0" err="1" smtClean="0">
                <a:latin typeface="Comic Sans MS" pitchFamily="66" charset="0"/>
              </a:rPr>
              <a:t>Блакитних</a:t>
            </a:r>
            <a:r>
              <a:rPr lang="ru-RU" sz="2000" dirty="0" smtClean="0">
                <a:latin typeface="Comic Sans MS" pitchFamily="66" charset="0"/>
              </a:rPr>
              <a:t>    в)</a:t>
            </a:r>
            <a:r>
              <a:rPr lang="ru-RU" sz="2000" dirty="0" err="1" smtClean="0">
                <a:latin typeface="Comic Sans MS" pitchFamily="66" charset="0"/>
              </a:rPr>
              <a:t>Білих</a:t>
            </a:r>
            <a:r>
              <a:rPr lang="ru-RU" sz="2000" dirty="0" smtClean="0">
                <a:latin typeface="Comic Sans MS" pitchFamily="66" charset="0"/>
              </a:rPr>
              <a:t>       г)</a:t>
            </a:r>
            <a:r>
              <a:rPr lang="ru-RU" sz="2000" dirty="0" err="1" smtClean="0">
                <a:latin typeface="Comic Sans MS" pitchFamily="66" charset="0"/>
              </a:rPr>
              <a:t>Жовтих</a:t>
            </a:r>
            <a:endParaRPr lang="ru-RU" sz="2000" dirty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8.На </a:t>
            </a:r>
            <a:r>
              <a:rPr lang="ru-RU" sz="2000" dirty="0" err="1">
                <a:latin typeface="Comic Sans MS" pitchFamily="66" charset="0"/>
              </a:rPr>
              <a:t>які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групи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поділяються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зорі</a:t>
            </a:r>
            <a:r>
              <a:rPr lang="ru-RU" sz="2000" dirty="0">
                <a:latin typeface="Comic Sans MS" pitchFamily="66" charset="0"/>
              </a:rPr>
              <a:t> за </a:t>
            </a:r>
            <a:r>
              <a:rPr lang="ru-RU" sz="2000" dirty="0" err="1">
                <a:latin typeface="Comic Sans MS" pitchFamily="66" charset="0"/>
              </a:rPr>
              <a:t>розмірами</a:t>
            </a:r>
            <a:r>
              <a:rPr lang="ru-RU" sz="2000" dirty="0">
                <a:latin typeface="Comic Sans MS" pitchFamily="66" charset="0"/>
              </a:rPr>
              <a:t>?</a:t>
            </a:r>
          </a:p>
          <a:p>
            <a:r>
              <a:rPr lang="ru-RU" sz="2000" dirty="0" smtClean="0">
                <a:latin typeface="Comic Sans MS" pitchFamily="66" charset="0"/>
              </a:rPr>
              <a:t>а)</a:t>
            </a:r>
            <a:r>
              <a:rPr lang="ru-RU" sz="2000" dirty="0" err="1" smtClean="0">
                <a:latin typeface="Comic Sans MS" pitchFamily="66" charset="0"/>
              </a:rPr>
              <a:t>Малі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>
                <a:latin typeface="Comic Sans MS" pitchFamily="66" charset="0"/>
              </a:rPr>
              <a:t>та </a:t>
            </a:r>
            <a:r>
              <a:rPr lang="ru-RU" sz="2000" dirty="0" err="1" smtClean="0">
                <a:latin typeface="Comic Sans MS" pitchFamily="66" charset="0"/>
              </a:rPr>
              <a:t>великі</a:t>
            </a:r>
            <a:r>
              <a:rPr lang="ru-RU" sz="2000" dirty="0" smtClean="0">
                <a:latin typeface="Comic Sans MS" pitchFamily="66" charset="0"/>
              </a:rPr>
              <a:t>     б)</a:t>
            </a:r>
            <a:r>
              <a:rPr lang="ru-RU" sz="2000" dirty="0" err="1" smtClean="0">
                <a:latin typeface="Comic Sans MS" pitchFamily="66" charset="0"/>
              </a:rPr>
              <a:t>Гіганти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>
                <a:latin typeface="Comic Sans MS" pitchFamily="66" charset="0"/>
              </a:rPr>
              <a:t>та </a:t>
            </a:r>
            <a:r>
              <a:rPr lang="ru-RU" sz="2000" dirty="0" smtClean="0">
                <a:latin typeface="Comic Sans MS" pitchFamily="66" charset="0"/>
              </a:rPr>
              <a:t>карлики  в)</a:t>
            </a:r>
            <a:r>
              <a:rPr lang="ru-RU" sz="2000" dirty="0" err="1" smtClean="0">
                <a:latin typeface="Comic Sans MS" pitchFamily="66" charset="0"/>
              </a:rPr>
              <a:t>Середні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>
                <a:latin typeface="Comic Sans MS" pitchFamily="66" charset="0"/>
              </a:rPr>
              <a:t>та </a:t>
            </a:r>
            <a:r>
              <a:rPr lang="ru-RU" sz="2000" dirty="0" err="1" smtClean="0">
                <a:latin typeface="Comic Sans MS" pitchFamily="66" charset="0"/>
              </a:rPr>
              <a:t>малі</a:t>
            </a:r>
            <a:r>
              <a:rPr lang="ru-RU" sz="2000" dirty="0" smtClean="0">
                <a:latin typeface="Comic Sans MS" pitchFamily="66" charset="0"/>
              </a:rPr>
              <a:t>  г)</a:t>
            </a:r>
            <a:r>
              <a:rPr lang="ru-RU" sz="2000" dirty="0" err="1" smtClean="0">
                <a:latin typeface="Comic Sans MS" pitchFamily="66" charset="0"/>
              </a:rPr>
              <a:t>Великі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>
                <a:latin typeface="Comic Sans MS" pitchFamily="66" charset="0"/>
              </a:rPr>
              <a:t>та </a:t>
            </a:r>
            <a:r>
              <a:rPr lang="ru-RU" sz="2000" dirty="0" err="1">
                <a:latin typeface="Comic Sans MS" pitchFamily="66" charset="0"/>
              </a:rPr>
              <a:t>середні</a:t>
            </a:r>
            <a:endParaRPr lang="ru-RU" sz="2000" dirty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9.Окремі </a:t>
            </a:r>
            <a:r>
              <a:rPr lang="ru-RU" sz="2000" dirty="0" err="1">
                <a:latin typeface="Comic Sans MS" pitchFamily="66" charset="0"/>
              </a:rPr>
              <a:t>ділянки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зоряного</a:t>
            </a:r>
            <a:r>
              <a:rPr lang="ru-RU" sz="2000" dirty="0">
                <a:latin typeface="Comic Sans MS" pitchFamily="66" charset="0"/>
              </a:rPr>
              <a:t> неба на </a:t>
            </a:r>
            <a:r>
              <a:rPr lang="ru-RU" sz="2000" dirty="0" err="1">
                <a:latin typeface="Comic Sans MS" pitchFamily="66" charset="0"/>
              </a:rPr>
              <a:t>небесній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сфері</a:t>
            </a:r>
            <a:r>
              <a:rPr lang="ru-RU" sz="2000" dirty="0">
                <a:latin typeface="Comic Sans MS" pitchFamily="66" charset="0"/>
              </a:rPr>
              <a:t> з </a:t>
            </a:r>
            <a:r>
              <a:rPr lang="ru-RU" sz="2000" dirty="0" err="1">
                <a:latin typeface="Comic Sans MS" pitchFamily="66" charset="0"/>
              </a:rPr>
              <a:t>усіма</a:t>
            </a:r>
            <a:r>
              <a:rPr lang="ru-RU" sz="2000" dirty="0">
                <a:latin typeface="Comic Sans MS" pitchFamily="66" charset="0"/>
              </a:rPr>
              <a:t> зорями та </a:t>
            </a:r>
            <a:r>
              <a:rPr lang="ru-RU" sz="2000" dirty="0" err="1">
                <a:latin typeface="Comic Sans MS" pitchFamily="66" charset="0"/>
              </a:rPr>
              <a:t>іншими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тілами</a:t>
            </a:r>
            <a:r>
              <a:rPr lang="ru-RU" sz="2000" dirty="0">
                <a:latin typeface="Comic Sans MS" pitchFamily="66" charset="0"/>
              </a:rPr>
              <a:t>, </a:t>
            </a:r>
            <a:r>
              <a:rPr lang="ru-RU" sz="2000" dirty="0" err="1">
                <a:latin typeface="Comic Sans MS" pitchFamily="66" charset="0"/>
              </a:rPr>
              <a:t>що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містяться</a:t>
            </a:r>
            <a:r>
              <a:rPr lang="ru-RU" sz="2000" dirty="0">
                <a:latin typeface="Comic Sans MS" pitchFamily="66" charset="0"/>
              </a:rPr>
              <a:t> в </a:t>
            </a:r>
            <a:r>
              <a:rPr lang="ru-RU" sz="2000" dirty="0" err="1">
                <a:latin typeface="Comic Sans MS" pitchFamily="66" charset="0"/>
              </a:rPr>
              <a:t>їхніх</a:t>
            </a:r>
            <a:r>
              <a:rPr lang="ru-RU" sz="2000" dirty="0">
                <a:latin typeface="Comic Sans MS" pitchFamily="66" charset="0"/>
              </a:rPr>
              <a:t> межах, </a:t>
            </a:r>
            <a:r>
              <a:rPr lang="ru-RU" sz="2000" dirty="0" err="1">
                <a:latin typeface="Comic Sans MS" pitchFamily="66" charset="0"/>
              </a:rPr>
              <a:t>мають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назву</a:t>
            </a:r>
            <a:r>
              <a:rPr lang="ru-RU" sz="2000" dirty="0">
                <a:latin typeface="Comic Sans MS" pitchFamily="66" charset="0"/>
              </a:rPr>
              <a:t>...</a:t>
            </a:r>
          </a:p>
          <a:p>
            <a:r>
              <a:rPr lang="ru-RU" sz="2000" dirty="0" smtClean="0">
                <a:latin typeface="Comic Sans MS" pitchFamily="66" charset="0"/>
              </a:rPr>
              <a:t>а)</a:t>
            </a:r>
            <a:r>
              <a:rPr lang="ru-RU" sz="2000" dirty="0" err="1" smtClean="0">
                <a:latin typeface="Comic Sans MS" pitchFamily="66" charset="0"/>
              </a:rPr>
              <a:t>Планети</a:t>
            </a:r>
            <a:r>
              <a:rPr lang="ru-RU" sz="2000" dirty="0" smtClean="0">
                <a:latin typeface="Comic Sans MS" pitchFamily="66" charset="0"/>
              </a:rPr>
              <a:t> б)</a:t>
            </a:r>
            <a:r>
              <a:rPr lang="ru-RU" sz="2000" dirty="0" err="1" smtClean="0">
                <a:latin typeface="Comic Sans MS" pitchFamily="66" charset="0"/>
              </a:rPr>
              <a:t>Комети</a:t>
            </a:r>
            <a:r>
              <a:rPr lang="ru-RU" sz="2000" dirty="0" smtClean="0">
                <a:latin typeface="Comic Sans MS" pitchFamily="66" charset="0"/>
              </a:rPr>
              <a:t>    в)</a:t>
            </a:r>
            <a:r>
              <a:rPr lang="ru-RU" sz="2000" dirty="0" err="1" smtClean="0">
                <a:latin typeface="Comic Sans MS" pitchFamily="66" charset="0"/>
              </a:rPr>
              <a:t>Сузір'я</a:t>
            </a:r>
            <a:r>
              <a:rPr lang="ru-RU" sz="2000" dirty="0" smtClean="0">
                <a:latin typeface="Comic Sans MS" pitchFamily="66" charset="0"/>
              </a:rPr>
              <a:t> г)</a:t>
            </a:r>
            <a:r>
              <a:rPr lang="ru-RU" sz="2000" dirty="0" err="1" smtClean="0">
                <a:latin typeface="Comic Sans MS" pitchFamily="66" charset="0"/>
              </a:rPr>
              <a:t>Небесні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тіла</a:t>
            </a:r>
            <a:endParaRPr lang="ru-RU" sz="2000" dirty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10.Полярна </a:t>
            </a:r>
            <a:r>
              <a:rPr lang="ru-RU" sz="2000" dirty="0">
                <a:latin typeface="Comic Sans MS" pitchFamily="66" charset="0"/>
              </a:rPr>
              <a:t>зоря </a:t>
            </a:r>
            <a:r>
              <a:rPr lang="ru-RU" sz="2000" dirty="0" err="1">
                <a:latin typeface="Comic Sans MS" pitchFamily="66" charset="0"/>
              </a:rPr>
              <a:t>завжди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вказує</a:t>
            </a:r>
            <a:r>
              <a:rPr lang="ru-RU" sz="2000" dirty="0">
                <a:latin typeface="Comic Sans MS" pitchFamily="66" charset="0"/>
              </a:rPr>
              <a:t> на ...</a:t>
            </a:r>
          </a:p>
          <a:p>
            <a:r>
              <a:rPr lang="ru-RU" sz="2000" dirty="0" smtClean="0">
                <a:latin typeface="Comic Sans MS" pitchFamily="66" charset="0"/>
              </a:rPr>
              <a:t>а)</a:t>
            </a:r>
            <a:r>
              <a:rPr lang="ru-RU" sz="2000" dirty="0" err="1" smtClean="0">
                <a:latin typeface="Comic Sans MS" pitchFamily="66" charset="0"/>
              </a:rPr>
              <a:t>Південь</a:t>
            </a:r>
            <a:r>
              <a:rPr lang="ru-RU" sz="2000" dirty="0" smtClean="0">
                <a:latin typeface="Comic Sans MS" pitchFamily="66" charset="0"/>
              </a:rPr>
              <a:t> б)</a:t>
            </a:r>
            <a:r>
              <a:rPr lang="ru-RU" sz="2000" dirty="0" err="1" smtClean="0">
                <a:latin typeface="Comic Sans MS" pitchFamily="66" charset="0"/>
              </a:rPr>
              <a:t>Північ</a:t>
            </a:r>
            <a:r>
              <a:rPr lang="ru-RU" sz="2000" dirty="0" smtClean="0">
                <a:latin typeface="Comic Sans MS" pitchFamily="66" charset="0"/>
              </a:rPr>
              <a:t>    в)</a:t>
            </a:r>
            <a:r>
              <a:rPr lang="ru-RU" sz="2000" dirty="0" err="1" smtClean="0">
                <a:latin typeface="Comic Sans MS" pitchFamily="66" charset="0"/>
              </a:rPr>
              <a:t>Захід</a:t>
            </a:r>
            <a:r>
              <a:rPr lang="ru-RU" sz="2000" dirty="0" smtClean="0">
                <a:latin typeface="Comic Sans MS" pitchFamily="66" charset="0"/>
              </a:rPr>
              <a:t>   г)</a:t>
            </a:r>
            <a:r>
              <a:rPr lang="ru-RU" sz="2000" dirty="0" err="1" smtClean="0">
                <a:latin typeface="Comic Sans MS" pitchFamily="66" charset="0"/>
              </a:rPr>
              <a:t>Схід</a:t>
            </a:r>
            <a:endParaRPr lang="ru-RU" sz="2000" dirty="0">
              <a:latin typeface="Comic Sans MS" pitchFamily="66" charset="0"/>
            </a:endParaRPr>
          </a:p>
          <a:p>
            <a:r>
              <a:rPr lang="ru-RU" sz="2000" dirty="0" smtClean="0">
                <a:latin typeface="Comic Sans MS" pitchFamily="66" charset="0"/>
              </a:rPr>
              <a:t>11.Перенесені </a:t>
            </a:r>
            <a:r>
              <a:rPr lang="ru-RU" sz="2000" dirty="0">
                <a:latin typeface="Comic Sans MS" pitchFamily="66" charset="0"/>
              </a:rPr>
              <a:t>на </a:t>
            </a:r>
            <a:r>
              <a:rPr lang="ru-RU" sz="2000" dirty="0" err="1">
                <a:latin typeface="Comic Sans MS" pitchFamily="66" charset="0"/>
              </a:rPr>
              <a:t>папір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півкулі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небесної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сфери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називають</a:t>
            </a:r>
            <a:r>
              <a:rPr lang="ru-RU" sz="2000" dirty="0">
                <a:latin typeface="Comic Sans MS" pitchFamily="66" charset="0"/>
              </a:rPr>
              <a:t>...</a:t>
            </a:r>
          </a:p>
          <a:p>
            <a:r>
              <a:rPr lang="ru-RU" sz="2000" dirty="0" smtClean="0">
                <a:latin typeface="Comic Sans MS" pitchFamily="66" charset="0"/>
              </a:rPr>
              <a:t>а)</a:t>
            </a:r>
            <a:r>
              <a:rPr lang="ru-RU" sz="2000" dirty="0" err="1" smtClean="0">
                <a:latin typeface="Comic Sans MS" pitchFamily="66" charset="0"/>
              </a:rPr>
              <a:t>Зоряними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 err="1" smtClean="0">
                <a:latin typeface="Comic Sans MS" pitchFamily="66" charset="0"/>
              </a:rPr>
              <a:t>світом</a:t>
            </a:r>
            <a:r>
              <a:rPr lang="ru-RU" sz="2000" dirty="0" smtClean="0">
                <a:latin typeface="Comic Sans MS" pitchFamily="66" charset="0"/>
              </a:rPr>
              <a:t>  б)Картами    в)Глобусом   г)</a:t>
            </a:r>
            <a:r>
              <a:rPr lang="ru-RU" sz="2000" dirty="0" err="1" smtClean="0">
                <a:latin typeface="Comic Sans MS" pitchFamily="66" charset="0"/>
              </a:rPr>
              <a:t>Зоряними</a:t>
            </a:r>
            <a:r>
              <a:rPr lang="ru-RU" sz="2000" dirty="0" smtClean="0">
                <a:latin typeface="Comic Sans MS" pitchFamily="66" charset="0"/>
              </a:rPr>
              <a:t> </a:t>
            </a:r>
            <a:r>
              <a:rPr lang="ru-RU" sz="2000" dirty="0">
                <a:latin typeface="Comic Sans MS" pitchFamily="66" charset="0"/>
              </a:rPr>
              <a:t>картами</a:t>
            </a:r>
          </a:p>
          <a:p>
            <a:r>
              <a:rPr lang="ru-RU" sz="2000" dirty="0" smtClean="0">
                <a:latin typeface="Comic Sans MS" pitchFamily="66" charset="0"/>
              </a:rPr>
              <a:t>12.Зараз </a:t>
            </a:r>
            <a:r>
              <a:rPr lang="ru-RU" sz="2000" dirty="0">
                <a:latin typeface="Comic Sans MS" pitchFamily="66" charset="0"/>
              </a:rPr>
              <a:t>небо </a:t>
            </a:r>
            <a:r>
              <a:rPr lang="ru-RU" sz="2000" dirty="0" err="1">
                <a:latin typeface="Comic Sans MS" pitchFamily="66" charset="0"/>
              </a:rPr>
              <a:t>розділене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умоно</a:t>
            </a:r>
            <a:r>
              <a:rPr lang="ru-RU" sz="2000" dirty="0">
                <a:latin typeface="Comic Sans MS" pitchFamily="66" charset="0"/>
              </a:rPr>
              <a:t> на .... </a:t>
            </a:r>
            <a:r>
              <a:rPr lang="ru-RU" sz="2000" dirty="0" err="1">
                <a:latin typeface="Comic Sans MS" pitchFamily="66" charset="0"/>
              </a:rPr>
              <a:t>сузір'їв</a:t>
            </a:r>
            <a:r>
              <a:rPr lang="ru-RU" sz="2000" dirty="0">
                <a:latin typeface="Comic Sans MS" pitchFamily="66" charset="0"/>
              </a:rPr>
              <a:t>.</a:t>
            </a:r>
          </a:p>
          <a:p>
            <a:r>
              <a:rPr lang="ru-RU" sz="2000" dirty="0" smtClean="0">
                <a:latin typeface="Comic Sans MS" pitchFamily="66" charset="0"/>
              </a:rPr>
              <a:t>а)86   б)88   в)68     г)66</a:t>
            </a:r>
            <a:endParaRPr lang="ru-RU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6359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03159" y="4725143"/>
            <a:ext cx="34918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Промовляючи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назву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нашої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країни</a:t>
            </a:r>
            <a:r>
              <a:rPr lang="ru-RU" dirty="0">
                <a:latin typeface="Comic Sans MS" pitchFamily="66" charset="0"/>
              </a:rPr>
              <a:t> ми </a:t>
            </a:r>
            <a:r>
              <a:rPr lang="ru-RU" dirty="0" err="1">
                <a:latin typeface="Comic Sans MS" pitchFamily="66" charset="0"/>
              </a:rPr>
              <a:t>теж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згадуємо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Сонце</a:t>
            </a:r>
            <a:r>
              <a:rPr lang="ru-RU" dirty="0">
                <a:latin typeface="Comic Sans MS" pitchFamily="66" charset="0"/>
              </a:rPr>
              <a:t>, тому, </a:t>
            </a:r>
            <a:r>
              <a:rPr lang="ru-RU" dirty="0" err="1">
                <a:latin typeface="Comic Sans MS" pitchFamily="66" charset="0"/>
              </a:rPr>
              <a:t>що</a:t>
            </a:r>
            <a:r>
              <a:rPr lang="ru-RU" dirty="0">
                <a:latin typeface="Comic Sans MS" pitchFamily="66" charset="0"/>
              </a:rPr>
              <a:t> слово  «</a:t>
            </a:r>
            <a:r>
              <a:rPr lang="ru-RU" dirty="0" err="1">
                <a:latin typeface="Comic Sans MS" pitchFamily="66" charset="0"/>
              </a:rPr>
              <a:t>Україна</a:t>
            </a:r>
            <a:r>
              <a:rPr lang="ru-RU" dirty="0">
                <a:latin typeface="Comic Sans MS" pitchFamily="66" charset="0"/>
              </a:rPr>
              <a:t>» </a:t>
            </a:r>
            <a:r>
              <a:rPr lang="ru-RU" dirty="0" err="1">
                <a:latin typeface="Comic Sans MS" pitchFamily="66" charset="0"/>
              </a:rPr>
              <a:t>означає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породжені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Сонцем</a:t>
            </a:r>
            <a:r>
              <a:rPr lang="ru-RU" dirty="0">
                <a:latin typeface="Comic Sans MS" pitchFamily="66" charset="0"/>
              </a:rPr>
              <a:t>. На прапорах </a:t>
            </a:r>
            <a:r>
              <a:rPr lang="ru-RU" dirty="0" err="1">
                <a:latin typeface="Comic Sans MS" pitchFamily="66" charset="0"/>
              </a:rPr>
              <a:t>багатьох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сучасних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країн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зображено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Сонце</a:t>
            </a:r>
            <a:r>
              <a:rPr lang="ru-RU" dirty="0">
                <a:latin typeface="Comic Sans MS" pitchFamily="66" charset="0"/>
              </a:rPr>
              <a:t>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16632"/>
            <a:ext cx="3148608" cy="3338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24" y="404664"/>
            <a:ext cx="5040559" cy="5719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716016" y="4121696"/>
            <a:ext cx="43091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Бог </a:t>
            </a:r>
            <a:r>
              <a:rPr lang="ru-RU" sz="2000" dirty="0" err="1">
                <a:latin typeface="Comic Sans MS" pitchFamily="66" charset="0"/>
              </a:rPr>
              <a:t>Сонця</a:t>
            </a:r>
            <a:r>
              <a:rPr lang="ru-RU" sz="2000" dirty="0">
                <a:latin typeface="Comic Sans MS" pitchFamily="66" charset="0"/>
              </a:rPr>
              <a:t> (</a:t>
            </a:r>
            <a:r>
              <a:rPr lang="ru-RU" sz="2000" dirty="0" err="1">
                <a:latin typeface="Comic Sans MS" pitchFamily="66" charset="0"/>
              </a:rPr>
              <a:t>Даждьбог</a:t>
            </a:r>
            <a:r>
              <a:rPr lang="ru-RU" sz="2000" dirty="0">
                <a:latin typeface="Comic Sans MS" pitchFamily="66" charset="0"/>
              </a:rPr>
              <a:t>, </a:t>
            </a:r>
            <a:r>
              <a:rPr lang="ru-RU" sz="2000" dirty="0" err="1">
                <a:latin typeface="Comic Sans MS" pitchFamily="66" charset="0"/>
              </a:rPr>
              <a:t>або</a:t>
            </a:r>
            <a:r>
              <a:rPr lang="ru-RU" sz="2000" dirty="0">
                <a:latin typeface="Comic Sans MS" pitchFamily="66" charset="0"/>
              </a:rPr>
              <a:t> Ярило)</a:t>
            </a:r>
          </a:p>
        </p:txBody>
      </p:sp>
    </p:spTree>
    <p:extLst>
      <p:ext uri="{BB962C8B-B14F-4D97-AF65-F5344CB8AC3E}">
        <p14:creationId xmlns:p14="http://schemas.microsoft.com/office/powerpoint/2010/main" val="18312144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174" y="0"/>
            <a:ext cx="6096000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153162"/>
            <a:ext cx="28083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latin typeface="Comic Sans MS" pitchFamily="66" charset="0"/>
              </a:rPr>
              <a:t>Усі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планети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рухаються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навколо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Сонця</a:t>
            </a:r>
            <a:r>
              <a:rPr lang="ru-RU" dirty="0">
                <a:latin typeface="Comic Sans MS" pitchFamily="66" charset="0"/>
              </a:rPr>
              <a:t> по </a:t>
            </a:r>
            <a:r>
              <a:rPr lang="ru-RU" dirty="0" err="1">
                <a:latin typeface="Comic Sans MS" pitchFamily="66" charset="0"/>
              </a:rPr>
              <a:t>лініях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які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називаються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Comic Sans MS" pitchFamily="66" charset="0"/>
              </a:rPr>
              <a:t>орбітами</a:t>
            </a:r>
            <a:r>
              <a:rPr lang="ru-RU" dirty="0">
                <a:solidFill>
                  <a:srgbClr val="FF0000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052736"/>
            <a:ext cx="1800200" cy="30075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0000"/>
                </a:solidFill>
                <a:latin typeface="Comic Sans MS" pitchFamily="66" charset="0"/>
              </a:rPr>
              <a:t>Орбітами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1979712" y="1353491"/>
            <a:ext cx="1036494" cy="41932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2051720" y="1203113"/>
            <a:ext cx="864096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323528" y="4149080"/>
            <a:ext cx="194421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Comic Sans MS" pitchFamily="66" charset="0"/>
              </a:rPr>
              <a:t>Час, </a:t>
            </a:r>
            <a:r>
              <a:rPr lang="ru-RU" dirty="0" err="1">
                <a:latin typeface="Comic Sans MS" pitchFamily="66" charset="0"/>
              </a:rPr>
              <a:t>протягом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якого</a:t>
            </a:r>
            <a:r>
              <a:rPr lang="ru-RU" dirty="0">
                <a:latin typeface="Comic Sans MS" pitchFamily="66" charset="0"/>
              </a:rPr>
              <a:t> планета </a:t>
            </a:r>
            <a:r>
              <a:rPr lang="ru-RU" dirty="0" err="1">
                <a:latin typeface="Comic Sans MS" pitchFamily="66" charset="0"/>
              </a:rPr>
              <a:t>здійснює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повний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оберт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навколо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Сонця</a:t>
            </a:r>
            <a:r>
              <a:rPr lang="ru-RU" dirty="0">
                <a:latin typeface="Comic Sans MS" pitchFamily="66" charset="0"/>
              </a:rPr>
              <a:t>, </a:t>
            </a:r>
            <a:r>
              <a:rPr lang="ru-RU" dirty="0" err="1">
                <a:latin typeface="Comic Sans MS" pitchFamily="66" charset="0"/>
              </a:rPr>
              <a:t>називають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>
                <a:solidFill>
                  <a:srgbClr val="FF0000"/>
                </a:solidFill>
                <a:latin typeface="Comic Sans MS" pitchFamily="66" charset="0"/>
              </a:rPr>
              <a:t>роком. </a:t>
            </a:r>
          </a:p>
        </p:txBody>
      </p:sp>
    </p:spTree>
    <p:extLst>
      <p:ext uri="{BB962C8B-B14F-4D97-AF65-F5344CB8AC3E}">
        <p14:creationId xmlns:p14="http://schemas.microsoft.com/office/powerpoint/2010/main" val="16971913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3166" y="647510"/>
            <a:ext cx="5256583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968552" y="692696"/>
            <a:ext cx="1873405" cy="50405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latin typeface="Comic Sans MS" pitchFamily="66" charset="0"/>
              </a:rPr>
              <a:t>Північний полюс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87824" y="5675022"/>
            <a:ext cx="2304256" cy="50405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latin typeface="Comic Sans MS" pitchFamily="66" charset="0"/>
              </a:rPr>
              <a:t>Південний полюс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404664"/>
            <a:ext cx="401419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latin typeface="Comic Sans MS" pitchFamily="66" charset="0"/>
              </a:rPr>
              <a:t>Планети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ще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обертаються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навколо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власної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 smtClean="0">
                <a:latin typeface="Comic Sans MS" pitchFamily="66" charset="0"/>
              </a:rPr>
              <a:t>осі</a:t>
            </a:r>
            <a:endParaRPr lang="ru-RU" sz="2400" dirty="0" smtClean="0">
              <a:latin typeface="Comic Sans MS" pitchFamily="66" charset="0"/>
            </a:endParaRPr>
          </a:p>
          <a:p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2708920"/>
            <a:ext cx="35846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Comic Sans MS" pitchFamily="66" charset="0"/>
              </a:rPr>
              <a:t>Час одного </a:t>
            </a:r>
            <a:r>
              <a:rPr lang="ru-RU" sz="2400" dirty="0" err="1">
                <a:latin typeface="Comic Sans MS" pitchFamily="66" charset="0"/>
              </a:rPr>
              <a:t>повного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оберту</a:t>
            </a:r>
            <a:r>
              <a:rPr lang="ru-RU" sz="2400" dirty="0">
                <a:latin typeface="Comic Sans MS" pitchFamily="66" charset="0"/>
              </a:rPr>
              <a:t> – </a:t>
            </a:r>
            <a:r>
              <a:rPr lang="ru-RU" sz="2400" dirty="0" err="1">
                <a:solidFill>
                  <a:srgbClr val="FF0000"/>
                </a:solidFill>
                <a:latin typeface="Comic Sans MS" pitchFamily="66" charset="0"/>
              </a:rPr>
              <a:t>доба</a:t>
            </a:r>
            <a:r>
              <a:rPr lang="ru-RU" sz="2400" dirty="0">
                <a:solidFill>
                  <a:srgbClr val="FF0000"/>
                </a:solidFill>
                <a:latin typeface="Comic Sans MS" pitchFamily="66" charset="0"/>
              </a:rPr>
              <a:t>.</a:t>
            </a:r>
            <a:r>
              <a:rPr lang="ru-RU" sz="2400" dirty="0">
                <a:latin typeface="Comic Sans MS" pitchFamily="66" charset="0"/>
              </a:rPr>
              <a:t>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305840"/>
            <a:ext cx="5274848" cy="4139384"/>
          </a:xfrm>
          <a:prstGeom prst="rect">
            <a:avLst/>
          </a:prstGeom>
        </p:spPr>
      </p:pic>
      <p:sp>
        <p:nvSpPr>
          <p:cNvPr id="8" name="Выгнутая влево стрелка 7"/>
          <p:cNvSpPr/>
          <p:nvPr/>
        </p:nvSpPr>
        <p:spPr>
          <a:xfrm>
            <a:off x="5985288" y="836712"/>
            <a:ext cx="983264" cy="720080"/>
          </a:xfrm>
          <a:prstGeom prst="curved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Выгнутая влево стрелка 8"/>
          <p:cNvSpPr/>
          <p:nvPr/>
        </p:nvSpPr>
        <p:spPr>
          <a:xfrm rot="9637424">
            <a:off x="5194899" y="4888755"/>
            <a:ext cx="1170486" cy="872187"/>
          </a:xfrm>
          <a:prstGeom prst="curvedRight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6992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0424" y="188640"/>
            <a:ext cx="7283152" cy="759614"/>
          </a:xfrm>
        </p:spPr>
        <p:txBody>
          <a:bodyPr>
            <a:noAutofit/>
          </a:bodyPr>
          <a:lstStyle/>
          <a:p>
            <a:r>
              <a:rPr lang="uk-UA" sz="4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Планети земної групи</a:t>
            </a:r>
            <a:endParaRPr lang="ru-RU" sz="4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7962900" cy="296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725144"/>
            <a:ext cx="3462980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44888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859216" cy="831622"/>
          </a:xfrm>
        </p:spPr>
        <p:txBody>
          <a:bodyPr>
            <a:noAutofit/>
          </a:bodyPr>
          <a:lstStyle/>
          <a:p>
            <a:r>
              <a:rPr lang="uk-UA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Планети гіганти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7848872" cy="3723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50302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0987" y="3861048"/>
            <a:ext cx="8640960" cy="2590071"/>
          </a:xfrm>
        </p:spPr>
        <p:txBody>
          <a:bodyPr>
            <a:normAutofit/>
          </a:bodyPr>
          <a:lstStyle/>
          <a:p>
            <a:pPr algn="just"/>
            <a:r>
              <a:rPr lang="ru-RU" sz="4400" b="1" dirty="0" err="1">
                <a:solidFill>
                  <a:srgbClr val="FF0000"/>
                </a:solidFill>
                <a:latin typeface="Comic Sans MS" pitchFamily="66" charset="0"/>
              </a:rPr>
              <a:t>Сонце</a:t>
            </a:r>
            <a:r>
              <a:rPr lang="ru-RU" sz="2800" dirty="0">
                <a:solidFill>
                  <a:srgbClr val="FF0000"/>
                </a:solidFill>
                <a:latin typeface="Comic Sans MS" pitchFamily="66" charset="0"/>
              </a:rPr>
              <a:t> </a:t>
            </a:r>
            <a:r>
              <a:rPr lang="ru-RU" sz="2400" dirty="0">
                <a:latin typeface="Comic Sans MS" pitchFamily="66" charset="0"/>
              </a:rPr>
              <a:t>— </a:t>
            </a:r>
            <a:r>
              <a:rPr lang="ru-RU" sz="2800" dirty="0" err="1">
                <a:latin typeface="Comic Sans MS" pitchFamily="66" charset="0"/>
              </a:rPr>
              <a:t>найближча</a:t>
            </a:r>
            <a:r>
              <a:rPr lang="ru-RU" sz="2800" dirty="0">
                <a:latin typeface="Comic Sans MS" pitchFamily="66" charset="0"/>
              </a:rPr>
              <a:t> до </a:t>
            </a:r>
            <a:r>
              <a:rPr lang="ru-RU" sz="2800" dirty="0" err="1">
                <a:latin typeface="Comic Sans MS" pitchFamily="66" charset="0"/>
              </a:rPr>
              <a:t>Землі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зірка</a:t>
            </a:r>
            <a:r>
              <a:rPr lang="ru-RU" sz="2800" dirty="0">
                <a:latin typeface="Comic Sans MS" pitchFamily="66" charset="0"/>
              </a:rPr>
              <a:t>. </a:t>
            </a:r>
            <a:r>
              <a:rPr lang="ru-RU" sz="2800" dirty="0" err="1">
                <a:latin typeface="Comic Sans MS" pitchFamily="66" charset="0"/>
              </a:rPr>
              <a:t>Воно</a:t>
            </a:r>
            <a:r>
              <a:rPr lang="ru-RU" sz="2800" dirty="0">
                <a:latin typeface="Comic Sans MS" pitchFamily="66" charset="0"/>
              </a:rPr>
              <a:t> є центром і </a:t>
            </a:r>
            <a:r>
              <a:rPr lang="ru-RU" sz="2800" dirty="0" err="1">
                <a:latin typeface="Comic Sans MS" pitchFamily="66" charset="0"/>
              </a:rPr>
              <a:t>єдиною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зіркою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Сонячної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системи</a:t>
            </a:r>
            <a:r>
              <a:rPr lang="ru-RU" sz="2800" dirty="0" smtClean="0">
                <a:latin typeface="Comic Sans MS" pitchFamily="66" charset="0"/>
              </a:rPr>
              <a:t>. </a:t>
            </a:r>
            <a:endParaRPr lang="ru-RU" sz="2800" dirty="0" smtClean="0">
              <a:latin typeface="Comic Sans MS" pitchFamily="66" charset="0"/>
            </a:endParaRPr>
          </a:p>
          <a:p>
            <a:pPr algn="just"/>
            <a:r>
              <a:rPr lang="ru-RU" sz="2800" dirty="0" err="1">
                <a:latin typeface="Comic Sans MS" pitchFamily="66" charset="0"/>
              </a:rPr>
              <a:t>Діаметр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Сонця</a:t>
            </a:r>
            <a:r>
              <a:rPr lang="ru-RU" sz="2800" dirty="0">
                <a:latin typeface="Comic Sans MS" pitchFamily="66" charset="0"/>
              </a:rPr>
              <a:t> – 1 390 600 </a:t>
            </a:r>
            <a:r>
              <a:rPr lang="ru-RU" sz="2800" dirty="0" smtClean="0">
                <a:latin typeface="Comic Sans MS" pitchFamily="66" charset="0"/>
              </a:rPr>
              <a:t>км. </a:t>
            </a:r>
            <a:r>
              <a:rPr lang="ru-RU" sz="2800" dirty="0">
                <a:latin typeface="Comic Sans MS" pitchFamily="66" charset="0"/>
              </a:rPr>
              <a:t>Температура на </a:t>
            </a:r>
            <a:r>
              <a:rPr lang="ru-RU" sz="2800" dirty="0" err="1">
                <a:latin typeface="Comic Sans MS" pitchFamily="66" charset="0"/>
              </a:rPr>
              <a:t>поверхні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Сонця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близько</a:t>
            </a:r>
            <a:r>
              <a:rPr lang="ru-RU" sz="2800" dirty="0">
                <a:latin typeface="Comic Sans MS" pitchFamily="66" charset="0"/>
              </a:rPr>
              <a:t> 6000 С. </a:t>
            </a:r>
            <a:endParaRPr lang="ru-RU" sz="2800" dirty="0">
              <a:latin typeface="Comic Sans MS" pitchFamily="66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04374"/>
            <a:ext cx="5616624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731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0638" y="3068960"/>
            <a:ext cx="7886700" cy="3528392"/>
          </a:xfrm>
        </p:spPr>
        <p:txBody>
          <a:bodyPr>
            <a:normAutofit/>
          </a:bodyPr>
          <a:lstStyle/>
          <a:p>
            <a:pPr algn="just"/>
            <a:r>
              <a:rPr lang="ru-RU" sz="4000" b="1" dirty="0" err="1">
                <a:solidFill>
                  <a:srgbClr val="FF0000"/>
                </a:solidFill>
                <a:latin typeface="Comic Sans MS" pitchFamily="66" charset="0"/>
              </a:rPr>
              <a:t>Меркурій</a:t>
            </a:r>
            <a:r>
              <a:rPr lang="ru-RU" sz="2400" dirty="0">
                <a:latin typeface="Comic Sans MS" pitchFamily="66" charset="0"/>
              </a:rPr>
              <a:t> </a:t>
            </a:r>
            <a:r>
              <a:rPr lang="ru-RU" sz="2400" dirty="0">
                <a:latin typeface="Comic Sans MS" pitchFamily="66" charset="0"/>
              </a:rPr>
              <a:t>— </a:t>
            </a:r>
            <a:r>
              <a:rPr lang="ru-RU" sz="2200" dirty="0" err="1">
                <a:latin typeface="Comic Sans MS" pitchFamily="66" charset="0"/>
              </a:rPr>
              <a:t>Період</a:t>
            </a:r>
            <a:r>
              <a:rPr lang="ru-RU" sz="2200" dirty="0">
                <a:latin typeface="Comic Sans MS" pitchFamily="66" charset="0"/>
              </a:rPr>
              <a:t> </a:t>
            </a:r>
            <a:r>
              <a:rPr lang="ru-RU" sz="2200" dirty="0" err="1">
                <a:latin typeface="Comic Sans MS" pitchFamily="66" charset="0"/>
              </a:rPr>
              <a:t>обертання</a:t>
            </a:r>
            <a:r>
              <a:rPr lang="ru-RU" sz="2200" dirty="0">
                <a:latin typeface="Comic Sans MS" pitchFamily="66" charset="0"/>
              </a:rPr>
              <a:t> </a:t>
            </a:r>
            <a:r>
              <a:rPr lang="ru-RU" sz="2200" dirty="0" err="1">
                <a:latin typeface="Comic Sans MS" pitchFamily="66" charset="0"/>
              </a:rPr>
              <a:t>навколо</a:t>
            </a:r>
            <a:r>
              <a:rPr lang="ru-RU" sz="2200" dirty="0">
                <a:latin typeface="Comic Sans MS" pitchFamily="66" charset="0"/>
              </a:rPr>
              <a:t> </a:t>
            </a:r>
            <a:r>
              <a:rPr lang="ru-RU" sz="2200" dirty="0" err="1">
                <a:latin typeface="Comic Sans MS" pitchFamily="66" charset="0"/>
              </a:rPr>
              <a:t>Сонця</a:t>
            </a:r>
            <a:r>
              <a:rPr lang="ru-RU" sz="2200" dirty="0">
                <a:latin typeface="Comic Sans MS" pitchFamily="66" charset="0"/>
              </a:rPr>
              <a:t> </a:t>
            </a:r>
            <a:r>
              <a:rPr lang="ru-RU" sz="2200" dirty="0" err="1" smtClean="0">
                <a:latin typeface="Comic Sans MS" pitchFamily="66" charset="0"/>
              </a:rPr>
              <a:t>складає</a:t>
            </a:r>
            <a:r>
              <a:rPr lang="ru-RU" sz="2200" dirty="0" smtClean="0">
                <a:latin typeface="Comic Sans MS" pitchFamily="66" charset="0"/>
              </a:rPr>
              <a:t> </a:t>
            </a:r>
            <a:r>
              <a:rPr lang="ru-RU" sz="2200" dirty="0">
                <a:latin typeface="Comic Sans MS" pitchFamily="66" charset="0"/>
              </a:rPr>
              <a:t>87,97 </a:t>
            </a:r>
            <a:r>
              <a:rPr lang="ru-RU" sz="2200" dirty="0" err="1">
                <a:latin typeface="Comic Sans MS" pitchFamily="66" charset="0"/>
              </a:rPr>
              <a:t>земної</a:t>
            </a:r>
            <a:r>
              <a:rPr lang="ru-RU" sz="2200" dirty="0">
                <a:latin typeface="Comic Sans MS" pitchFamily="66" charset="0"/>
              </a:rPr>
              <a:t> </a:t>
            </a:r>
            <a:r>
              <a:rPr lang="ru-RU" sz="2200" dirty="0" err="1">
                <a:latin typeface="Comic Sans MS" pitchFamily="66" charset="0"/>
              </a:rPr>
              <a:t>доби</a:t>
            </a:r>
            <a:r>
              <a:rPr lang="ru-RU" sz="2200" dirty="0">
                <a:latin typeface="Comic Sans MS" pitchFamily="66" charset="0"/>
              </a:rPr>
              <a:t>. </a:t>
            </a:r>
            <a:endParaRPr lang="ru-RU" sz="2200" dirty="0" smtClean="0">
              <a:latin typeface="Comic Sans MS" pitchFamily="66" charset="0"/>
            </a:endParaRPr>
          </a:p>
          <a:p>
            <a:pPr algn="just"/>
            <a:r>
              <a:rPr lang="ru-RU" sz="2200" dirty="0" err="1" smtClean="0">
                <a:latin typeface="Comic Sans MS" pitchFamily="66" charset="0"/>
              </a:rPr>
              <a:t>Тривалість</a:t>
            </a:r>
            <a:r>
              <a:rPr lang="ru-RU" sz="2200" dirty="0" smtClean="0">
                <a:latin typeface="Comic Sans MS" pitchFamily="66" charset="0"/>
              </a:rPr>
              <a:t> </a:t>
            </a:r>
            <a:r>
              <a:rPr lang="ru-RU" sz="2200" dirty="0" err="1">
                <a:latin typeface="Comic Sans MS" pitchFamily="66" charset="0"/>
              </a:rPr>
              <a:t>сонячної</a:t>
            </a:r>
            <a:r>
              <a:rPr lang="ru-RU" sz="2200" dirty="0">
                <a:latin typeface="Comic Sans MS" pitchFamily="66" charset="0"/>
              </a:rPr>
              <a:t> </a:t>
            </a:r>
            <a:r>
              <a:rPr lang="ru-RU" sz="2200" dirty="0" err="1">
                <a:latin typeface="Comic Sans MS" pitchFamily="66" charset="0"/>
              </a:rPr>
              <a:t>доби</a:t>
            </a:r>
            <a:r>
              <a:rPr lang="ru-RU" sz="2200" dirty="0">
                <a:latin typeface="Comic Sans MS" pitchFamily="66" charset="0"/>
              </a:rPr>
              <a:t> на </a:t>
            </a:r>
            <a:r>
              <a:rPr lang="ru-RU" sz="2200" dirty="0" err="1">
                <a:latin typeface="Comic Sans MS" pitchFamily="66" charset="0"/>
              </a:rPr>
              <a:t>Меркурії</a:t>
            </a:r>
            <a:r>
              <a:rPr lang="ru-RU" sz="2200" dirty="0">
                <a:latin typeface="Comic Sans MS" pitchFamily="66" charset="0"/>
              </a:rPr>
              <a:t> </a:t>
            </a:r>
            <a:r>
              <a:rPr lang="ru-RU" sz="2200" dirty="0" err="1">
                <a:latin typeface="Comic Sans MS" pitchFamily="66" charset="0"/>
              </a:rPr>
              <a:t>дорівнює</a:t>
            </a:r>
            <a:r>
              <a:rPr lang="ru-RU" sz="2200" dirty="0">
                <a:latin typeface="Comic Sans MS" pitchFamily="66" charset="0"/>
              </a:rPr>
              <a:t> 176 </a:t>
            </a:r>
            <a:r>
              <a:rPr lang="ru-RU" sz="2200" dirty="0" err="1">
                <a:latin typeface="Comic Sans MS" pitchFamily="66" charset="0"/>
              </a:rPr>
              <a:t>земним</a:t>
            </a:r>
            <a:r>
              <a:rPr lang="ru-RU" sz="2200" dirty="0">
                <a:latin typeface="Comic Sans MS" pitchFamily="66" charset="0"/>
              </a:rPr>
              <a:t> </a:t>
            </a:r>
            <a:r>
              <a:rPr lang="ru-RU" sz="2200" dirty="0" err="1">
                <a:latin typeface="Comic Sans MS" pitchFamily="66" charset="0"/>
              </a:rPr>
              <a:t>добам</a:t>
            </a:r>
            <a:r>
              <a:rPr lang="ru-RU" sz="2200" dirty="0">
                <a:latin typeface="Comic Sans MS" pitchFamily="66" charset="0"/>
              </a:rPr>
              <a:t>. </a:t>
            </a:r>
            <a:endParaRPr lang="ru-RU" sz="2200" dirty="0" smtClean="0">
              <a:latin typeface="Comic Sans MS" pitchFamily="66" charset="0"/>
            </a:endParaRPr>
          </a:p>
          <a:p>
            <a:pPr algn="just"/>
            <a:r>
              <a:rPr lang="ru-RU" sz="2200" dirty="0" err="1">
                <a:latin typeface="Comic Sans MS" pitchFamily="66" charset="0"/>
              </a:rPr>
              <a:t>Середня</a:t>
            </a:r>
            <a:r>
              <a:rPr lang="ru-RU" sz="2200" dirty="0">
                <a:latin typeface="Comic Sans MS" pitchFamily="66" charset="0"/>
              </a:rPr>
              <a:t> температура </a:t>
            </a:r>
            <a:r>
              <a:rPr lang="ru-RU" sz="2200" dirty="0" err="1">
                <a:latin typeface="Comic Sans MS" pitchFamily="66" charset="0"/>
              </a:rPr>
              <a:t>його</a:t>
            </a:r>
            <a:r>
              <a:rPr lang="ru-RU" sz="2200" dirty="0">
                <a:latin typeface="Comic Sans MS" pitchFamily="66" charset="0"/>
              </a:rPr>
              <a:t> </a:t>
            </a:r>
            <a:r>
              <a:rPr lang="ru-RU" sz="2200" dirty="0" err="1">
                <a:latin typeface="Comic Sans MS" pitchFamily="66" charset="0"/>
              </a:rPr>
              <a:t>денної</a:t>
            </a:r>
            <a:r>
              <a:rPr lang="ru-RU" sz="2200" dirty="0">
                <a:latin typeface="Comic Sans MS" pitchFamily="66" charset="0"/>
              </a:rPr>
              <a:t> </a:t>
            </a:r>
            <a:r>
              <a:rPr lang="ru-RU" sz="2200" dirty="0" err="1">
                <a:latin typeface="Comic Sans MS" pitchFamily="66" charset="0"/>
              </a:rPr>
              <a:t>поверхні</a:t>
            </a:r>
            <a:r>
              <a:rPr lang="ru-RU" sz="2200" dirty="0">
                <a:latin typeface="Comic Sans MS" pitchFamily="66" charset="0"/>
              </a:rPr>
              <a:t> </a:t>
            </a:r>
            <a:r>
              <a:rPr lang="ru-RU" sz="2200" dirty="0" err="1">
                <a:latin typeface="Comic Sans MS" pitchFamily="66" charset="0"/>
              </a:rPr>
              <a:t>дорівнює</a:t>
            </a:r>
            <a:r>
              <a:rPr lang="ru-RU" sz="2200" dirty="0">
                <a:latin typeface="Comic Sans MS" pitchFamily="66" charset="0"/>
              </a:rPr>
              <a:t> </a:t>
            </a:r>
            <a:r>
              <a:rPr lang="ru-RU" sz="2200" dirty="0" smtClean="0">
                <a:latin typeface="Comic Sans MS" pitchFamily="66" charset="0"/>
              </a:rPr>
              <a:t>349,9 °C,  </a:t>
            </a:r>
            <a:r>
              <a:rPr lang="ru-RU" sz="2200" dirty="0" err="1">
                <a:latin typeface="Comic Sans MS" pitchFamily="66" charset="0"/>
              </a:rPr>
              <a:t>нічної</a:t>
            </a:r>
            <a:r>
              <a:rPr lang="ru-RU" sz="2200" dirty="0">
                <a:latin typeface="Comic Sans MS" pitchFamily="66" charset="0"/>
              </a:rPr>
              <a:t> - </a:t>
            </a:r>
            <a:r>
              <a:rPr lang="ru-RU" sz="2200" dirty="0" err="1">
                <a:latin typeface="Comic Sans MS" pitchFamily="66" charset="0"/>
              </a:rPr>
              <a:t>всього</a:t>
            </a:r>
            <a:r>
              <a:rPr lang="ru-RU" sz="2200" dirty="0">
                <a:latin typeface="Comic Sans MS" pitchFamily="66" charset="0"/>
              </a:rPr>
              <a:t> </a:t>
            </a:r>
            <a:r>
              <a:rPr lang="ru-RU" sz="2200" dirty="0" smtClean="0">
                <a:latin typeface="Comic Sans MS" pitchFamily="66" charset="0"/>
              </a:rPr>
              <a:t>-170,2°C. </a:t>
            </a:r>
          </a:p>
          <a:p>
            <a:pPr algn="just"/>
            <a:r>
              <a:rPr lang="ru-RU" sz="2200" dirty="0" err="1" smtClean="0">
                <a:latin typeface="Comic Sans MS" pitchFamily="66" charset="0"/>
              </a:rPr>
              <a:t>Маса</a:t>
            </a:r>
            <a:r>
              <a:rPr lang="ru-RU" sz="2200" dirty="0" smtClean="0">
                <a:latin typeface="Comic Sans MS" pitchFamily="66" charset="0"/>
              </a:rPr>
              <a:t> </a:t>
            </a:r>
            <a:r>
              <a:rPr lang="ru-RU" sz="2200" dirty="0" err="1">
                <a:latin typeface="Comic Sans MS" pitchFamily="66" charset="0"/>
              </a:rPr>
              <a:t>Меркурія</a:t>
            </a:r>
            <a:r>
              <a:rPr lang="ru-RU" sz="2200" dirty="0">
                <a:latin typeface="Comic Sans MS" pitchFamily="66" charset="0"/>
              </a:rPr>
              <a:t> </a:t>
            </a:r>
            <a:r>
              <a:rPr lang="ru-RU" sz="2200" dirty="0" err="1">
                <a:latin typeface="Comic Sans MS" pitchFamily="66" charset="0"/>
              </a:rPr>
              <a:t>приблизно</a:t>
            </a:r>
            <a:r>
              <a:rPr lang="ru-RU" sz="2200" dirty="0">
                <a:latin typeface="Comic Sans MS" pitchFamily="66" charset="0"/>
              </a:rPr>
              <a:t> в 18 </a:t>
            </a:r>
            <a:r>
              <a:rPr lang="ru-RU" sz="2200" dirty="0" err="1">
                <a:latin typeface="Comic Sans MS" pitchFamily="66" charset="0"/>
              </a:rPr>
              <a:t>разів</a:t>
            </a:r>
            <a:r>
              <a:rPr lang="ru-RU" sz="2200" dirty="0">
                <a:latin typeface="Comic Sans MS" pitchFamily="66" charset="0"/>
              </a:rPr>
              <a:t> </a:t>
            </a:r>
            <a:r>
              <a:rPr lang="ru-RU" sz="2200" dirty="0" err="1">
                <a:latin typeface="Comic Sans MS" pitchFamily="66" charset="0"/>
              </a:rPr>
              <a:t>менше</a:t>
            </a:r>
            <a:r>
              <a:rPr lang="ru-RU" sz="2200" dirty="0">
                <a:latin typeface="Comic Sans MS" pitchFamily="66" charset="0"/>
              </a:rPr>
              <a:t> </a:t>
            </a:r>
            <a:r>
              <a:rPr lang="ru-RU" sz="2200" dirty="0" err="1">
                <a:latin typeface="Comic Sans MS" pitchFamily="66" charset="0"/>
              </a:rPr>
              <a:t>від</a:t>
            </a:r>
            <a:r>
              <a:rPr lang="ru-RU" sz="2200" dirty="0">
                <a:latin typeface="Comic Sans MS" pitchFamily="66" charset="0"/>
              </a:rPr>
              <a:t> </a:t>
            </a:r>
            <a:r>
              <a:rPr lang="ru-RU" sz="2200" dirty="0" err="1">
                <a:latin typeface="Comic Sans MS" pitchFamily="66" charset="0"/>
              </a:rPr>
              <a:t>маси</a:t>
            </a:r>
            <a:r>
              <a:rPr lang="ru-RU" sz="2200" dirty="0">
                <a:latin typeface="Comic Sans MS" pitchFamily="66" charset="0"/>
              </a:rPr>
              <a:t> </a:t>
            </a:r>
            <a:r>
              <a:rPr lang="ru-RU" sz="2200" dirty="0" err="1">
                <a:latin typeface="Comic Sans MS" pitchFamily="66" charset="0"/>
              </a:rPr>
              <a:t>Землі</a:t>
            </a:r>
            <a:endParaRPr lang="ru-RU" sz="2200" dirty="0" smtClean="0">
              <a:latin typeface="Comic Sans MS" pitchFamily="66" charset="0"/>
            </a:endParaRPr>
          </a:p>
        </p:txBody>
      </p:sp>
      <p:pic>
        <p:nvPicPr>
          <p:cNvPr id="7173" name="Picture 5" descr="Ð ÐµÐ·ÑÐ»ÑÑÐ°Ñ Ð¿Ð¾ÑÑÐºÑ Ð·Ð¾Ð±ÑÐ°Ð¶ÐµÐ½Ñ Ð·Ð° Ð·Ð°Ð¿Ð¸ÑÐ¾Ð¼ &quot;Ð¼ÐµÑÐºÑÑÑÐ¹ Ð¿Ð½Ð³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16632"/>
            <a:ext cx="295232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6778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7707" y="3140968"/>
            <a:ext cx="7886700" cy="3457724"/>
          </a:xfrm>
        </p:spPr>
        <p:txBody>
          <a:bodyPr>
            <a:normAutofit fontScale="92500"/>
          </a:bodyPr>
          <a:lstStyle/>
          <a:p>
            <a:pPr algn="just" fontAlgn="base"/>
            <a:r>
              <a:rPr lang="ru-RU" sz="2800" b="1" dirty="0">
                <a:solidFill>
                  <a:srgbClr val="FF0000"/>
                </a:solidFill>
                <a:latin typeface="Comic Sans MS" pitchFamily="66" charset="0"/>
              </a:rPr>
              <a:t>Венера</a:t>
            </a:r>
            <a:r>
              <a:rPr lang="ru-RU" sz="2800" dirty="0">
                <a:latin typeface="Comic Sans MS" pitchFamily="66" charset="0"/>
              </a:rPr>
              <a:t> — </a:t>
            </a:r>
            <a:r>
              <a:rPr lang="ru-RU" sz="2800" dirty="0" smtClean="0">
                <a:latin typeface="Comic Sans MS" pitchFamily="66" charset="0"/>
              </a:rPr>
              <a:t>день </a:t>
            </a:r>
            <a:r>
              <a:rPr lang="ru-RU" sz="2800" dirty="0">
                <a:latin typeface="Comic Sans MS" pitchFamily="66" charset="0"/>
              </a:rPr>
              <a:t>на </a:t>
            </a:r>
            <a:r>
              <a:rPr lang="ru-RU" sz="2800" dirty="0" err="1">
                <a:latin typeface="Comic Sans MS" pitchFamily="66" charset="0"/>
              </a:rPr>
              <a:t>Венері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smtClean="0">
                <a:latin typeface="Comic Sans MS" pitchFamily="66" charset="0"/>
              </a:rPr>
              <a:t>- </a:t>
            </a:r>
            <a:r>
              <a:rPr lang="ru-RU" sz="2800" dirty="0">
                <a:latin typeface="Comic Sans MS" pitchFamily="66" charset="0"/>
              </a:rPr>
              <a:t>243 </a:t>
            </a:r>
            <a:r>
              <a:rPr lang="ru-RU" sz="2800" dirty="0" err="1">
                <a:latin typeface="Comic Sans MS" pitchFamily="66" charset="0"/>
              </a:rPr>
              <a:t>земні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доби,триває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довше</a:t>
            </a:r>
            <a:r>
              <a:rPr lang="ru-RU" sz="2800" dirty="0">
                <a:latin typeface="Comic Sans MS" pitchFamily="66" charset="0"/>
              </a:rPr>
              <a:t>, </a:t>
            </a:r>
            <a:r>
              <a:rPr lang="ru-RU" sz="2800" dirty="0" err="1">
                <a:latin typeface="Comic Sans MS" pitchFamily="66" charset="0"/>
              </a:rPr>
              <a:t>ніж</a:t>
            </a:r>
            <a:r>
              <a:rPr lang="ru-RU" sz="2800" dirty="0">
                <a:latin typeface="Comic Sans MS" pitchFamily="66" charset="0"/>
              </a:rPr>
              <a:t> </a:t>
            </a:r>
            <a:r>
              <a:rPr lang="ru-RU" sz="2800" dirty="0" err="1">
                <a:latin typeface="Comic Sans MS" pitchFamily="66" charset="0"/>
              </a:rPr>
              <a:t>рік</a:t>
            </a:r>
            <a:r>
              <a:rPr lang="ru-RU" sz="2800" dirty="0">
                <a:latin typeface="Comic Sans MS" pitchFamily="66" charset="0"/>
              </a:rPr>
              <a:t> (225 </a:t>
            </a:r>
            <a:r>
              <a:rPr lang="ru-RU" sz="2800" dirty="0" err="1">
                <a:latin typeface="Comic Sans MS" pitchFamily="66" charset="0"/>
              </a:rPr>
              <a:t>земних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діб</a:t>
            </a:r>
            <a:r>
              <a:rPr lang="ru-RU" sz="2800" dirty="0" smtClean="0">
                <a:latin typeface="Comic Sans MS" pitchFamily="66" charset="0"/>
              </a:rPr>
              <a:t>)!</a:t>
            </a:r>
          </a:p>
          <a:p>
            <a:pPr algn="just" fontAlgn="base"/>
            <a:r>
              <a:rPr lang="ru-RU" sz="2800" dirty="0">
                <a:latin typeface="Comic Sans MS" pitchFamily="66" charset="0"/>
              </a:rPr>
              <a:t>Венера </a:t>
            </a:r>
            <a:r>
              <a:rPr lang="ru-RU" sz="2800" dirty="0" err="1">
                <a:latin typeface="Comic Sans MS" pitchFamily="66" charset="0"/>
              </a:rPr>
              <a:t>обертається</a:t>
            </a:r>
            <a:r>
              <a:rPr lang="ru-RU" sz="2800" dirty="0">
                <a:latin typeface="Comic Sans MS" pitchFamily="66" charset="0"/>
              </a:rPr>
              <a:t> в </a:t>
            </a:r>
            <a:r>
              <a:rPr lang="ru-RU" sz="2800" dirty="0" err="1">
                <a:latin typeface="Comic Sans MS" pitchFamily="66" charset="0"/>
              </a:rPr>
              <a:t>зворотному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напрямку</a:t>
            </a:r>
            <a:r>
              <a:rPr lang="ru-RU" sz="2800" dirty="0">
                <a:latin typeface="Comic Sans MS" pitchFamily="66" charset="0"/>
              </a:rPr>
              <a:t> — </a:t>
            </a:r>
            <a:r>
              <a:rPr lang="ru-RU" sz="2800" dirty="0" err="1">
                <a:latin typeface="Comic Sans MS" pitchFamily="66" charset="0"/>
              </a:rPr>
              <a:t>зі</a:t>
            </a:r>
            <a:r>
              <a:rPr lang="ru-RU" sz="2800" dirty="0">
                <a:latin typeface="Comic Sans MS" pitchFamily="66" charset="0"/>
              </a:rPr>
              <a:t> сходу на </a:t>
            </a:r>
            <a:r>
              <a:rPr lang="ru-RU" sz="2800" dirty="0" err="1">
                <a:latin typeface="Comic Sans MS" pitchFamily="66" charset="0"/>
              </a:rPr>
              <a:t>захід</a:t>
            </a:r>
            <a:r>
              <a:rPr lang="ru-RU" sz="2800" dirty="0">
                <a:latin typeface="Comic Sans MS" pitchFamily="66" charset="0"/>
              </a:rPr>
              <a:t>, а не з заходу на </a:t>
            </a:r>
            <a:r>
              <a:rPr lang="ru-RU" sz="2800" dirty="0" err="1">
                <a:latin typeface="Comic Sans MS" pitchFamily="66" charset="0"/>
              </a:rPr>
              <a:t>схід</a:t>
            </a:r>
            <a:r>
              <a:rPr lang="ru-RU" sz="2800" dirty="0">
                <a:latin typeface="Comic Sans MS" pitchFamily="66" charset="0"/>
              </a:rPr>
              <a:t>, як Земля і </a:t>
            </a:r>
            <a:r>
              <a:rPr lang="ru-RU" sz="2800" dirty="0" err="1">
                <a:latin typeface="Comic Sans MS" pitchFamily="66" charset="0"/>
              </a:rPr>
              <a:t>більшість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інших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smtClean="0">
                <a:latin typeface="Comic Sans MS" pitchFamily="66" charset="0"/>
              </a:rPr>
              <a:t>планет</a:t>
            </a:r>
          </a:p>
          <a:p>
            <a:pPr algn="just" fontAlgn="base"/>
            <a:r>
              <a:rPr lang="ru-RU" sz="2800" dirty="0" err="1">
                <a:latin typeface="Comic Sans MS" pitchFamily="66" charset="0"/>
              </a:rPr>
              <a:t>Сонце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розжарює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поверхню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Венери</a:t>
            </a:r>
            <a:r>
              <a:rPr lang="ru-RU" sz="2800" dirty="0">
                <a:latin typeface="Comic Sans MS" pitchFamily="66" charset="0"/>
              </a:rPr>
              <a:t> до </a:t>
            </a:r>
            <a:r>
              <a:rPr lang="ru-RU" sz="2800" dirty="0" err="1">
                <a:latin typeface="Comic Sans MS" pitchFamily="66" charset="0"/>
              </a:rPr>
              <a:t>середньої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температури</a:t>
            </a:r>
            <a:r>
              <a:rPr lang="ru-RU" sz="2800" dirty="0">
                <a:latin typeface="Comic Sans MS" pitchFamily="66" charset="0"/>
              </a:rPr>
              <a:t> 462°C.</a:t>
            </a:r>
            <a:endParaRPr lang="ru-RU" sz="2800" dirty="0">
              <a:latin typeface="Comic Sans MS" pitchFamily="66" charset="0"/>
            </a:endParaRPr>
          </a:p>
          <a:p>
            <a:endParaRPr lang="ru-RU" dirty="0"/>
          </a:p>
        </p:txBody>
      </p:sp>
      <p:pic>
        <p:nvPicPr>
          <p:cNvPr id="8196" name="Picture 4" descr="Ð ÐµÐ·ÑÐ»ÑÑÐ°Ñ Ð¿Ð¾ÑÑÐºÑ Ð·Ð¾Ð±ÑÐ°Ð¶ÐµÐ½Ñ Ð·Ð° Ð·Ð°Ð¿Ð¸ÑÐ¾Ð¼ &quot;Ð¼ÐµÑÐºÑÑÑÐ¹ Ð¿Ð½Ð³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5571"/>
            <a:ext cx="3003509" cy="3003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150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7706" y="3425588"/>
            <a:ext cx="8088749" cy="324269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3900" b="1" dirty="0">
                <a:solidFill>
                  <a:srgbClr val="FF0000"/>
                </a:solidFill>
                <a:latin typeface="Comic Sans MS" pitchFamily="66" charset="0"/>
              </a:rPr>
              <a:t>Земля</a:t>
            </a:r>
            <a:r>
              <a:rPr lang="ru-RU" sz="2800" dirty="0">
                <a:latin typeface="Comic Sans MS" pitchFamily="66" charset="0"/>
              </a:rPr>
              <a:t> — </a:t>
            </a:r>
            <a:r>
              <a:rPr lang="ru-RU" sz="2800" dirty="0" err="1">
                <a:latin typeface="Comic Sans MS" pitchFamily="66" charset="0"/>
              </a:rPr>
              <a:t>п’ята</a:t>
            </a:r>
            <a:r>
              <a:rPr lang="ru-RU" sz="2800" dirty="0">
                <a:latin typeface="Comic Sans MS" pitchFamily="66" charset="0"/>
              </a:rPr>
              <a:t> за </a:t>
            </a:r>
            <a:r>
              <a:rPr lang="ru-RU" sz="2800" dirty="0" err="1">
                <a:latin typeface="Comic Sans MS" pitchFamily="66" charset="0"/>
              </a:rPr>
              <a:t>розміром</a:t>
            </a:r>
            <a:r>
              <a:rPr lang="ru-RU" sz="2800" dirty="0">
                <a:latin typeface="Comic Sans MS" pitchFamily="66" charset="0"/>
              </a:rPr>
              <a:t> планета </a:t>
            </a:r>
            <a:r>
              <a:rPr lang="ru-RU" sz="2800" dirty="0" err="1">
                <a:latin typeface="Comic Sans MS" pitchFamily="66" charset="0"/>
              </a:rPr>
              <a:t>Сонячної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 smtClean="0">
                <a:latin typeface="Comic Sans MS" pitchFamily="66" charset="0"/>
              </a:rPr>
              <a:t>системи</a:t>
            </a:r>
            <a:r>
              <a:rPr lang="ru-RU" sz="2800" dirty="0" smtClean="0">
                <a:latin typeface="Comic Sans MS" pitchFamily="66" charset="0"/>
              </a:rPr>
              <a:t>.</a:t>
            </a:r>
          </a:p>
          <a:p>
            <a:pPr algn="just"/>
            <a:r>
              <a:rPr lang="ru-RU" sz="2800" dirty="0" err="1">
                <a:latin typeface="Comic Sans MS" pitchFamily="66" charset="0"/>
              </a:rPr>
              <a:t>Середня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відстань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від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Землі</a:t>
            </a:r>
            <a:r>
              <a:rPr lang="ru-RU" sz="2800" dirty="0">
                <a:latin typeface="Comic Sans MS" pitchFamily="66" charset="0"/>
              </a:rPr>
              <a:t> до </a:t>
            </a:r>
            <a:r>
              <a:rPr lang="ru-RU" sz="2800" dirty="0" err="1">
                <a:latin typeface="Comic Sans MS" pitchFamily="66" charset="0"/>
              </a:rPr>
              <a:t>Сонця</a:t>
            </a:r>
            <a:r>
              <a:rPr lang="ru-RU" sz="2800" dirty="0">
                <a:latin typeface="Comic Sans MS" pitchFamily="66" charset="0"/>
              </a:rPr>
              <a:t> становить 150 млн. км. </a:t>
            </a:r>
            <a:r>
              <a:rPr lang="ru-RU" sz="2800" dirty="0" err="1">
                <a:latin typeface="Comic Sans MS" pitchFamily="66" charset="0"/>
              </a:rPr>
              <a:t>Це</a:t>
            </a:r>
            <a:r>
              <a:rPr lang="ru-RU" sz="2800" dirty="0">
                <a:latin typeface="Comic Sans MS" pitchFamily="66" charset="0"/>
              </a:rPr>
              <a:t> число </a:t>
            </a:r>
            <a:r>
              <a:rPr lang="ru-RU" sz="2800" dirty="0" err="1">
                <a:latin typeface="Comic Sans MS" pitchFamily="66" charset="0"/>
              </a:rPr>
              <a:t>називають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астрономічною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одиницею</a:t>
            </a:r>
            <a:r>
              <a:rPr lang="ru-RU" sz="2800" dirty="0">
                <a:latin typeface="Comic Sans MS" pitchFamily="66" charset="0"/>
              </a:rPr>
              <a:t>. </a:t>
            </a:r>
            <a:endParaRPr lang="ru-RU" sz="2800" dirty="0" smtClean="0">
              <a:latin typeface="Comic Sans MS" pitchFamily="66" charset="0"/>
            </a:endParaRPr>
          </a:p>
          <a:p>
            <a:pPr algn="just"/>
            <a:r>
              <a:rPr lang="ru-RU" sz="2800" dirty="0" err="1" smtClean="0">
                <a:latin typeface="Comic Sans MS" pitchFamily="66" charset="0"/>
              </a:rPr>
              <a:t>Навколо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Сонця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рухається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зі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швидкістю</a:t>
            </a:r>
            <a:r>
              <a:rPr lang="ru-RU" sz="2800" dirty="0">
                <a:latin typeface="Comic Sans MS" pitchFamily="66" charset="0"/>
              </a:rPr>
              <a:t> 30 км/с. </a:t>
            </a:r>
            <a:r>
              <a:rPr lang="ru-RU" sz="2800" dirty="0" err="1">
                <a:latin typeface="Comic Sans MS" pitchFamily="66" charset="0"/>
              </a:rPr>
              <a:t>Повний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оберт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робить</a:t>
            </a:r>
            <a:r>
              <a:rPr lang="ru-RU" sz="2800" dirty="0">
                <a:latin typeface="Comic Sans MS" pitchFamily="66" charset="0"/>
              </a:rPr>
              <a:t> за 365 </a:t>
            </a:r>
            <a:r>
              <a:rPr lang="ru-RU" sz="2800" dirty="0" err="1">
                <a:latin typeface="Comic Sans MS" pitchFamily="66" charset="0"/>
              </a:rPr>
              <a:t>днів</a:t>
            </a:r>
            <a:r>
              <a:rPr lang="ru-RU" sz="2800" dirty="0">
                <a:latin typeface="Comic Sans MS" pitchFamily="66" charset="0"/>
              </a:rPr>
              <a:t> 6 год. </a:t>
            </a:r>
            <a:endParaRPr lang="ru-RU" sz="2800" dirty="0">
              <a:latin typeface="Comic Sans MS" pitchFamily="66" charset="0"/>
            </a:endParaRPr>
          </a:p>
        </p:txBody>
      </p:sp>
      <p:pic>
        <p:nvPicPr>
          <p:cNvPr id="9218" name="Picture 2" descr="Ð ÐµÐ·ÑÐ»ÑÑÐ°Ñ Ð¿Ð¾ÑÑÐºÑ Ð·Ð¾Ð±ÑÐ°Ð¶ÐµÐ½Ñ Ð·Ð° Ð·Ð°Ð¿Ð¸ÑÐ¾Ð¼ &quot;Ð·ÐµÐ¼Ð»Ñ Ð¿Ð½Ð³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193" y="0"/>
            <a:ext cx="3422004" cy="342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7708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4059" y="3862315"/>
            <a:ext cx="7886700" cy="2995685"/>
          </a:xfrm>
        </p:spPr>
        <p:txBody>
          <a:bodyPr>
            <a:normAutofit/>
          </a:bodyPr>
          <a:lstStyle/>
          <a:p>
            <a:pPr algn="just"/>
            <a:r>
              <a:rPr lang="ru-RU" sz="2400" b="1" dirty="0" err="1">
                <a:solidFill>
                  <a:srgbClr val="FF0000"/>
                </a:solidFill>
                <a:latin typeface="Comic Sans MS" pitchFamily="66" charset="0"/>
              </a:rPr>
              <a:t>Місяць</a:t>
            </a:r>
            <a:r>
              <a:rPr lang="ru-RU" sz="2400" b="1" dirty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ru-RU" sz="2400" dirty="0" smtClean="0">
                <a:latin typeface="Comic Sans MS" pitchFamily="66" charset="0"/>
              </a:rPr>
              <a:t>—</a:t>
            </a:r>
            <a:r>
              <a:rPr lang="ru-RU" sz="2400" dirty="0" err="1" smtClean="0">
                <a:latin typeface="Comic Sans MS" pitchFamily="66" charset="0"/>
              </a:rPr>
              <a:t>це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природний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супутник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Землі</a:t>
            </a:r>
            <a:r>
              <a:rPr lang="ru-RU" sz="2400" dirty="0">
                <a:latin typeface="Comic Sans MS" pitchFamily="66" charset="0"/>
              </a:rPr>
              <a:t>. За </a:t>
            </a:r>
            <a:r>
              <a:rPr lang="ru-RU" sz="2400" dirty="0" err="1">
                <a:latin typeface="Comic Sans MS" pitchFamily="66" charset="0"/>
              </a:rPr>
              <a:t>своєю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будовою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Місяць</a:t>
            </a:r>
            <a:r>
              <a:rPr lang="ru-RU" sz="2400" dirty="0">
                <a:latin typeface="Comic Sans MS" pitchFamily="66" charset="0"/>
              </a:rPr>
              <a:t> схожий на </a:t>
            </a:r>
            <a:r>
              <a:rPr lang="ru-RU" sz="2400" dirty="0" err="1">
                <a:latin typeface="Comic Sans MS" pitchFamily="66" charset="0"/>
              </a:rPr>
              <a:t>невелику</a:t>
            </a:r>
            <a:r>
              <a:rPr lang="ru-RU" sz="2400" dirty="0">
                <a:latin typeface="Comic Sans MS" pitchFamily="66" charset="0"/>
              </a:rPr>
              <a:t> (в </a:t>
            </a:r>
            <a:r>
              <a:rPr lang="ru-RU" sz="2400" dirty="0" err="1">
                <a:latin typeface="Comic Sans MS" pitchFamily="66" charset="0"/>
              </a:rPr>
              <a:t>чотири</a:t>
            </a:r>
            <a:r>
              <a:rPr lang="ru-RU" sz="2400" dirty="0">
                <a:latin typeface="Comic Sans MS" pitchFamily="66" charset="0"/>
              </a:rPr>
              <a:t> рази </a:t>
            </a:r>
            <a:r>
              <a:rPr lang="ru-RU" sz="2400" dirty="0" err="1">
                <a:latin typeface="Comic Sans MS" pitchFamily="66" charset="0"/>
              </a:rPr>
              <a:t>меншу</a:t>
            </a:r>
            <a:r>
              <a:rPr lang="ru-RU" sz="2400" dirty="0">
                <a:latin typeface="Comic Sans MS" pitchFamily="66" charset="0"/>
              </a:rPr>
              <a:t> за Землю) планету - </a:t>
            </a:r>
            <a:r>
              <a:rPr lang="ru-RU" sz="2400" dirty="0" err="1">
                <a:latin typeface="Comic Sans MS" pitchFamily="66" charset="0"/>
              </a:rPr>
              <a:t>він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кам’яний</a:t>
            </a:r>
            <a:r>
              <a:rPr lang="ru-RU" sz="2400" dirty="0">
                <a:latin typeface="Comic Sans MS" pitchFamily="66" charset="0"/>
              </a:rPr>
              <a:t>. </a:t>
            </a:r>
            <a:r>
              <a:rPr lang="ru-RU" sz="2400" dirty="0" err="1">
                <a:latin typeface="Comic Sans MS" pitchFamily="66" charset="0"/>
              </a:rPr>
              <a:t>Середня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відстань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від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Землі</a:t>
            </a:r>
            <a:r>
              <a:rPr lang="ru-RU" sz="2400" dirty="0">
                <a:latin typeface="Comic Sans MS" pitchFamily="66" charset="0"/>
              </a:rPr>
              <a:t> до </a:t>
            </a:r>
            <a:r>
              <a:rPr lang="ru-RU" sz="2400" dirty="0" err="1">
                <a:latin typeface="Comic Sans MS" pitchFamily="66" charset="0"/>
              </a:rPr>
              <a:t>Місяця</a:t>
            </a:r>
            <a:r>
              <a:rPr lang="ru-RU" sz="2400" dirty="0">
                <a:latin typeface="Comic Sans MS" pitchFamily="66" charset="0"/>
              </a:rPr>
              <a:t> - 384 тис. км. </a:t>
            </a:r>
            <a:r>
              <a:rPr lang="ru-RU" sz="2400" dirty="0" err="1">
                <a:latin typeface="Comic Sans MS" pitchFamily="66" charset="0"/>
              </a:rPr>
              <a:t>Навколо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нашої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планети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Місяць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здійснює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оберт</a:t>
            </a:r>
            <a:r>
              <a:rPr lang="ru-RU" sz="2400" dirty="0">
                <a:latin typeface="Comic Sans MS" pitchFamily="66" charset="0"/>
              </a:rPr>
              <a:t> за 28 </a:t>
            </a:r>
            <a:r>
              <a:rPr lang="ru-RU" sz="2400" dirty="0" err="1">
                <a:latin typeface="Comic Sans MS" pitchFamily="66" charset="0"/>
              </a:rPr>
              <a:t>діб</a:t>
            </a:r>
            <a:r>
              <a:rPr lang="ru-RU" sz="2400" dirty="0">
                <a:latin typeface="Comic Sans MS" pitchFamily="66" charset="0"/>
              </a:rPr>
              <a:t>, </a:t>
            </a:r>
            <a:r>
              <a:rPr lang="ru-RU" sz="2400" dirty="0" err="1">
                <a:latin typeface="Comic Sans MS" pitchFamily="66" charset="0"/>
              </a:rPr>
              <a:t>або</a:t>
            </a:r>
            <a:r>
              <a:rPr lang="ru-RU" sz="2400" dirty="0">
                <a:latin typeface="Comic Sans MS" pitchFamily="66" charset="0"/>
              </a:rPr>
              <a:t> за один </a:t>
            </a:r>
            <a:r>
              <a:rPr lang="ru-RU" sz="2400" dirty="0" err="1">
                <a:latin typeface="Comic Sans MS" pitchFamily="66" charset="0"/>
              </a:rPr>
              <a:t>місяць</a:t>
            </a:r>
            <a:r>
              <a:rPr lang="ru-RU" sz="2400" dirty="0">
                <a:latin typeface="Comic Sans MS" pitchFamily="66" charset="0"/>
              </a:rPr>
              <a:t>. </a:t>
            </a:r>
            <a:endParaRPr lang="ru-RU" sz="2400" dirty="0">
              <a:latin typeface="Comic Sans MS" pitchFamily="66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737" y="404664"/>
            <a:ext cx="6486525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725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4059" y="4258101"/>
            <a:ext cx="7886700" cy="2497541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3500" b="1" dirty="0">
                <a:solidFill>
                  <a:srgbClr val="FF0000"/>
                </a:solidFill>
                <a:latin typeface="Comic Sans MS" pitchFamily="66" charset="0"/>
              </a:rPr>
              <a:t>Марс</a:t>
            </a:r>
            <a:r>
              <a:rPr lang="ru-RU" sz="2800" dirty="0">
                <a:latin typeface="Comic Sans MS" pitchFamily="66" charset="0"/>
              </a:rPr>
              <a:t> — </a:t>
            </a:r>
            <a:r>
              <a:rPr lang="ru-RU" sz="2800" dirty="0" err="1">
                <a:latin typeface="Comic Sans MS" pitchFamily="66" charset="0"/>
              </a:rPr>
              <a:t>Рік</a:t>
            </a:r>
            <a:r>
              <a:rPr lang="ru-RU" sz="2800" dirty="0">
                <a:latin typeface="Comic Sans MS" pitchFamily="66" charset="0"/>
              </a:rPr>
              <a:t> на </a:t>
            </a:r>
            <a:r>
              <a:rPr lang="ru-RU" sz="2800" dirty="0" err="1">
                <a:latin typeface="Comic Sans MS" pitchFamily="66" charset="0"/>
              </a:rPr>
              <a:t>Марсі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триває</a:t>
            </a:r>
            <a:r>
              <a:rPr lang="ru-RU" sz="2800" dirty="0">
                <a:latin typeface="Comic Sans MS" pitchFamily="66" charset="0"/>
              </a:rPr>
              <a:t> 687 </a:t>
            </a:r>
            <a:r>
              <a:rPr lang="ru-RU" sz="2800" dirty="0" err="1">
                <a:latin typeface="Comic Sans MS" pitchFamily="66" charset="0"/>
              </a:rPr>
              <a:t>днів</a:t>
            </a:r>
            <a:r>
              <a:rPr lang="ru-RU" sz="2800" dirty="0">
                <a:latin typeface="Comic Sans MS" pitchFamily="66" charset="0"/>
              </a:rPr>
              <a:t>, </a:t>
            </a:r>
            <a:r>
              <a:rPr lang="ru-RU" sz="2800" dirty="0" err="1">
                <a:latin typeface="Comic Sans MS" pitchFamily="66" charset="0"/>
              </a:rPr>
              <a:t>що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майже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вдвічі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більше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ніж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земний</a:t>
            </a:r>
            <a:r>
              <a:rPr lang="ru-RU" sz="2800" dirty="0">
                <a:latin typeface="Comic Sans MS" pitchFamily="66" charset="0"/>
              </a:rPr>
              <a:t>. Марс </a:t>
            </a:r>
            <a:r>
              <a:rPr lang="ru-RU" sz="2800" dirty="0" err="1">
                <a:latin typeface="Comic Sans MS" pitchFamily="66" charset="0"/>
              </a:rPr>
              <a:t>обертається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навколо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своєї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осі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кожні</a:t>
            </a:r>
            <a:r>
              <a:rPr lang="ru-RU" sz="2800" dirty="0">
                <a:latin typeface="Comic Sans MS" pitchFamily="66" charset="0"/>
              </a:rPr>
              <a:t> 24 </a:t>
            </a:r>
            <a:r>
              <a:rPr lang="ru-RU" sz="2800" dirty="0" err="1">
                <a:latin typeface="Comic Sans MS" pitchFamily="66" charset="0"/>
              </a:rPr>
              <a:t>години</a:t>
            </a:r>
            <a:r>
              <a:rPr lang="ru-RU" sz="2800" dirty="0">
                <a:latin typeface="Comic Sans MS" pitchFamily="66" charset="0"/>
              </a:rPr>
              <a:t> 37 </a:t>
            </a:r>
            <a:r>
              <a:rPr lang="ru-RU" sz="2800" dirty="0" err="1">
                <a:latin typeface="Comic Sans MS" pitchFamily="66" charset="0"/>
              </a:rPr>
              <a:t>хвилин</a:t>
            </a:r>
            <a:r>
              <a:rPr lang="ru-RU" sz="2800" dirty="0">
                <a:latin typeface="Comic Sans MS" pitchFamily="66" charset="0"/>
              </a:rPr>
              <a:t>, </a:t>
            </a:r>
            <a:r>
              <a:rPr lang="ru-RU" sz="2800" dirty="0" err="1">
                <a:latin typeface="Comic Sans MS" pitchFamily="66" charset="0"/>
              </a:rPr>
              <a:t>що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лише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трохи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довше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ніж</a:t>
            </a:r>
            <a:r>
              <a:rPr lang="ru-RU" sz="2800" dirty="0">
                <a:latin typeface="Comic Sans MS" pitchFamily="66" charset="0"/>
              </a:rPr>
              <a:t> на </a:t>
            </a:r>
            <a:r>
              <a:rPr lang="ru-RU" sz="2800" dirty="0" err="1">
                <a:latin typeface="Comic Sans MS" pitchFamily="66" charset="0"/>
              </a:rPr>
              <a:t>Землі</a:t>
            </a:r>
            <a:r>
              <a:rPr lang="ru-RU" sz="2800" dirty="0">
                <a:latin typeface="Comic Sans MS" pitchFamily="66" charset="0"/>
              </a:rPr>
              <a:t>. </a:t>
            </a:r>
            <a:endParaRPr lang="ru-RU" sz="2800" dirty="0" smtClean="0">
              <a:latin typeface="Comic Sans MS" pitchFamily="66" charset="0"/>
            </a:endParaRPr>
          </a:p>
          <a:p>
            <a:pPr algn="just"/>
            <a:r>
              <a:rPr lang="ru-RU" sz="2800" dirty="0">
                <a:latin typeface="Comic Sans MS" pitchFamily="66" charset="0"/>
              </a:rPr>
              <a:t>Температура </a:t>
            </a:r>
            <a:r>
              <a:rPr lang="ru-RU" sz="2800" dirty="0" smtClean="0">
                <a:latin typeface="Comic Sans MS" pitchFamily="66" charset="0"/>
              </a:rPr>
              <a:t>на </a:t>
            </a:r>
            <a:r>
              <a:rPr lang="ru-RU" sz="2800" dirty="0" err="1" smtClean="0">
                <a:latin typeface="Comic Sans MS" pitchFamily="66" charset="0"/>
              </a:rPr>
              <a:t>Марсі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близько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smtClean="0">
                <a:latin typeface="Comic Sans MS" pitchFamily="66" charset="0"/>
              </a:rPr>
              <a:t>-40°С</a:t>
            </a:r>
            <a:r>
              <a:rPr lang="ru-RU" sz="2800" dirty="0">
                <a:latin typeface="Comic Sans MS" pitchFamily="66" charset="0"/>
              </a:rPr>
              <a:t>. При </a:t>
            </a:r>
            <a:r>
              <a:rPr lang="ru-RU" sz="2800" dirty="0" err="1">
                <a:latin typeface="Comic Sans MS" pitchFamily="66" charset="0"/>
              </a:rPr>
              <a:t>найсприятливіших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умовах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влітку</a:t>
            </a:r>
            <a:r>
              <a:rPr lang="ru-RU" sz="2800" dirty="0">
                <a:latin typeface="Comic Sans MS" pitchFamily="66" charset="0"/>
              </a:rPr>
              <a:t> на </a:t>
            </a:r>
            <a:r>
              <a:rPr lang="ru-RU" sz="2800" dirty="0" err="1">
                <a:latin typeface="Comic Sans MS" pitchFamily="66" charset="0"/>
              </a:rPr>
              <a:t>денній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половині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планети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повітря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прогрівається</a:t>
            </a:r>
            <a:r>
              <a:rPr lang="ru-RU" sz="2800" dirty="0">
                <a:latin typeface="Comic Sans MS" pitchFamily="66" charset="0"/>
              </a:rPr>
              <a:t> до 20°С </a:t>
            </a:r>
            <a:endParaRPr lang="ru-RU" sz="2800" dirty="0">
              <a:latin typeface="Comic Sans MS" pitchFamily="66" charset="0"/>
            </a:endParaRPr>
          </a:p>
        </p:txBody>
      </p:sp>
      <p:pic>
        <p:nvPicPr>
          <p:cNvPr id="11266" name="Picture 2" descr="Ð ÐµÐ·ÑÐ»ÑÑÐ°Ñ Ð¿Ð¾ÑÑÐºÑ Ð·Ð¾Ð±ÑÐ°Ð¶ÐµÐ½Ñ Ð·Ð° Ð·Ð°Ð¿Ð¸ÑÐ¾Ð¼ &quot;Ð¼Ð°ÑÑ  Ð¿Ð½Ð³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614" y="53974"/>
            <a:ext cx="4157117" cy="4157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316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780928"/>
            <a:ext cx="8433464" cy="3870156"/>
          </a:xfrm>
        </p:spPr>
        <p:txBody>
          <a:bodyPr>
            <a:normAutofit/>
          </a:bodyPr>
          <a:lstStyle/>
          <a:p>
            <a:pPr algn="just"/>
            <a:r>
              <a:rPr lang="ru-RU" sz="3200" b="1" dirty="0" err="1">
                <a:solidFill>
                  <a:srgbClr val="FF0000"/>
                </a:solidFill>
                <a:latin typeface="Comic Sans MS" pitchFamily="66" charset="0"/>
              </a:rPr>
              <a:t>Юпітер</a:t>
            </a:r>
            <a:r>
              <a:rPr lang="ru-RU" sz="2400" dirty="0">
                <a:latin typeface="Comic Sans MS" pitchFamily="66" charset="0"/>
              </a:rPr>
              <a:t> </a:t>
            </a:r>
            <a:r>
              <a:rPr lang="ru-RU" sz="2400" dirty="0" smtClean="0">
                <a:latin typeface="Comic Sans MS" pitchFamily="66" charset="0"/>
              </a:rPr>
              <a:t>—</a:t>
            </a:r>
            <a:r>
              <a:rPr lang="ru-RU" sz="2400" dirty="0" err="1" smtClean="0">
                <a:latin typeface="Comic Sans MS" pitchFamily="66" charset="0"/>
              </a:rPr>
              <a:t>Доба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>
                <a:latin typeface="Comic Sans MS" pitchFamily="66" charset="0"/>
              </a:rPr>
              <a:t>на </a:t>
            </a:r>
            <a:r>
              <a:rPr lang="ru-RU" sz="2400" dirty="0" err="1">
                <a:latin typeface="Comic Sans MS" pitchFamily="66" charset="0"/>
              </a:rPr>
              <a:t>Юпітері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триває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лише</a:t>
            </a:r>
            <a:r>
              <a:rPr lang="ru-RU" sz="2400" dirty="0">
                <a:latin typeface="Comic Sans MS" pitchFamily="66" charset="0"/>
              </a:rPr>
              <a:t> 10 </a:t>
            </a:r>
            <a:r>
              <a:rPr lang="ru-RU" sz="2400" dirty="0" err="1">
                <a:latin typeface="Comic Sans MS" pitchFamily="66" charset="0"/>
              </a:rPr>
              <a:t>земних</a:t>
            </a:r>
            <a:r>
              <a:rPr lang="ru-RU" sz="2400" dirty="0">
                <a:latin typeface="Comic Sans MS" pitchFamily="66" charset="0"/>
              </a:rPr>
              <a:t> годин</a:t>
            </a:r>
            <a:r>
              <a:rPr lang="ru-RU" sz="2400" dirty="0" smtClean="0">
                <a:latin typeface="Comic Sans MS" pitchFamily="66" charset="0"/>
              </a:rPr>
              <a:t>.</a:t>
            </a:r>
          </a:p>
          <a:p>
            <a:pPr algn="just"/>
            <a:r>
              <a:rPr lang="ru-RU" sz="2400" dirty="0" smtClean="0">
                <a:latin typeface="Comic Sans MS" pitchFamily="66" charset="0"/>
              </a:rPr>
              <a:t>Один </a:t>
            </a:r>
            <a:r>
              <a:rPr lang="ru-RU" sz="2400" dirty="0" err="1">
                <a:latin typeface="Comic Sans MS" pitchFamily="66" charset="0"/>
              </a:rPr>
              <a:t>оберт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навколо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Сонця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кожні</a:t>
            </a:r>
            <a:r>
              <a:rPr lang="ru-RU" sz="2400" dirty="0">
                <a:latin typeface="Comic Sans MS" pitchFamily="66" charset="0"/>
              </a:rPr>
              <a:t> 11,9 </a:t>
            </a:r>
            <a:r>
              <a:rPr lang="ru-RU" sz="2400" dirty="0" err="1">
                <a:latin typeface="Comic Sans MS" pitchFamily="66" charset="0"/>
              </a:rPr>
              <a:t>земних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 smtClean="0">
                <a:latin typeface="Comic Sans MS" pitchFamily="66" charset="0"/>
              </a:rPr>
              <a:t>років</a:t>
            </a:r>
            <a:r>
              <a:rPr lang="ru-RU" sz="2400" dirty="0" smtClean="0">
                <a:latin typeface="Comic Sans MS" pitchFamily="66" charset="0"/>
              </a:rPr>
              <a:t>.</a:t>
            </a:r>
          </a:p>
          <a:p>
            <a:pPr algn="just"/>
            <a:r>
              <a:rPr lang="ru-RU" sz="2400" dirty="0" err="1">
                <a:latin typeface="Comic Sans MS" pitchFamily="66" charset="0"/>
              </a:rPr>
              <a:t>Зовнішня</a:t>
            </a:r>
            <a:r>
              <a:rPr lang="ru-RU" sz="2400" dirty="0">
                <a:latin typeface="Comic Sans MS" pitchFamily="66" charset="0"/>
              </a:rPr>
              <a:t> атмосфера </a:t>
            </a:r>
            <a:r>
              <a:rPr lang="ru-RU" sz="2400" dirty="0" err="1">
                <a:latin typeface="Comic Sans MS" pitchFamily="66" charset="0"/>
              </a:rPr>
              <a:t>гіганта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дійсно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дуже</a:t>
            </a:r>
            <a:r>
              <a:rPr lang="ru-RU" sz="2400" dirty="0">
                <a:latin typeface="Comic Sans MS" pitchFamily="66" charset="0"/>
              </a:rPr>
              <a:t> холодна, температура там становить </a:t>
            </a:r>
            <a:r>
              <a:rPr lang="ru-RU" sz="2400" dirty="0" err="1">
                <a:latin typeface="Comic Sans MS" pitchFamily="66" charset="0"/>
              </a:rPr>
              <a:t>приблизно</a:t>
            </a:r>
            <a:r>
              <a:rPr lang="ru-RU" sz="2400" dirty="0">
                <a:latin typeface="Comic Sans MS" pitchFamily="66" charset="0"/>
              </a:rPr>
              <a:t> -145 ° С, але в </a:t>
            </a:r>
            <a:r>
              <a:rPr lang="ru-RU" sz="2400" dirty="0" err="1">
                <a:latin typeface="Comic Sans MS" pitchFamily="66" charset="0"/>
              </a:rPr>
              <a:t>міру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поглиблення</a:t>
            </a:r>
            <a:r>
              <a:rPr lang="ru-RU" sz="2400" dirty="0">
                <a:latin typeface="Comic Sans MS" pitchFamily="66" charset="0"/>
              </a:rPr>
              <a:t> на </a:t>
            </a:r>
            <a:r>
              <a:rPr lang="ru-RU" sz="2400" dirty="0" err="1">
                <a:latin typeface="Comic Sans MS" pitchFamily="66" charset="0"/>
              </a:rPr>
              <a:t>кілька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сотень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кілометрів</a:t>
            </a:r>
            <a:r>
              <a:rPr lang="ru-RU" sz="2400" dirty="0">
                <a:latin typeface="Comic Sans MS" pitchFamily="66" charset="0"/>
              </a:rPr>
              <a:t> у </a:t>
            </a:r>
            <a:r>
              <a:rPr lang="ru-RU" sz="2400" dirty="0" err="1">
                <a:latin typeface="Comic Sans MS" pitchFamily="66" charset="0"/>
              </a:rPr>
              <a:t>глиб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планети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стає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тепліше</a:t>
            </a:r>
            <a:r>
              <a:rPr lang="ru-RU" sz="2400" dirty="0">
                <a:latin typeface="Comic Sans MS" pitchFamily="66" charset="0"/>
              </a:rPr>
              <a:t>. </a:t>
            </a:r>
            <a:r>
              <a:rPr lang="ru-RU" sz="2400" dirty="0" err="1">
                <a:latin typeface="Comic Sans MS" pitchFamily="66" charset="0"/>
              </a:rPr>
              <a:t>Причому</a:t>
            </a:r>
            <a:r>
              <a:rPr lang="ru-RU" sz="2400" dirty="0">
                <a:latin typeface="Comic Sans MS" pitchFamily="66" charset="0"/>
              </a:rPr>
              <a:t> не просто </a:t>
            </a:r>
            <a:r>
              <a:rPr lang="ru-RU" sz="2400" dirty="0" err="1">
                <a:latin typeface="Comic Sans MS" pitchFamily="66" charset="0"/>
              </a:rPr>
              <a:t>тепліше</a:t>
            </a:r>
            <a:r>
              <a:rPr lang="ru-RU" sz="2400" dirty="0">
                <a:latin typeface="Comic Sans MS" pitchFamily="66" charset="0"/>
              </a:rPr>
              <a:t>, а просто жарко, </a:t>
            </a:r>
            <a:r>
              <a:rPr lang="ru-RU" sz="2400" dirty="0" err="1">
                <a:latin typeface="Comic Sans MS" pitchFamily="66" charset="0"/>
              </a:rPr>
              <a:t>оскільки</a:t>
            </a:r>
            <a:r>
              <a:rPr lang="ru-RU" sz="2400" dirty="0">
                <a:latin typeface="Comic Sans MS" pitchFamily="66" charset="0"/>
              </a:rPr>
              <a:t> на </a:t>
            </a:r>
            <a:r>
              <a:rPr lang="ru-RU" sz="2400" dirty="0" err="1">
                <a:latin typeface="Comic Sans MS" pitchFamily="66" charset="0"/>
              </a:rPr>
              <a:t>поверхні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Юпітера</a:t>
            </a:r>
            <a:r>
              <a:rPr lang="ru-RU" sz="2400" dirty="0">
                <a:latin typeface="Comic Sans MS" pitchFamily="66" charset="0"/>
              </a:rPr>
              <a:t> температура </a:t>
            </a:r>
            <a:r>
              <a:rPr lang="ru-RU" sz="2400" dirty="0" err="1">
                <a:latin typeface="Comic Sans MS" pitchFamily="66" charset="0"/>
              </a:rPr>
              <a:t>може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досягати</a:t>
            </a:r>
            <a:r>
              <a:rPr lang="ru-RU" sz="2400" dirty="0">
                <a:latin typeface="Comic Sans MS" pitchFamily="66" charset="0"/>
              </a:rPr>
              <a:t> до +153 С. </a:t>
            </a:r>
            <a:endParaRPr lang="ru-RU" sz="2400" dirty="0" smtClean="0">
              <a:latin typeface="Comic Sans MS" pitchFamily="66" charset="0"/>
            </a:endParaRPr>
          </a:p>
        </p:txBody>
      </p:sp>
      <p:pic>
        <p:nvPicPr>
          <p:cNvPr id="17412" name="Picture 4" descr="Ð ÐµÐ·ÑÐ»ÑÑÐ°Ñ Ð¿Ð¾ÑÑÐºÑ Ð·Ð¾Ð±ÑÐ°Ð¶ÐµÐ½Ñ Ð·Ð° Ð·Ð°Ð¿Ð¸ÑÐ¾Ð¼ &quot;Ð¿Ð½Ð³ ÑÐ¿ÑÑÐµÑ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7059"/>
            <a:ext cx="302433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957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3466531"/>
            <a:ext cx="7886700" cy="3220872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sz="2600" b="1" dirty="0" smtClean="0">
                <a:solidFill>
                  <a:srgbClr val="FF0000"/>
                </a:solidFill>
                <a:latin typeface="Comic Sans MS" pitchFamily="66" charset="0"/>
              </a:rPr>
              <a:t>Сатурн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</a:rPr>
              <a:t> </a:t>
            </a:r>
            <a:r>
              <a:rPr lang="ru-RU" sz="2400" dirty="0" smtClean="0">
                <a:latin typeface="Comic Sans MS" pitchFamily="66" charset="0"/>
              </a:rPr>
              <a:t>— друга за </a:t>
            </a:r>
            <a:r>
              <a:rPr lang="ru-RU" sz="2400" dirty="0" err="1" smtClean="0">
                <a:latin typeface="Comic Sans MS" pitchFamily="66" charset="0"/>
              </a:rPr>
              <a:t>розміром</a:t>
            </a:r>
            <a:r>
              <a:rPr lang="ru-RU" sz="2400" dirty="0" smtClean="0">
                <a:latin typeface="Comic Sans MS" pitchFamily="66" charset="0"/>
              </a:rPr>
              <a:t> планета </a:t>
            </a:r>
            <a:r>
              <a:rPr lang="ru-RU" sz="2400" dirty="0" err="1" smtClean="0">
                <a:latin typeface="Comic Sans MS" pitchFamily="66" charset="0"/>
              </a:rPr>
              <a:t>Сонячної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err="1" smtClean="0">
                <a:latin typeface="Comic Sans MS" pitchFamily="66" charset="0"/>
              </a:rPr>
              <a:t>системи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err="1" smtClean="0">
                <a:latin typeface="Comic Sans MS" pitchFamily="66" charset="0"/>
              </a:rPr>
              <a:t>після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err="1" smtClean="0">
                <a:latin typeface="Comic Sans MS" pitchFamily="66" charset="0"/>
              </a:rPr>
              <a:t>Юпітера</a:t>
            </a:r>
            <a:r>
              <a:rPr lang="ru-RU" sz="2400" dirty="0" smtClean="0">
                <a:latin typeface="Comic Sans MS" pitchFamily="66" charset="0"/>
              </a:rPr>
              <a:t>. </a:t>
            </a:r>
            <a:r>
              <a:rPr lang="ru-RU" sz="2400" dirty="0" err="1" smtClean="0">
                <a:latin typeface="Comic Sans MS" pitchFamily="66" charset="0"/>
              </a:rPr>
              <a:t>Це</a:t>
            </a:r>
            <a:r>
              <a:rPr lang="ru-RU" sz="2400" dirty="0" smtClean="0">
                <a:latin typeface="Comic Sans MS" pitchFamily="66" charset="0"/>
              </a:rPr>
              <a:t> 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err="1" smtClean="0">
                <a:latin typeface="Comic Sans MS" pitchFamily="66" charset="0"/>
              </a:rPr>
              <a:t>газовий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err="1" smtClean="0">
                <a:latin typeface="Comic Sans MS" pitchFamily="66" charset="0"/>
              </a:rPr>
              <a:t>гігант</a:t>
            </a:r>
            <a:r>
              <a:rPr lang="ru-RU" sz="2400" dirty="0" smtClean="0">
                <a:latin typeface="Comic Sans MS" pitchFamily="66" charset="0"/>
              </a:rPr>
              <a:t>. </a:t>
            </a:r>
          </a:p>
          <a:p>
            <a:pPr algn="just"/>
            <a:r>
              <a:rPr lang="ru-RU" sz="2400" dirty="0" smtClean="0">
                <a:latin typeface="Comic Sans MS" pitchFamily="66" charset="0"/>
              </a:rPr>
              <a:t>Сатурн </a:t>
            </a:r>
            <a:r>
              <a:rPr lang="ru-RU" sz="2400" dirty="0" err="1" smtClean="0">
                <a:latin typeface="Comic Sans MS" pitchFamily="66" charset="0"/>
              </a:rPr>
              <a:t>має</a:t>
            </a:r>
            <a:r>
              <a:rPr lang="ru-RU" sz="2400" dirty="0" smtClean="0">
                <a:latin typeface="Comic Sans MS" pitchFamily="66" charset="0"/>
              </a:rPr>
              <a:t> </a:t>
            </a:r>
            <a:r>
              <a:rPr lang="ru-RU" sz="2400" dirty="0" err="1" smtClean="0">
                <a:latin typeface="Comic Sans MS" pitchFamily="66" charset="0"/>
              </a:rPr>
              <a:t>найзахопливішу</a:t>
            </a:r>
            <a:r>
              <a:rPr lang="ru-RU" sz="2400" dirty="0" smtClean="0">
                <a:latin typeface="Comic Sans MS" pitchFamily="66" charset="0"/>
              </a:rPr>
              <a:t> систему </a:t>
            </a:r>
            <a:r>
              <a:rPr lang="ru-RU" sz="2400" dirty="0" err="1" smtClean="0">
                <a:latin typeface="Comic Sans MS" pitchFamily="66" charset="0"/>
              </a:rPr>
              <a:t>кілець</a:t>
            </a:r>
            <a:r>
              <a:rPr lang="ru-RU" sz="2400" dirty="0" smtClean="0">
                <a:latin typeface="Comic Sans MS" pitchFamily="66" charset="0"/>
              </a:rPr>
              <a:t> з </a:t>
            </a:r>
            <a:r>
              <a:rPr lang="ru-RU" sz="2400" dirty="0" err="1" smtClean="0">
                <a:latin typeface="Comic Sans MS" pitchFamily="66" charset="0"/>
              </a:rPr>
              <a:t>усіх</a:t>
            </a:r>
            <a:r>
              <a:rPr lang="ru-RU" sz="2400" dirty="0" smtClean="0">
                <a:latin typeface="Comic Sans MS" pitchFamily="66" charset="0"/>
              </a:rPr>
              <a:t> планет </a:t>
            </a:r>
            <a:r>
              <a:rPr lang="ru-RU" sz="2400" dirty="0" err="1" smtClean="0">
                <a:latin typeface="Comic Sans MS" pitchFamily="66" charset="0"/>
              </a:rPr>
              <a:t>Сонячної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err="1" smtClean="0">
                <a:latin typeface="Comic Sans MS" pitchFamily="66" charset="0"/>
              </a:rPr>
              <a:t>системи</a:t>
            </a:r>
            <a:r>
              <a:rPr lang="ru-RU" sz="2400" dirty="0" smtClean="0">
                <a:latin typeface="Comic Sans MS" pitchFamily="66" charset="0"/>
              </a:rPr>
              <a:t>. </a:t>
            </a:r>
            <a:r>
              <a:rPr lang="ru-RU" sz="2400" dirty="0" err="1" smtClean="0">
                <a:latin typeface="Comic Sans MS" pitchFamily="66" charset="0"/>
              </a:rPr>
              <a:t>Їх</a:t>
            </a:r>
            <a:r>
              <a:rPr lang="ru-RU" sz="2400" dirty="0" smtClean="0">
                <a:latin typeface="Comic Sans MS" pitchFamily="66" charset="0"/>
              </a:rPr>
              <a:t> у Сатурна аж </a:t>
            </a:r>
            <a:r>
              <a:rPr lang="ru-RU" sz="2400" dirty="0" err="1" smtClean="0">
                <a:latin typeface="Comic Sans MS" pitchFamily="66" charset="0"/>
              </a:rPr>
              <a:t>сім</a:t>
            </a:r>
            <a:r>
              <a:rPr lang="ru-RU" sz="2400" dirty="0" smtClean="0">
                <a:latin typeface="Comic Sans MS" pitchFamily="66" charset="0"/>
              </a:rPr>
              <a:t>. </a:t>
            </a:r>
            <a:endParaRPr lang="ru-RU" sz="2400" dirty="0" smtClean="0">
              <a:latin typeface="Comic Sans MS" pitchFamily="66" charset="0"/>
            </a:endParaRPr>
          </a:p>
          <a:p>
            <a:pPr algn="just"/>
            <a:r>
              <a:rPr lang="ru-RU" sz="2400" dirty="0" err="1" smtClean="0">
                <a:latin typeface="Comic Sans MS" pitchFamily="66" charset="0"/>
              </a:rPr>
              <a:t>Доба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smtClean="0">
                <a:latin typeface="Comic Sans MS" pitchFamily="66" charset="0"/>
              </a:rPr>
              <a:t>на </a:t>
            </a:r>
            <a:r>
              <a:rPr lang="ru-RU" sz="2400" dirty="0" err="1" smtClean="0">
                <a:latin typeface="Comic Sans MS" pitchFamily="66" charset="0"/>
              </a:rPr>
              <a:t>Сатурні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err="1" smtClean="0">
                <a:latin typeface="Comic Sans MS" pitchFamily="66" charset="0"/>
              </a:rPr>
              <a:t>триває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err="1" smtClean="0">
                <a:latin typeface="Comic Sans MS" pitchFamily="66" charset="0"/>
              </a:rPr>
              <a:t>лиш</a:t>
            </a:r>
            <a:r>
              <a:rPr lang="ru-RU" sz="2400" dirty="0" smtClean="0">
                <a:latin typeface="Comic Sans MS" pitchFamily="66" charset="0"/>
              </a:rPr>
              <a:t> </a:t>
            </a:r>
            <a:r>
              <a:rPr lang="ru-RU" sz="2400" dirty="0" err="1" smtClean="0">
                <a:latin typeface="Comic Sans MS" pitchFamily="66" charset="0"/>
              </a:rPr>
              <a:t>трохи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err="1" smtClean="0">
                <a:latin typeface="Comic Sans MS" pitchFamily="66" charset="0"/>
              </a:rPr>
              <a:t>більше</a:t>
            </a:r>
            <a:r>
              <a:rPr lang="ru-RU" sz="2400" dirty="0" smtClean="0">
                <a:latin typeface="Comic Sans MS" pitchFamily="66" charset="0"/>
              </a:rPr>
              <a:t> 10 </a:t>
            </a:r>
            <a:r>
              <a:rPr lang="ru-RU" sz="2400" dirty="0" err="1" smtClean="0">
                <a:latin typeface="Comic Sans MS" pitchFamily="66" charset="0"/>
              </a:rPr>
              <a:t>земних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smtClean="0">
                <a:latin typeface="Comic Sans MS" pitchFamily="66" charset="0"/>
              </a:rPr>
              <a:t>годин</a:t>
            </a:r>
          </a:p>
          <a:p>
            <a:pPr algn="just"/>
            <a:r>
              <a:rPr lang="ru-RU" sz="2400" dirty="0" err="1" smtClean="0">
                <a:latin typeface="Comic Sans MS" pitchFamily="66" charset="0"/>
              </a:rPr>
              <a:t>Рік</a:t>
            </a:r>
            <a:r>
              <a:rPr lang="ru-RU" sz="2400" dirty="0" smtClean="0">
                <a:latin typeface="Comic Sans MS" pitchFamily="66" charset="0"/>
              </a:rPr>
              <a:t> </a:t>
            </a:r>
            <a:r>
              <a:rPr lang="ru-RU" sz="2400" dirty="0" err="1" smtClean="0">
                <a:latin typeface="Comic Sans MS" pitchFamily="66" charset="0"/>
              </a:rPr>
              <a:t>продовжується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err="1" smtClean="0">
                <a:latin typeface="Comic Sans MS" pitchFamily="66" charset="0"/>
              </a:rPr>
              <a:t>цілих</a:t>
            </a:r>
            <a:r>
              <a:rPr lang="ru-RU" sz="2400" dirty="0" smtClean="0">
                <a:latin typeface="Comic Sans MS" pitchFamily="66" charset="0"/>
              </a:rPr>
              <a:t> 29 </a:t>
            </a:r>
            <a:r>
              <a:rPr lang="ru-RU" sz="2400" dirty="0" err="1" smtClean="0">
                <a:latin typeface="Comic Sans MS" pitchFamily="66" charset="0"/>
              </a:rPr>
              <a:t>земних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err="1" smtClean="0">
                <a:latin typeface="Comic Sans MS" pitchFamily="66" charset="0"/>
              </a:rPr>
              <a:t>років</a:t>
            </a:r>
            <a:r>
              <a:rPr lang="ru-RU" sz="2400" dirty="0" smtClean="0">
                <a:latin typeface="Comic Sans MS" pitchFamily="66" charset="0"/>
              </a:rPr>
              <a:t>. </a:t>
            </a:r>
          </a:p>
          <a:p>
            <a:pPr algn="just"/>
            <a:r>
              <a:rPr lang="ru-RU" sz="2400" dirty="0" err="1" smtClean="0">
                <a:latin typeface="Comic Sans MS" pitchFamily="66" charset="0"/>
              </a:rPr>
              <a:t>Жовті</a:t>
            </a:r>
            <a:r>
              <a:rPr lang="ru-RU" sz="2400" dirty="0" smtClean="0">
                <a:latin typeface="Comic Sans MS" pitchFamily="66" charset="0"/>
              </a:rPr>
              <a:t> та </a:t>
            </a:r>
            <a:r>
              <a:rPr lang="ru-RU" sz="2400" dirty="0" err="1" smtClean="0">
                <a:latin typeface="Comic Sans MS" pitchFamily="66" charset="0"/>
              </a:rPr>
              <a:t>золоті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err="1" smtClean="0">
                <a:latin typeface="Comic Sans MS" pitchFamily="66" charset="0"/>
              </a:rPr>
              <a:t>смуги</a:t>
            </a:r>
            <a:r>
              <a:rPr lang="ru-RU" sz="2400" dirty="0" smtClean="0">
                <a:latin typeface="Comic Sans MS" pitchFamily="66" charset="0"/>
              </a:rPr>
              <a:t> в </a:t>
            </a:r>
            <a:r>
              <a:rPr lang="ru-RU" sz="2400" dirty="0" err="1" smtClean="0">
                <a:latin typeface="Comic Sans MS" pitchFamily="66" charset="0"/>
              </a:rPr>
              <a:t>атмосфері</a:t>
            </a:r>
            <a:r>
              <a:rPr lang="ru-RU" sz="2400" dirty="0" smtClean="0">
                <a:latin typeface="Comic Sans MS" pitchFamily="66" charset="0"/>
              </a:rPr>
              <a:t> Сатурна є результатом </a:t>
            </a:r>
            <a:r>
              <a:rPr lang="ru-RU" sz="2400" dirty="0" err="1" smtClean="0">
                <a:latin typeface="Comic Sans MS" pitchFamily="66" charset="0"/>
              </a:rPr>
              <a:t>дії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err="1" smtClean="0">
                <a:latin typeface="Comic Sans MS" pitchFamily="66" charset="0"/>
              </a:rPr>
              <a:t>супершвидких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err="1" smtClean="0">
                <a:latin typeface="Comic Sans MS" pitchFamily="66" charset="0"/>
              </a:rPr>
              <a:t>вітрів</a:t>
            </a:r>
            <a:r>
              <a:rPr lang="ru-RU" sz="2400" dirty="0" smtClean="0">
                <a:latin typeface="Comic Sans MS" pitchFamily="66" charset="0"/>
              </a:rPr>
              <a:t> (</a:t>
            </a:r>
            <a:r>
              <a:rPr lang="ru-RU" sz="2400" dirty="0" err="1" smtClean="0">
                <a:latin typeface="Comic Sans MS" pitchFamily="66" charset="0"/>
              </a:rPr>
              <a:t>їх</a:t>
            </a:r>
            <a:r>
              <a:rPr lang="ru-RU" sz="2400" dirty="0" smtClean="0">
                <a:latin typeface="Comic Sans MS" pitchFamily="66" charset="0"/>
              </a:rPr>
              <a:t> </a:t>
            </a:r>
            <a:r>
              <a:rPr lang="ru-RU" sz="2400" dirty="0" err="1" smtClean="0">
                <a:latin typeface="Comic Sans MS" pitchFamily="66" charset="0"/>
              </a:rPr>
              <a:t>швидкість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 err="1" smtClean="0">
                <a:latin typeface="Comic Sans MS" pitchFamily="66" charset="0"/>
              </a:rPr>
              <a:t>сягає</a:t>
            </a:r>
            <a:r>
              <a:rPr lang="ru-RU" sz="2400" dirty="0" smtClean="0">
                <a:latin typeface="Comic Sans MS" pitchFamily="66" charset="0"/>
              </a:rPr>
              <a:t> 1800 км/год).</a:t>
            </a:r>
            <a:endParaRPr lang="ru-RU" sz="2400" dirty="0">
              <a:latin typeface="Comic Sans MS" pitchFamily="66" charset="0"/>
            </a:endParaRPr>
          </a:p>
        </p:txBody>
      </p:sp>
      <p:pic>
        <p:nvPicPr>
          <p:cNvPr id="18434" name="Picture 2" descr="Ð ÐµÐ·ÑÐ»ÑÑÐ°Ñ Ð¿Ð¾ÑÑÐºÑ Ð·Ð¾Ð±ÑÐ°Ð¶ÐµÐ½Ñ Ð·Ð° Ð·Ð°Ð¿Ð¸ÑÐ¾Ð¼ &quot;Ð¿Ð½Ð³ ÑÐ°ÑÑÑÐ½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315416"/>
            <a:ext cx="8572500" cy="413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5606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5660" y="3769317"/>
            <a:ext cx="8761861" cy="3088684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2400" b="1" dirty="0">
                <a:solidFill>
                  <a:srgbClr val="FF0000"/>
                </a:solidFill>
                <a:latin typeface="Comic Sans MS" pitchFamily="66" charset="0"/>
              </a:rPr>
              <a:t>Нептун</a:t>
            </a:r>
            <a:r>
              <a:rPr lang="ru-RU" sz="2400" dirty="0">
                <a:solidFill>
                  <a:srgbClr val="FF0000"/>
                </a:solidFill>
                <a:latin typeface="Comic Sans MS" pitchFamily="66" charset="0"/>
              </a:rPr>
              <a:t> </a:t>
            </a:r>
            <a:r>
              <a:rPr lang="ru-RU" sz="2400" dirty="0">
                <a:latin typeface="Comic Sans MS" pitchFamily="66" charset="0"/>
              </a:rPr>
              <a:t>— </a:t>
            </a:r>
            <a:r>
              <a:rPr lang="ru-RU" sz="2400" dirty="0" err="1">
                <a:latin typeface="Comic Sans MS" pitchFamily="66" charset="0"/>
              </a:rPr>
              <a:t>найвіддаленіша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від</a:t>
            </a:r>
            <a:r>
              <a:rPr lang="ru-RU" sz="2400" dirty="0">
                <a:latin typeface="Comic Sans MS" pitchFamily="66" charset="0"/>
              </a:rPr>
              <a:t> </a:t>
            </a:r>
            <a:r>
              <a:rPr lang="ru-RU" sz="2400" dirty="0" err="1">
                <a:latin typeface="Comic Sans MS" pitchFamily="66" charset="0"/>
              </a:rPr>
              <a:t>Сонця</a:t>
            </a:r>
            <a:r>
              <a:rPr lang="ru-RU" sz="2400" dirty="0">
                <a:latin typeface="Comic Sans MS" pitchFamily="66" charset="0"/>
              </a:rPr>
              <a:t> і </a:t>
            </a:r>
            <a:r>
              <a:rPr lang="ru-RU" sz="2400" dirty="0" err="1">
                <a:latin typeface="Comic Sans MS" pitchFamily="66" charset="0"/>
              </a:rPr>
              <a:t>третя</a:t>
            </a:r>
            <a:r>
              <a:rPr lang="ru-RU" sz="2400" dirty="0">
                <a:latin typeface="Comic Sans MS" pitchFamily="66" charset="0"/>
              </a:rPr>
              <a:t> за </a:t>
            </a:r>
            <a:r>
              <a:rPr lang="ru-RU" sz="2400" dirty="0" err="1">
                <a:latin typeface="Comic Sans MS" pitchFamily="66" charset="0"/>
              </a:rPr>
              <a:t>масою</a:t>
            </a:r>
            <a:r>
              <a:rPr lang="ru-RU" sz="2400" dirty="0">
                <a:latin typeface="Comic Sans MS" pitchFamily="66" charset="0"/>
              </a:rPr>
              <a:t> (в 17,2 раза </a:t>
            </a:r>
            <a:r>
              <a:rPr lang="ru-RU" sz="2400" dirty="0" err="1">
                <a:latin typeface="Comic Sans MS" pitchFamily="66" charset="0"/>
              </a:rPr>
              <a:t>перевищує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масу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Землі</a:t>
            </a:r>
            <a:r>
              <a:rPr lang="ru-RU" sz="2400" dirty="0">
                <a:latin typeface="Comic Sans MS" pitchFamily="66" charset="0"/>
              </a:rPr>
              <a:t>) планета </a:t>
            </a:r>
            <a:r>
              <a:rPr lang="ru-RU" sz="2400" dirty="0" err="1">
                <a:latin typeface="Comic Sans MS" pitchFamily="66" charset="0"/>
              </a:rPr>
              <a:t>Сонячної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системи</a:t>
            </a:r>
            <a:r>
              <a:rPr lang="ru-RU" sz="2400" dirty="0">
                <a:latin typeface="Comic Sans MS" pitchFamily="66" charset="0"/>
              </a:rPr>
              <a:t>. </a:t>
            </a:r>
            <a:r>
              <a:rPr lang="ru-RU" sz="2400" dirty="0" err="1">
                <a:latin typeface="Comic Sans MS" pitchFamily="66" charset="0"/>
              </a:rPr>
              <a:t>Це</a:t>
            </a:r>
            <a:r>
              <a:rPr lang="ru-RU" sz="2400" dirty="0">
                <a:latin typeface="Comic Sans MS" pitchFamily="66" charset="0"/>
              </a:rPr>
              <a:t> один з </a:t>
            </a:r>
            <a:r>
              <a:rPr lang="ru-RU" sz="2400" dirty="0" err="1">
                <a:latin typeface="Comic Sans MS" pitchFamily="66" charset="0"/>
              </a:rPr>
              <a:t>найменших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газових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гігантів</a:t>
            </a:r>
            <a:r>
              <a:rPr lang="ru-RU" sz="2400" dirty="0">
                <a:latin typeface="Comic Sans MS" pitchFamily="66" charset="0"/>
              </a:rPr>
              <a:t>. </a:t>
            </a:r>
            <a:endParaRPr lang="ru-RU" sz="2400" dirty="0" smtClean="0">
              <a:latin typeface="Comic Sans MS" pitchFamily="66" charset="0"/>
            </a:endParaRPr>
          </a:p>
          <a:p>
            <a:pPr algn="just"/>
            <a:r>
              <a:rPr lang="ru-RU" sz="2400" dirty="0" err="1" smtClean="0">
                <a:latin typeface="Comic Sans MS" pitchFamily="66" charset="0"/>
              </a:rPr>
              <a:t>Доба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>
                <a:latin typeface="Comic Sans MS" pitchFamily="66" charset="0"/>
              </a:rPr>
              <a:t>на </a:t>
            </a:r>
            <a:r>
              <a:rPr lang="ru-RU" sz="2400" dirty="0" err="1">
                <a:latin typeface="Comic Sans MS" pitchFamily="66" charset="0"/>
              </a:rPr>
              <a:t>Нептуні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триває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приблизно</a:t>
            </a:r>
            <a:r>
              <a:rPr lang="ru-RU" sz="2400" dirty="0">
                <a:latin typeface="Comic Sans MS" pitchFamily="66" charset="0"/>
              </a:rPr>
              <a:t> 16 </a:t>
            </a:r>
            <a:r>
              <a:rPr lang="ru-RU" sz="2400" dirty="0" err="1">
                <a:latin typeface="Comic Sans MS" pitchFamily="66" charset="0"/>
              </a:rPr>
              <a:t>земних</a:t>
            </a:r>
            <a:r>
              <a:rPr lang="ru-RU" sz="2400" dirty="0">
                <a:latin typeface="Comic Sans MS" pitchFamily="66" charset="0"/>
              </a:rPr>
              <a:t> годин, а </a:t>
            </a:r>
            <a:r>
              <a:rPr lang="ru-RU" sz="2400" dirty="0" err="1">
                <a:latin typeface="Comic Sans MS" pitchFamily="66" charset="0"/>
              </a:rPr>
              <a:t>рік</a:t>
            </a:r>
            <a:r>
              <a:rPr lang="ru-RU" sz="2400" dirty="0">
                <a:latin typeface="Comic Sans MS" pitchFamily="66" charset="0"/>
              </a:rPr>
              <a:t> — </a:t>
            </a:r>
            <a:r>
              <a:rPr lang="ru-RU" sz="2400" dirty="0" err="1">
                <a:latin typeface="Comic Sans MS" pitchFamily="66" charset="0"/>
              </a:rPr>
              <a:t>цілих</a:t>
            </a:r>
            <a:r>
              <a:rPr lang="ru-RU" sz="2400" dirty="0">
                <a:latin typeface="Comic Sans MS" pitchFamily="66" charset="0"/>
              </a:rPr>
              <a:t> 165 </a:t>
            </a:r>
            <a:r>
              <a:rPr lang="ru-RU" sz="2400" dirty="0" err="1">
                <a:latin typeface="Comic Sans MS" pitchFamily="66" charset="0"/>
              </a:rPr>
              <a:t>земних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років</a:t>
            </a:r>
            <a:r>
              <a:rPr lang="ru-RU" sz="2400" dirty="0">
                <a:latin typeface="Comic Sans MS" pitchFamily="66" charset="0"/>
              </a:rPr>
              <a:t>, </a:t>
            </a:r>
            <a:r>
              <a:rPr lang="ru-RU" sz="2400" dirty="0" err="1">
                <a:latin typeface="Comic Sans MS" pitchFamily="66" charset="0"/>
              </a:rPr>
              <a:t>адже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ця</a:t>
            </a:r>
            <a:r>
              <a:rPr lang="ru-RU" sz="2400" dirty="0">
                <a:latin typeface="Comic Sans MS" pitchFamily="66" charset="0"/>
              </a:rPr>
              <a:t> планета </a:t>
            </a:r>
            <a:r>
              <a:rPr lang="ru-RU" sz="2400" dirty="0" err="1">
                <a:latin typeface="Comic Sans MS" pitchFamily="66" charset="0"/>
              </a:rPr>
              <a:t>дуже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віддалена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від</a:t>
            </a:r>
            <a:r>
              <a:rPr lang="ru-RU" sz="2400" dirty="0">
                <a:latin typeface="Comic Sans MS" pitchFamily="66" charset="0"/>
              </a:rPr>
              <a:t> </a:t>
            </a:r>
            <a:r>
              <a:rPr lang="ru-RU" sz="2400" dirty="0" err="1">
                <a:latin typeface="Comic Sans MS" pitchFamily="66" charset="0"/>
              </a:rPr>
              <a:t>Сонця</a:t>
            </a:r>
            <a:r>
              <a:rPr lang="ru-RU" sz="2400" dirty="0">
                <a:latin typeface="Comic Sans MS" pitchFamily="66" charset="0"/>
              </a:rPr>
              <a:t>. Нептун </a:t>
            </a:r>
            <a:r>
              <a:rPr lang="ru-RU" sz="2400" dirty="0" err="1">
                <a:latin typeface="Comic Sans MS" pitchFamily="66" charset="0"/>
              </a:rPr>
              <a:t>має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шість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кілець</a:t>
            </a:r>
            <a:r>
              <a:rPr lang="ru-RU" sz="2400" dirty="0" smtClean="0">
                <a:latin typeface="Comic Sans MS" pitchFamily="66" charset="0"/>
              </a:rPr>
              <a:t>.</a:t>
            </a:r>
          </a:p>
          <a:p>
            <a:pPr algn="just"/>
            <a:r>
              <a:rPr lang="ru-RU" sz="2400" dirty="0">
                <a:latin typeface="Comic Sans MS" pitchFamily="66" charset="0"/>
              </a:rPr>
              <a:t>На </a:t>
            </a:r>
            <a:r>
              <a:rPr lang="ru-RU" sz="2400" dirty="0" err="1">
                <a:latin typeface="Comic Sans MS" pitchFamily="66" charset="0"/>
              </a:rPr>
              <a:t>Нептуні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буяють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найсильніші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вітри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серед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усіх</a:t>
            </a:r>
            <a:r>
              <a:rPr lang="ru-RU" sz="2400" dirty="0">
                <a:latin typeface="Comic Sans MS" pitchFamily="66" charset="0"/>
              </a:rPr>
              <a:t> планет </a:t>
            </a:r>
            <a:r>
              <a:rPr lang="ru-RU" sz="2400" dirty="0" err="1">
                <a:latin typeface="Comic Sans MS" pitchFamily="66" charset="0"/>
              </a:rPr>
              <a:t>Сонячної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системи</a:t>
            </a:r>
            <a:r>
              <a:rPr lang="ru-RU" sz="2400" dirty="0">
                <a:latin typeface="Comic Sans MS" pitchFamily="66" charset="0"/>
              </a:rPr>
              <a:t> (</a:t>
            </a:r>
            <a:r>
              <a:rPr lang="ru-RU" sz="2400" dirty="0" err="1">
                <a:latin typeface="Comic Sans MS" pitchFamily="66" charset="0"/>
              </a:rPr>
              <a:t>швидкість</a:t>
            </a:r>
            <a:r>
              <a:rPr lang="ru-RU" sz="2400" dirty="0">
                <a:latin typeface="Comic Sans MS" pitchFamily="66" charset="0"/>
              </a:rPr>
              <a:t> — 2100 км/год), а температура </a:t>
            </a:r>
            <a:r>
              <a:rPr lang="ru-RU" sz="2400" dirty="0" err="1">
                <a:latin typeface="Comic Sans MS" pitchFamily="66" charset="0"/>
              </a:rPr>
              <a:t>поверхні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цієї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планети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складає</a:t>
            </a:r>
            <a:r>
              <a:rPr lang="ru-RU" sz="2400" dirty="0">
                <a:latin typeface="Comic Sans MS" pitchFamily="66" charset="0"/>
              </a:rPr>
              <a:t> −220 °</a:t>
            </a:r>
            <a:r>
              <a:rPr lang="en-US" sz="2400" dirty="0">
                <a:latin typeface="Comic Sans MS" pitchFamily="66" charset="0"/>
              </a:rPr>
              <a:t>C. </a:t>
            </a:r>
            <a:r>
              <a:rPr lang="ru-RU" sz="2400" dirty="0" err="1">
                <a:latin typeface="Comic Sans MS" pitchFamily="66" charset="0"/>
              </a:rPr>
              <a:t>Іноді</a:t>
            </a:r>
            <a:r>
              <a:rPr lang="ru-RU" sz="2400" dirty="0">
                <a:latin typeface="Comic Sans MS" pitchFamily="66" charset="0"/>
              </a:rPr>
              <a:t> Нептун, як і Уран, </a:t>
            </a:r>
            <a:r>
              <a:rPr lang="ru-RU" sz="2400" dirty="0" err="1">
                <a:latin typeface="Comic Sans MS" pitchFamily="66" charset="0"/>
              </a:rPr>
              <a:t>називають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крижаним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гігантом</a:t>
            </a:r>
            <a:r>
              <a:rPr lang="ru-RU" sz="2400" dirty="0">
                <a:latin typeface="Comic Sans MS" pitchFamily="66" charset="0"/>
              </a:rPr>
              <a:t>: у </a:t>
            </a:r>
            <a:r>
              <a:rPr lang="ru-RU" sz="2400" dirty="0" err="1">
                <a:latin typeface="Comic Sans MS" pitchFamily="66" charset="0"/>
              </a:rPr>
              <a:t>складі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цієї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планети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багато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замерзлої</a:t>
            </a:r>
            <a:r>
              <a:rPr lang="ru-RU" sz="2400" dirty="0">
                <a:latin typeface="Comic Sans MS" pitchFamily="66" charset="0"/>
              </a:rPr>
              <a:t> води.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16632"/>
            <a:ext cx="3534268" cy="3544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88224" y="116632"/>
            <a:ext cx="2255573" cy="1268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013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307" y="2828734"/>
            <a:ext cx="8775511" cy="4029265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2400" b="1" dirty="0">
                <a:solidFill>
                  <a:srgbClr val="FF0000"/>
                </a:solidFill>
                <a:latin typeface="Comic Sans MS" pitchFamily="66" charset="0"/>
              </a:rPr>
              <a:t>Уран</a:t>
            </a:r>
            <a:r>
              <a:rPr lang="ru-RU" sz="2400" dirty="0">
                <a:latin typeface="Comic Sans MS" pitchFamily="66" charset="0"/>
              </a:rPr>
              <a:t> — </a:t>
            </a:r>
            <a:r>
              <a:rPr lang="ru-RU" sz="2400" dirty="0" err="1">
                <a:latin typeface="Comic Sans MS" pitchFamily="66" charset="0"/>
              </a:rPr>
              <a:t>сьома</a:t>
            </a:r>
            <a:r>
              <a:rPr lang="ru-RU" sz="2400" dirty="0">
                <a:latin typeface="Comic Sans MS" pitchFamily="66" charset="0"/>
              </a:rPr>
              <a:t> за </a:t>
            </a:r>
            <a:r>
              <a:rPr lang="ru-RU" sz="2400" dirty="0" err="1">
                <a:latin typeface="Comic Sans MS" pitchFamily="66" charset="0"/>
              </a:rPr>
              <a:t>віддаленістю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від</a:t>
            </a:r>
            <a:r>
              <a:rPr lang="ru-RU" sz="2400" dirty="0">
                <a:latin typeface="Comic Sans MS" pitchFamily="66" charset="0"/>
              </a:rPr>
              <a:t> </a:t>
            </a:r>
            <a:r>
              <a:rPr lang="ru-RU" sz="2400" dirty="0" err="1">
                <a:latin typeface="Comic Sans MS" pitchFamily="66" charset="0"/>
              </a:rPr>
              <a:t>Сонця</a:t>
            </a:r>
            <a:r>
              <a:rPr lang="ru-RU" sz="2400" dirty="0">
                <a:latin typeface="Comic Sans MS" pitchFamily="66" charset="0"/>
              </a:rPr>
              <a:t> планета </a:t>
            </a:r>
            <a:r>
              <a:rPr lang="ru-RU" sz="2400" dirty="0" err="1">
                <a:latin typeface="Comic Sans MS" pitchFamily="66" charset="0"/>
              </a:rPr>
              <a:t>Сонячної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системи</a:t>
            </a:r>
            <a:r>
              <a:rPr lang="ru-RU" sz="2400" dirty="0">
                <a:latin typeface="Comic Sans MS" pitchFamily="66" charset="0"/>
              </a:rPr>
              <a:t>, </a:t>
            </a:r>
            <a:r>
              <a:rPr lang="ru-RU" sz="2400" dirty="0" err="1">
                <a:latin typeface="Comic Sans MS" pitchFamily="66" charset="0"/>
              </a:rPr>
              <a:t>дуже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гарний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синьо-зелений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велетень</a:t>
            </a:r>
            <a:r>
              <a:rPr lang="ru-RU" sz="2400" dirty="0">
                <a:latin typeface="Comic Sans MS" pitchFamily="66" charset="0"/>
              </a:rPr>
              <a:t>. </a:t>
            </a:r>
            <a:endParaRPr lang="ru-RU" sz="2400" dirty="0" smtClean="0">
              <a:latin typeface="Comic Sans MS" pitchFamily="66" charset="0"/>
            </a:endParaRPr>
          </a:p>
          <a:p>
            <a:pPr algn="just"/>
            <a:r>
              <a:rPr lang="ru-RU" sz="2400" dirty="0" smtClean="0">
                <a:latin typeface="Comic Sans MS" pitchFamily="66" charset="0"/>
              </a:rPr>
              <a:t>День </a:t>
            </a:r>
            <a:r>
              <a:rPr lang="ru-RU" sz="2400" dirty="0">
                <a:latin typeface="Comic Sans MS" pitchFamily="66" charset="0"/>
              </a:rPr>
              <a:t> </a:t>
            </a:r>
            <a:r>
              <a:rPr lang="ru-RU" sz="2400" dirty="0" err="1">
                <a:latin typeface="Comic Sans MS" pitchFamily="66" charset="0"/>
              </a:rPr>
              <a:t>триває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приблизно</a:t>
            </a:r>
            <a:r>
              <a:rPr lang="ru-RU" sz="2400" dirty="0">
                <a:latin typeface="Comic Sans MS" pitchFamily="66" charset="0"/>
              </a:rPr>
              <a:t> 17 </a:t>
            </a:r>
            <a:r>
              <a:rPr lang="ru-RU" sz="2400" dirty="0" err="1">
                <a:latin typeface="Comic Sans MS" pitchFamily="66" charset="0"/>
              </a:rPr>
              <a:t>земних</a:t>
            </a:r>
            <a:r>
              <a:rPr lang="ru-RU" sz="2400" dirty="0">
                <a:latin typeface="Comic Sans MS" pitchFamily="66" charset="0"/>
              </a:rPr>
              <a:t> годин, а </a:t>
            </a:r>
            <a:r>
              <a:rPr lang="ru-RU" sz="2400" dirty="0" err="1">
                <a:latin typeface="Comic Sans MS" pitchFamily="66" charset="0"/>
              </a:rPr>
              <a:t>рік</a:t>
            </a:r>
            <a:r>
              <a:rPr lang="ru-RU" sz="2400" dirty="0">
                <a:latin typeface="Comic Sans MS" pitchFamily="66" charset="0"/>
              </a:rPr>
              <a:t> аж 84 </a:t>
            </a:r>
            <a:r>
              <a:rPr lang="ru-RU" sz="2400" dirty="0" err="1">
                <a:latin typeface="Comic Sans MS" pitchFamily="66" charset="0"/>
              </a:rPr>
              <a:t>земних</a:t>
            </a:r>
            <a:r>
              <a:rPr lang="ru-RU" sz="2400" dirty="0">
                <a:latin typeface="Comic Sans MS" pitchFamily="66" charset="0"/>
              </a:rPr>
              <a:t> роки (</a:t>
            </a:r>
            <a:r>
              <a:rPr lang="ru-RU" sz="2400" dirty="0" err="1">
                <a:latin typeface="Comic Sans MS" pitchFamily="66" charset="0"/>
              </a:rPr>
              <a:t>тільки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уявіть</a:t>
            </a:r>
            <a:r>
              <a:rPr lang="ru-RU" sz="2400" dirty="0">
                <a:latin typeface="Comic Sans MS" pitchFamily="66" charset="0"/>
              </a:rPr>
              <a:t>: </a:t>
            </a:r>
            <a:r>
              <a:rPr lang="ru-RU" sz="2400" dirty="0" err="1">
                <a:latin typeface="Comic Sans MS" pitchFamily="66" charset="0"/>
              </a:rPr>
              <a:t>кожна</a:t>
            </a:r>
            <a:r>
              <a:rPr lang="ru-RU" sz="2400" dirty="0">
                <a:latin typeface="Comic Sans MS" pitchFamily="66" charset="0"/>
              </a:rPr>
              <a:t> пора року </a:t>
            </a:r>
            <a:r>
              <a:rPr lang="ru-RU" sz="2400" dirty="0" err="1">
                <a:latin typeface="Comic Sans MS" pitchFamily="66" charset="0"/>
              </a:rPr>
              <a:t>триває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цілий</a:t>
            </a:r>
            <a:r>
              <a:rPr lang="ru-RU" sz="2400" dirty="0">
                <a:latin typeface="Comic Sans MS" pitchFamily="66" charset="0"/>
              </a:rPr>
              <a:t> 21 </a:t>
            </a:r>
            <a:r>
              <a:rPr lang="ru-RU" sz="2400" dirty="0" err="1">
                <a:latin typeface="Comic Sans MS" pitchFamily="66" charset="0"/>
              </a:rPr>
              <a:t>земний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рік</a:t>
            </a:r>
            <a:r>
              <a:rPr lang="ru-RU" sz="2400" dirty="0">
                <a:latin typeface="Comic Sans MS" pitchFamily="66" charset="0"/>
              </a:rPr>
              <a:t>!). </a:t>
            </a:r>
            <a:endParaRPr lang="ru-RU" sz="2400" dirty="0" smtClean="0">
              <a:latin typeface="Comic Sans MS" pitchFamily="66" charset="0"/>
            </a:endParaRPr>
          </a:p>
          <a:p>
            <a:pPr algn="just"/>
            <a:r>
              <a:rPr lang="uk-UA" sz="2400" dirty="0" smtClean="0">
                <a:latin typeface="Comic Sans MS" pitchFamily="66" charset="0"/>
              </a:rPr>
              <a:t>Температура на </a:t>
            </a:r>
            <a:r>
              <a:rPr lang="uk-UA" sz="2400" dirty="0" err="1" smtClean="0">
                <a:latin typeface="Comic Sans MS" pitchFamily="66" charset="0"/>
              </a:rPr>
              <a:t>поверхні-</a:t>
            </a:r>
            <a:r>
              <a:rPr lang="uk-UA" sz="2400" dirty="0" smtClean="0">
                <a:latin typeface="Comic Sans MS" pitchFamily="66" charset="0"/>
              </a:rPr>
              <a:t> -220</a:t>
            </a:r>
            <a:r>
              <a:rPr lang="en-US" sz="2400" dirty="0" smtClean="0">
                <a:latin typeface="Arial"/>
                <a:cs typeface="Arial"/>
              </a:rPr>
              <a:t>º</a:t>
            </a:r>
            <a:r>
              <a:rPr lang="uk-UA" sz="2400" dirty="0" smtClean="0">
                <a:latin typeface="Comic Sans MS" pitchFamily="66" charset="0"/>
              </a:rPr>
              <a:t>С</a:t>
            </a:r>
            <a:endParaRPr lang="ru-RU" sz="2400" dirty="0" smtClean="0">
              <a:latin typeface="Comic Sans MS" pitchFamily="66" charset="0"/>
            </a:endParaRPr>
          </a:p>
          <a:p>
            <a:pPr algn="just"/>
            <a:r>
              <a:rPr lang="ru-RU" sz="2400" dirty="0" err="1" smtClean="0">
                <a:latin typeface="Comic Sans MS" pitchFamily="66" charset="0"/>
              </a:rPr>
              <a:t>Ще</a:t>
            </a:r>
            <a:r>
              <a:rPr lang="ru-RU" sz="2400" dirty="0">
                <a:latin typeface="Comic Sans MS" pitchFamily="66" charset="0"/>
              </a:rPr>
              <a:t> одна загадка Урана: планета </a:t>
            </a:r>
            <a:r>
              <a:rPr lang="ru-RU" sz="2400" dirty="0" err="1">
                <a:latin typeface="Comic Sans MS" pitchFamily="66" charset="0"/>
              </a:rPr>
              <a:t>обертається</a:t>
            </a:r>
            <a:r>
              <a:rPr lang="ru-RU" sz="2400" dirty="0">
                <a:latin typeface="Comic Sans MS" pitchFamily="66" charset="0"/>
              </a:rPr>
              <a:t>, “</a:t>
            </a:r>
            <a:r>
              <a:rPr lang="ru-RU" sz="2400" dirty="0" err="1">
                <a:latin typeface="Comic Sans MS" pitchFamily="66" charset="0"/>
              </a:rPr>
              <a:t>лежачи</a:t>
            </a:r>
            <a:r>
              <a:rPr lang="ru-RU" sz="2400" dirty="0">
                <a:latin typeface="Comic Sans MS" pitchFamily="66" charset="0"/>
              </a:rPr>
              <a:t> на </a:t>
            </a:r>
            <a:r>
              <a:rPr lang="ru-RU" sz="2400" dirty="0" err="1">
                <a:latin typeface="Comic Sans MS" pitchFamily="66" charset="0"/>
              </a:rPr>
              <a:t>боці</a:t>
            </a:r>
            <a:r>
              <a:rPr lang="ru-RU" sz="2400" dirty="0">
                <a:latin typeface="Comic Sans MS" pitchFamily="66" charset="0"/>
              </a:rPr>
              <a:t>”: по </a:t>
            </a:r>
            <a:r>
              <a:rPr lang="ru-RU" sz="2400" dirty="0" err="1">
                <a:latin typeface="Comic Sans MS" pitchFamily="66" charset="0"/>
              </a:rPr>
              <a:t>горизонталі</a:t>
            </a:r>
            <a:r>
              <a:rPr lang="ru-RU" sz="2400" dirty="0">
                <a:latin typeface="Comic Sans MS" pitchFamily="66" charset="0"/>
              </a:rPr>
              <a:t>, а не по </a:t>
            </a:r>
            <a:r>
              <a:rPr lang="ru-RU" sz="2400" dirty="0" err="1">
                <a:latin typeface="Comic Sans MS" pitchFamily="66" charset="0"/>
              </a:rPr>
              <a:t>вертикалі</a:t>
            </a:r>
            <a:r>
              <a:rPr lang="ru-RU" sz="2400" dirty="0">
                <a:latin typeface="Comic Sans MS" pitchFamily="66" charset="0"/>
              </a:rPr>
              <a:t>, як </a:t>
            </a:r>
            <a:r>
              <a:rPr lang="ru-RU" sz="2400" dirty="0" err="1">
                <a:latin typeface="Comic Sans MS" pitchFamily="66" charset="0"/>
              </a:rPr>
              <a:t>інші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планети</a:t>
            </a:r>
            <a:r>
              <a:rPr lang="ru-RU" sz="2400" dirty="0">
                <a:latin typeface="Comic Sans MS" pitchFamily="66" charset="0"/>
              </a:rPr>
              <a:t>. Тому </a:t>
            </a:r>
            <a:r>
              <a:rPr lang="ru-RU" sz="2400" dirty="0" err="1">
                <a:latin typeface="Comic Sans MS" pitchFamily="66" charset="0"/>
              </a:rPr>
              <a:t>рух</a:t>
            </a:r>
            <a:r>
              <a:rPr lang="ru-RU" sz="2400" dirty="0">
                <a:latin typeface="Comic Sans MS" pitchFamily="66" charset="0"/>
              </a:rPr>
              <a:t> Урану </a:t>
            </a:r>
            <a:r>
              <a:rPr lang="ru-RU" sz="2400" dirty="0" err="1">
                <a:latin typeface="Comic Sans MS" pitchFamily="66" charset="0"/>
              </a:rPr>
              <a:t>навколо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Сонця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особливий</a:t>
            </a:r>
            <a:r>
              <a:rPr lang="ru-RU" sz="2400" dirty="0">
                <a:latin typeface="Comic Sans MS" pitchFamily="66" charset="0"/>
              </a:rPr>
              <a:t> — </a:t>
            </a:r>
            <a:r>
              <a:rPr lang="ru-RU" sz="2400" dirty="0" err="1">
                <a:latin typeface="Comic Sans MS" pitchFamily="66" charset="0"/>
              </a:rPr>
              <a:t>він</a:t>
            </a:r>
            <a:r>
              <a:rPr lang="ru-RU" sz="2400" dirty="0">
                <a:latin typeface="Comic Sans MS" pitchFamily="66" charset="0"/>
              </a:rPr>
              <a:t> котиться </a:t>
            </a:r>
            <a:r>
              <a:rPr lang="ru-RU" sz="2400" dirty="0" err="1">
                <a:latin typeface="Comic Sans MS" pitchFamily="66" charset="0"/>
              </a:rPr>
              <a:t>уздовж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своєї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орбіти</a:t>
            </a:r>
            <a:r>
              <a:rPr lang="ru-RU" sz="2400" dirty="0">
                <a:latin typeface="Comic Sans MS" pitchFamily="66" charset="0"/>
              </a:rPr>
              <a:t>, </a:t>
            </a:r>
            <a:r>
              <a:rPr lang="ru-RU" sz="2400" dirty="0" err="1">
                <a:latin typeface="Comic Sans MS" pitchFamily="66" charset="0"/>
              </a:rPr>
              <a:t>перевертаючись</a:t>
            </a:r>
            <a:r>
              <a:rPr lang="ru-RU" sz="2400" dirty="0">
                <a:latin typeface="Comic Sans MS" pitchFamily="66" charset="0"/>
              </a:rPr>
              <a:t> з боку на </a:t>
            </a:r>
            <a:r>
              <a:rPr lang="ru-RU" sz="2400" dirty="0" err="1">
                <a:latin typeface="Comic Sans MS" pitchFamily="66" charset="0"/>
              </a:rPr>
              <a:t>бік</a:t>
            </a:r>
            <a:r>
              <a:rPr lang="ru-RU" sz="2400" dirty="0">
                <a:latin typeface="Comic Sans MS" pitchFamily="66" charset="0"/>
              </a:rPr>
              <a:t>, </a:t>
            </a:r>
            <a:r>
              <a:rPr lang="ru-RU" sz="2400" dirty="0" err="1">
                <a:latin typeface="Comic Sans MS" pitchFamily="66" charset="0"/>
              </a:rPr>
              <a:t>подібно</a:t>
            </a:r>
            <a:r>
              <a:rPr lang="ru-RU" sz="2400" dirty="0">
                <a:latin typeface="Comic Sans MS" pitchFamily="66" charset="0"/>
              </a:rPr>
              <a:t> до </a:t>
            </a:r>
            <a:r>
              <a:rPr lang="ru-RU" sz="2400" dirty="0" err="1">
                <a:latin typeface="Comic Sans MS" pitchFamily="66" charset="0"/>
              </a:rPr>
              <a:t>казкового</a:t>
            </a:r>
            <a:r>
              <a:rPr lang="ru-RU" sz="2400" dirty="0">
                <a:latin typeface="Comic Sans MS" pitchFamily="66" charset="0"/>
              </a:rPr>
              <a:t> Колобка.</a:t>
            </a:r>
          </a:p>
        </p:txBody>
      </p:sp>
      <p:pic>
        <p:nvPicPr>
          <p:cNvPr id="20482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80638">
            <a:off x="2162063" y="-1234919"/>
            <a:ext cx="4122786" cy="5428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691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5157192"/>
            <a:ext cx="7886700" cy="1250121"/>
          </a:xfrm>
        </p:spPr>
        <p:txBody>
          <a:bodyPr>
            <a:normAutofit/>
          </a:bodyPr>
          <a:lstStyle/>
          <a:p>
            <a:pPr algn="ctr"/>
            <a:r>
              <a:rPr lang="ru-RU" sz="2800" dirty="0" err="1" smtClean="0">
                <a:latin typeface="Comic Sans MS" pitchFamily="66" charset="0"/>
              </a:rPr>
              <a:t>Розміри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Землі</a:t>
            </a:r>
            <a:r>
              <a:rPr lang="ru-RU" sz="2800" dirty="0">
                <a:latin typeface="Comic Sans MS" pitchFamily="66" charset="0"/>
              </a:rPr>
              <a:t>, </a:t>
            </a:r>
            <a:r>
              <a:rPr lang="ru-RU" sz="2800" dirty="0" err="1">
                <a:latin typeface="Comic Sans MS" pitchFamily="66" charset="0"/>
              </a:rPr>
              <a:t>Венери</a:t>
            </a:r>
            <a:r>
              <a:rPr lang="ru-RU" sz="2800" dirty="0">
                <a:latin typeface="Comic Sans MS" pitchFamily="66" charset="0"/>
              </a:rPr>
              <a:t>, Марса, </a:t>
            </a:r>
            <a:r>
              <a:rPr lang="ru-RU" sz="2800" dirty="0" err="1">
                <a:latin typeface="Comic Sans MS" pitchFamily="66" charset="0"/>
              </a:rPr>
              <a:t>Меркурія</a:t>
            </a:r>
            <a:r>
              <a:rPr lang="ru-RU" sz="2800" dirty="0">
                <a:latin typeface="Comic Sans MS" pitchFamily="66" charset="0"/>
              </a:rPr>
              <a:t>, </a:t>
            </a:r>
            <a:r>
              <a:rPr lang="ru-RU" sz="2800" dirty="0" smtClean="0">
                <a:latin typeface="Comic Sans MS" pitchFamily="66" charset="0"/>
              </a:rPr>
              <a:t>Плутона</a:t>
            </a:r>
            <a:endParaRPr lang="ru-RU" sz="2800" dirty="0"/>
          </a:p>
          <a:p>
            <a:pPr algn="ctr"/>
            <a:endParaRPr lang="ru-RU" sz="3200" dirty="0"/>
          </a:p>
        </p:txBody>
      </p:sp>
      <p:pic>
        <p:nvPicPr>
          <p:cNvPr id="14338" name="Picture 2" descr="https://jmil.com.ua/articles/2014-4/images/planets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372089" cy="470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5202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2298" y="5349922"/>
            <a:ext cx="7886700" cy="125012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2800" dirty="0" err="1" smtClean="0">
                <a:latin typeface="Comic Sans MS" pitchFamily="66" charset="0"/>
              </a:rPr>
              <a:t>Розміри</a:t>
            </a:r>
            <a:r>
              <a:rPr lang="ru-RU" sz="2800" dirty="0" smtClean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Землі</a:t>
            </a:r>
            <a:r>
              <a:rPr lang="ru-RU" sz="2800" dirty="0">
                <a:latin typeface="Comic Sans MS" pitchFamily="66" charset="0"/>
              </a:rPr>
              <a:t>, </a:t>
            </a:r>
            <a:r>
              <a:rPr lang="ru-RU" sz="2800" dirty="0" err="1">
                <a:latin typeface="Comic Sans MS" pitchFamily="66" charset="0"/>
              </a:rPr>
              <a:t>Венери</a:t>
            </a:r>
            <a:r>
              <a:rPr lang="ru-RU" sz="2800" dirty="0">
                <a:latin typeface="Comic Sans MS" pitchFamily="66" charset="0"/>
              </a:rPr>
              <a:t>, Марса, </a:t>
            </a:r>
            <a:r>
              <a:rPr lang="ru-RU" sz="2800" dirty="0" err="1">
                <a:latin typeface="Comic Sans MS" pitchFamily="66" charset="0"/>
              </a:rPr>
              <a:t>Меркурія</a:t>
            </a:r>
            <a:r>
              <a:rPr lang="ru-RU" sz="2800" dirty="0">
                <a:latin typeface="Comic Sans MS" pitchFamily="66" charset="0"/>
              </a:rPr>
              <a:t>, Плутона </a:t>
            </a:r>
            <a:r>
              <a:rPr lang="ru-RU" sz="2800" dirty="0" err="1">
                <a:latin typeface="Comic Sans MS" pitchFamily="66" charset="0"/>
              </a:rPr>
              <a:t>порівняно</a:t>
            </a:r>
            <a:r>
              <a:rPr lang="ru-RU" sz="2800" dirty="0">
                <a:latin typeface="Comic Sans MS" pitchFamily="66" charset="0"/>
              </a:rPr>
              <a:t> з величиною </a:t>
            </a:r>
            <a:r>
              <a:rPr lang="ru-RU" sz="2800" dirty="0" err="1">
                <a:latin typeface="Comic Sans MS" pitchFamily="66" charset="0"/>
              </a:rPr>
              <a:t>Юпітера</a:t>
            </a:r>
            <a:r>
              <a:rPr lang="ru-RU" sz="2800" dirty="0">
                <a:latin typeface="Comic Sans MS" pitchFamily="66" charset="0"/>
              </a:rPr>
              <a:t>, Сатурна, Урана, Нептуна</a:t>
            </a:r>
          </a:p>
        </p:txBody>
      </p:sp>
      <p:pic>
        <p:nvPicPr>
          <p:cNvPr id="15362" name="Picture 2" descr="https://jmil.com.ua/articles/2014-4/images/planets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146" y="464024"/>
            <a:ext cx="8467584" cy="4640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016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0781" y="5883368"/>
            <a:ext cx="7886700" cy="675564"/>
          </a:xfrm>
        </p:spPr>
        <p:txBody>
          <a:bodyPr>
            <a:noAutofit/>
          </a:bodyPr>
          <a:lstStyle/>
          <a:p>
            <a:pPr algn="ctr"/>
            <a:r>
              <a:rPr lang="ru-RU" sz="2400" dirty="0" err="1" smtClean="0">
                <a:latin typeface="Comic Sans MS" pitchFamily="66" charset="0"/>
              </a:rPr>
              <a:t>Розміри</a:t>
            </a:r>
            <a:r>
              <a:rPr lang="ru-RU" sz="2400" dirty="0" smtClean="0">
                <a:latin typeface="Comic Sans MS" pitchFamily="66" charset="0"/>
              </a:rPr>
              <a:t> </a:t>
            </a:r>
            <a:r>
              <a:rPr lang="ru-RU" sz="2400" dirty="0">
                <a:latin typeface="Comic Sans MS" pitchFamily="66" charset="0"/>
              </a:rPr>
              <a:t>планет </a:t>
            </a:r>
            <a:r>
              <a:rPr lang="ru-RU" sz="2400" dirty="0" err="1">
                <a:latin typeface="Comic Sans MS" pitchFamily="66" charset="0"/>
              </a:rPr>
              <a:t>Сонячної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системи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порівняно</a:t>
            </a:r>
            <a:r>
              <a:rPr lang="ru-RU" sz="2400" dirty="0">
                <a:latin typeface="Comic Sans MS" pitchFamily="66" charset="0"/>
              </a:rPr>
              <a:t> з </a:t>
            </a:r>
            <a:r>
              <a:rPr lang="ru-RU" sz="2400" dirty="0" err="1">
                <a:latin typeface="Comic Sans MS" pitchFamily="66" charset="0"/>
              </a:rPr>
              <a:t>розмірами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Сонця</a:t>
            </a:r>
            <a:r>
              <a:rPr lang="ru-RU" sz="2400" dirty="0">
                <a:latin typeface="Comic Sans MS" pitchFamily="66" charset="0"/>
              </a:rPr>
              <a:t>.</a:t>
            </a:r>
          </a:p>
        </p:txBody>
      </p:sp>
      <p:pic>
        <p:nvPicPr>
          <p:cNvPr id="16386" name="Picture 2" descr="https://jmil.com.ua/articles/2014-4/images/planets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81" y="17758"/>
            <a:ext cx="5985901" cy="5835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3262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708920"/>
            <a:ext cx="84969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  <a:latin typeface="Comic Sans MS" pitchFamily="66" charset="0"/>
              </a:rPr>
              <a:t>Комети</a:t>
            </a:r>
            <a:r>
              <a:rPr lang="ru-RU" sz="24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ru-RU" sz="2400" b="1" dirty="0">
                <a:latin typeface="Comic Sans MS" pitchFamily="66" charset="0"/>
              </a:rPr>
              <a:t>- </a:t>
            </a:r>
            <a:r>
              <a:rPr lang="ru-RU" sz="2400" b="1" dirty="0" err="1">
                <a:latin typeface="Comic Sans MS" pitchFamily="66" charset="0"/>
              </a:rPr>
              <a:t>небесні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тіла</a:t>
            </a:r>
            <a:r>
              <a:rPr lang="ru-RU" sz="2400" b="1" dirty="0">
                <a:latin typeface="Comic Sans MS" pitchFamily="66" charset="0"/>
              </a:rPr>
              <a:t> , </a:t>
            </a:r>
            <a:r>
              <a:rPr lang="ru-RU" sz="2400" b="1" dirty="0" err="1">
                <a:latin typeface="Comic Sans MS" pitchFamily="66" charset="0"/>
              </a:rPr>
              <a:t>які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складаються</a:t>
            </a:r>
            <a:r>
              <a:rPr lang="ru-RU" sz="2400" b="1" dirty="0">
                <a:latin typeface="Comic Sans MS" pitchFamily="66" charset="0"/>
              </a:rPr>
              <a:t> з великих </a:t>
            </a:r>
            <a:r>
              <a:rPr lang="ru-RU" sz="2400" b="1" dirty="0" err="1">
                <a:latin typeface="Comic Sans MS" pitchFamily="66" charset="0"/>
              </a:rPr>
              <a:t>нагромаджень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льоду</a:t>
            </a:r>
            <a:r>
              <a:rPr lang="ru-RU" sz="2400" b="1" dirty="0">
                <a:latin typeface="Comic Sans MS" pitchFamily="66" charset="0"/>
              </a:rPr>
              <a:t> та замерзлого пилу. </a:t>
            </a:r>
          </a:p>
          <a:p>
            <a:r>
              <a:rPr lang="ru-RU" sz="2400" b="1" dirty="0">
                <a:latin typeface="Comic Sans MS" pitchFamily="66" charset="0"/>
              </a:rPr>
              <a:t>Вони </a:t>
            </a:r>
            <a:r>
              <a:rPr lang="ru-RU" sz="2400" b="1" dirty="0" err="1">
                <a:latin typeface="Comic Sans MS" pitchFamily="66" charset="0"/>
              </a:rPr>
              <a:t>також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рухаються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навколо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Сонця</a:t>
            </a:r>
            <a:r>
              <a:rPr lang="ru-RU" sz="2400" b="1" dirty="0">
                <a:latin typeface="Comic Sans MS" pitchFamily="66" charset="0"/>
              </a:rPr>
              <a:t>, і з </a:t>
            </a:r>
            <a:r>
              <a:rPr lang="ru-RU" sz="2400" b="1" dirty="0" err="1">
                <a:latin typeface="Comic Sans MS" pitchFamily="66" charset="0"/>
              </a:rPr>
              <a:t>наближенням</a:t>
            </a:r>
            <a:r>
              <a:rPr lang="ru-RU" sz="2400" b="1" dirty="0">
                <a:latin typeface="Comic Sans MS" pitchFamily="66" charset="0"/>
              </a:rPr>
              <a:t> до </a:t>
            </a:r>
            <a:r>
              <a:rPr lang="ru-RU" sz="2400" b="1" dirty="0" err="1">
                <a:latin typeface="Comic Sans MS" pitchFamily="66" charset="0"/>
              </a:rPr>
              <a:t>нього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лід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починає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танути</a:t>
            </a:r>
            <a:r>
              <a:rPr lang="ru-RU" sz="2400" b="1" dirty="0">
                <a:latin typeface="Comic Sans MS" pitchFamily="66" charset="0"/>
              </a:rPr>
              <a:t>, </a:t>
            </a:r>
            <a:r>
              <a:rPr lang="ru-RU" sz="2400" b="1" dirty="0" err="1">
                <a:latin typeface="Comic Sans MS" pitchFamily="66" charset="0"/>
              </a:rPr>
              <a:t>внаслідок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чого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утворюються</a:t>
            </a:r>
            <a:r>
              <a:rPr lang="ru-RU" sz="2400" b="1" dirty="0">
                <a:latin typeface="Comic Sans MS" pitchFamily="66" charset="0"/>
              </a:rPr>
              <a:t> так </a:t>
            </a:r>
            <a:r>
              <a:rPr lang="ru-RU" sz="2400" b="1" dirty="0" err="1">
                <a:latin typeface="Comic Sans MS" pitchFamily="66" charset="0"/>
              </a:rPr>
              <a:t>звані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хвости</a:t>
            </a:r>
            <a:r>
              <a:rPr lang="ru-RU" sz="2400" b="1" dirty="0">
                <a:latin typeface="Comic Sans MS" pitchFamily="66" charset="0"/>
              </a:rPr>
              <a:t>. </a:t>
            </a:r>
            <a:r>
              <a:rPr lang="ru-RU" sz="2400" b="1" dirty="0" err="1">
                <a:latin typeface="Comic Sans MS" pitchFamily="66" charset="0"/>
              </a:rPr>
              <a:t>Найвідомішою</a:t>
            </a:r>
            <a:r>
              <a:rPr lang="ru-RU" sz="2400" b="1" dirty="0">
                <a:latin typeface="Comic Sans MS" pitchFamily="66" charset="0"/>
              </a:rPr>
              <a:t> є комета Галлея, названа на честь </a:t>
            </a:r>
            <a:r>
              <a:rPr lang="ru-RU" sz="2400" b="1" dirty="0" err="1">
                <a:latin typeface="Comic Sans MS" pitchFamily="66" charset="0"/>
              </a:rPr>
              <a:t>англійського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вченого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Едмунда</a:t>
            </a:r>
            <a:r>
              <a:rPr lang="ru-RU" sz="2400" b="1" dirty="0">
                <a:latin typeface="Comic Sans MS" pitchFamily="66" charset="0"/>
              </a:rPr>
              <a:t> Галлея,  </a:t>
            </a:r>
            <a:r>
              <a:rPr lang="ru-RU" sz="2400" b="1" dirty="0" err="1">
                <a:latin typeface="Comic Sans MS" pitchFamily="66" charset="0"/>
              </a:rPr>
              <a:t>який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дійшов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висновку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що</a:t>
            </a:r>
            <a:r>
              <a:rPr lang="ru-RU" sz="2400" b="1" dirty="0">
                <a:latin typeface="Comic Sans MS" pitchFamily="66" charset="0"/>
              </a:rPr>
              <a:t> вона </a:t>
            </a:r>
            <a:r>
              <a:rPr lang="ru-RU" sz="2400" b="1" dirty="0" err="1">
                <a:latin typeface="Comic Sans MS" pitchFamily="66" charset="0"/>
              </a:rPr>
              <a:t>обертається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навколо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Сонця</a:t>
            </a:r>
            <a:r>
              <a:rPr lang="ru-RU" sz="2400" b="1" dirty="0">
                <a:latin typeface="Comic Sans MS" pitchFamily="66" charset="0"/>
              </a:rPr>
              <a:t> за 76 </a:t>
            </a:r>
            <a:r>
              <a:rPr lang="ru-RU" sz="2400" b="1" dirty="0" err="1">
                <a:latin typeface="Comic Sans MS" pitchFamily="66" charset="0"/>
              </a:rPr>
              <a:t>років</a:t>
            </a:r>
            <a:r>
              <a:rPr lang="ru-RU" sz="2400" b="1" dirty="0">
                <a:latin typeface="Comic Sans MS" pitchFamily="66" charset="0"/>
              </a:rPr>
              <a:t>. </a:t>
            </a:r>
            <a:r>
              <a:rPr lang="ru-RU" sz="2400" b="1" dirty="0" err="1">
                <a:latin typeface="Comic Sans MS" pitchFamily="66" charset="0"/>
              </a:rPr>
              <a:t>Останній</a:t>
            </a:r>
            <a:r>
              <a:rPr lang="ru-RU" sz="2400" b="1" dirty="0">
                <a:latin typeface="Comic Sans MS" pitchFamily="66" charset="0"/>
              </a:rPr>
              <a:t> раз комету </a:t>
            </a:r>
            <a:r>
              <a:rPr lang="ru-RU" sz="2400" b="1" dirty="0" err="1">
                <a:latin typeface="Comic Sans MS" pitchFamily="66" charset="0"/>
              </a:rPr>
              <a:t>спостерігали</a:t>
            </a:r>
            <a:r>
              <a:rPr lang="ru-RU" sz="2400" b="1" dirty="0">
                <a:latin typeface="Comic Sans MS" pitchFamily="66" charset="0"/>
              </a:rPr>
              <a:t> у 1986 </a:t>
            </a:r>
            <a:r>
              <a:rPr lang="ru-RU" sz="2400" b="1" dirty="0" err="1">
                <a:latin typeface="Comic Sans MS" pitchFamily="66" charset="0"/>
              </a:rPr>
              <a:t>році</a:t>
            </a:r>
            <a:r>
              <a:rPr lang="ru-RU" sz="2400" b="1" dirty="0">
                <a:latin typeface="Comic Sans MS" pitchFamily="66" charset="0"/>
              </a:rPr>
              <a:t>. </a:t>
            </a:r>
            <a:r>
              <a:rPr lang="ru-RU" sz="2400" b="1" dirty="0" err="1">
                <a:latin typeface="Comic Sans MS" pitchFamily="66" charset="0"/>
              </a:rPr>
              <a:t>Наступного</a:t>
            </a:r>
            <a:r>
              <a:rPr lang="ru-RU" sz="2400" b="1" dirty="0">
                <a:latin typeface="Comic Sans MS" pitchFamily="66" charset="0"/>
              </a:rPr>
              <a:t> разу </a:t>
            </a:r>
            <a:r>
              <a:rPr lang="ru-RU" sz="2400" b="1" dirty="0" err="1">
                <a:latin typeface="Comic Sans MS" pitchFamily="66" charset="0"/>
              </a:rPr>
              <a:t>її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можна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побачити</a:t>
            </a:r>
            <a:r>
              <a:rPr lang="ru-RU" sz="2400" b="1" dirty="0">
                <a:latin typeface="Comic Sans MS" pitchFamily="66" charset="0"/>
              </a:rPr>
              <a:t> у 2061 </a:t>
            </a:r>
            <a:r>
              <a:rPr lang="ru-RU" sz="2400" b="1" dirty="0" err="1">
                <a:latin typeface="Comic Sans MS" pitchFamily="66" charset="0"/>
              </a:rPr>
              <a:t>році</a:t>
            </a:r>
            <a:r>
              <a:rPr lang="ru-RU" sz="2400" b="1" dirty="0">
                <a:latin typeface="Comic Sans MS" pitchFamily="66" charset="0"/>
              </a:rPr>
              <a:t>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3218"/>
            <a:ext cx="3600400" cy="2658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794" y="89424"/>
            <a:ext cx="3675606" cy="2454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1117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2298" y="4067032"/>
            <a:ext cx="7886700" cy="2614897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sz="3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Астероїди</a:t>
            </a:r>
            <a:r>
              <a:rPr lang="ru-RU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ru-RU" sz="3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just"/>
            <a:r>
              <a:rPr lang="ru-RU" sz="3200" dirty="0" err="1" smtClean="0">
                <a:latin typeface="Comic Sans MS" pitchFamily="66" charset="0"/>
              </a:rPr>
              <a:t>Розмір</a:t>
            </a:r>
            <a:r>
              <a:rPr lang="ru-RU" sz="3200" dirty="0" smtClean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астероїда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варіюється</a:t>
            </a:r>
            <a:r>
              <a:rPr lang="ru-RU" sz="3200" dirty="0">
                <a:latin typeface="Comic Sans MS" pitchFamily="66" charset="0"/>
              </a:rPr>
              <a:t> в межах 30 м – 1000 км</a:t>
            </a:r>
            <a:r>
              <a:rPr lang="ru-RU" sz="3200" dirty="0" smtClean="0">
                <a:latin typeface="Comic Sans MS" pitchFamily="66" charset="0"/>
              </a:rPr>
              <a:t>. </a:t>
            </a:r>
            <a:endParaRPr lang="ru-RU" sz="3200" dirty="0" smtClean="0">
              <a:latin typeface="Comic Sans MS" pitchFamily="66" charset="0"/>
            </a:endParaRPr>
          </a:p>
          <a:p>
            <a:pPr algn="just"/>
            <a:r>
              <a:rPr lang="ru-RU" sz="3200" dirty="0" err="1" smtClean="0">
                <a:latin typeface="Comic Sans MS" pitchFamily="66" charset="0"/>
              </a:rPr>
              <a:t>Тверді</a:t>
            </a:r>
            <a:r>
              <a:rPr lang="ru-RU" sz="3200" dirty="0" smtClean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небесні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тіла</a:t>
            </a:r>
            <a:r>
              <a:rPr lang="ru-RU" sz="3200" dirty="0">
                <a:latin typeface="Comic Sans MS" pitchFamily="66" charset="0"/>
              </a:rPr>
              <a:t>, </a:t>
            </a:r>
            <a:r>
              <a:rPr lang="ru-RU" sz="3200" dirty="0" err="1">
                <a:latin typeface="Comic Sans MS" pitchFamily="66" charset="0"/>
              </a:rPr>
              <a:t>що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утворилися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внаслідок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вибуху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планети</a:t>
            </a:r>
            <a:r>
              <a:rPr lang="ru-RU" sz="3200" dirty="0">
                <a:latin typeface="Comic Sans MS" pitchFamily="66" charset="0"/>
              </a:rPr>
              <a:t> й </a:t>
            </a:r>
            <a:r>
              <a:rPr lang="ru-RU" sz="3200" dirty="0" err="1">
                <a:latin typeface="Comic Sans MS" pitchFamily="66" charset="0"/>
              </a:rPr>
              <a:t>рухаються</a:t>
            </a:r>
            <a:r>
              <a:rPr lang="ru-RU" sz="3200" dirty="0">
                <a:latin typeface="Comic Sans MS" pitchFamily="66" charset="0"/>
              </a:rPr>
              <a:t> у </a:t>
            </a:r>
            <a:r>
              <a:rPr lang="ru-RU" sz="3200" dirty="0" err="1">
                <a:latin typeface="Comic Sans MS" pitchFamily="66" charset="0"/>
              </a:rPr>
              <a:t>Сонячній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системі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між</a:t>
            </a:r>
            <a:r>
              <a:rPr lang="ru-RU" sz="3200" dirty="0">
                <a:latin typeface="Comic Sans MS" pitchFamily="66" charset="0"/>
              </a:rPr>
              <a:t> Марсом та </a:t>
            </a:r>
            <a:r>
              <a:rPr lang="ru-RU" sz="3200" dirty="0" err="1">
                <a:latin typeface="Comic Sans MS" pitchFamily="66" charset="0"/>
              </a:rPr>
              <a:t>Юпітером</a:t>
            </a:r>
            <a:r>
              <a:rPr lang="ru-RU" sz="3200" dirty="0">
                <a:latin typeface="Comic Sans MS" pitchFamily="66" charset="0"/>
              </a:rPr>
              <a:t>, у </a:t>
            </a:r>
            <a:r>
              <a:rPr lang="ru-RU" sz="3200" dirty="0" err="1">
                <a:latin typeface="Comic Sans MS" pitchFamily="66" charset="0"/>
              </a:rPr>
              <a:t>вигляді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уявного</a:t>
            </a:r>
            <a:r>
              <a:rPr lang="ru-RU" sz="3200" dirty="0">
                <a:latin typeface="Comic Sans MS" pitchFamily="66" charset="0"/>
              </a:rPr>
              <a:t> поясу, </a:t>
            </a:r>
            <a:r>
              <a:rPr lang="ru-RU" sz="3200" dirty="0" err="1">
                <a:latin typeface="Comic Sans MS" pitchFamily="66" charset="0"/>
              </a:rPr>
              <a:t>який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відмежовує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планети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земної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групи</a:t>
            </a:r>
            <a:r>
              <a:rPr lang="ru-RU" sz="3200" dirty="0">
                <a:latin typeface="Comic Sans MS" pitchFamily="66" charset="0"/>
              </a:rPr>
              <a:t> (</a:t>
            </a:r>
            <a:r>
              <a:rPr lang="ru-RU" sz="3200" dirty="0" err="1">
                <a:latin typeface="Comic Sans MS" pitchFamily="66" charset="0"/>
              </a:rPr>
              <a:t>Меркурій</a:t>
            </a:r>
            <a:r>
              <a:rPr lang="ru-RU" sz="3200" dirty="0">
                <a:latin typeface="Comic Sans MS" pitchFamily="66" charset="0"/>
              </a:rPr>
              <a:t>, Венера, Земля, Марс </a:t>
            </a:r>
            <a:r>
              <a:rPr lang="ru-RU" sz="3200" dirty="0" err="1">
                <a:latin typeface="Comic Sans MS" pitchFamily="66" charset="0"/>
              </a:rPr>
              <a:t>тобто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внутрішні</a:t>
            </a:r>
            <a:r>
              <a:rPr lang="ru-RU" sz="3200" dirty="0">
                <a:latin typeface="Comic Sans MS" pitchFamily="66" charset="0"/>
              </a:rPr>
              <a:t>), </a:t>
            </a:r>
            <a:r>
              <a:rPr lang="ru-RU" sz="3200" dirty="0" err="1">
                <a:latin typeface="Comic Sans MS" pitchFamily="66" charset="0"/>
              </a:rPr>
              <a:t>від</a:t>
            </a:r>
            <a:r>
              <a:rPr lang="ru-RU" sz="3200" dirty="0">
                <a:latin typeface="Comic Sans MS" pitchFamily="66" charset="0"/>
              </a:rPr>
              <a:t> планет - </a:t>
            </a:r>
            <a:r>
              <a:rPr lang="ru-RU" sz="3200" dirty="0" err="1">
                <a:latin typeface="Comic Sans MS" pitchFamily="66" charset="0"/>
              </a:rPr>
              <a:t>гігантів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газової</a:t>
            </a:r>
            <a:r>
              <a:rPr lang="ru-RU" sz="3200" dirty="0">
                <a:latin typeface="Comic Sans MS" pitchFamily="66" charset="0"/>
              </a:rPr>
              <a:t> </a:t>
            </a:r>
            <a:r>
              <a:rPr lang="ru-RU" sz="3200" dirty="0" err="1">
                <a:latin typeface="Comic Sans MS" pitchFamily="66" charset="0"/>
              </a:rPr>
              <a:t>групи</a:t>
            </a:r>
            <a:r>
              <a:rPr lang="ru-RU" sz="3200" dirty="0">
                <a:latin typeface="Comic Sans MS" pitchFamily="66" charset="0"/>
              </a:rPr>
              <a:t> (</a:t>
            </a:r>
            <a:r>
              <a:rPr lang="ru-RU" sz="3200" dirty="0" err="1">
                <a:latin typeface="Comic Sans MS" pitchFamily="66" charset="0"/>
              </a:rPr>
              <a:t>Юпітер</a:t>
            </a:r>
            <a:r>
              <a:rPr lang="ru-RU" sz="3200" dirty="0">
                <a:latin typeface="Comic Sans MS" pitchFamily="66" charset="0"/>
              </a:rPr>
              <a:t>, Сатурн, Уран, Нептун </a:t>
            </a:r>
            <a:r>
              <a:rPr lang="ru-RU" sz="3200" dirty="0" err="1">
                <a:latin typeface="Comic Sans MS" pitchFamily="66" charset="0"/>
              </a:rPr>
              <a:t>зовнішні</a:t>
            </a:r>
            <a:r>
              <a:rPr lang="ru-RU" sz="3200" dirty="0">
                <a:latin typeface="Comic Sans MS" pitchFamily="66" charset="0"/>
              </a:rPr>
              <a:t>).</a:t>
            </a:r>
            <a:endParaRPr lang="en-US" sz="3200" dirty="0">
              <a:latin typeface="Comic Sans MS" pitchFamily="66" charset="0"/>
            </a:endParaRPr>
          </a:p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60648"/>
            <a:ext cx="6426714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623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4653136"/>
            <a:ext cx="7886700" cy="1800200"/>
          </a:xfrm>
        </p:spPr>
        <p:txBody>
          <a:bodyPr>
            <a:normAutofit/>
          </a:bodyPr>
          <a:lstStyle/>
          <a:p>
            <a:pPr algn="just"/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Метеор</a:t>
            </a:r>
            <a:r>
              <a:rPr lang="ru-RU" sz="2800" dirty="0">
                <a:latin typeface="Comic Sans MS" pitchFamily="66" charset="0"/>
              </a:rPr>
              <a:t> – </a:t>
            </a:r>
            <a:r>
              <a:rPr lang="ru-RU" sz="2800" dirty="0" err="1">
                <a:latin typeface="Comic Sans MS" pitchFamily="66" charset="0"/>
              </a:rPr>
              <a:t>тверді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тіла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космічного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походження</a:t>
            </a:r>
            <a:r>
              <a:rPr lang="ru-RU" sz="2800" dirty="0">
                <a:latin typeface="Comic Sans MS" pitchFamily="66" charset="0"/>
              </a:rPr>
              <a:t>, </a:t>
            </a:r>
            <a:r>
              <a:rPr lang="ru-RU" sz="2800" dirty="0" err="1">
                <a:latin typeface="Comic Sans MS" pitchFamily="66" charset="0"/>
              </a:rPr>
              <a:t>які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потрапляючи</a:t>
            </a:r>
            <a:r>
              <a:rPr lang="ru-RU" sz="2800" dirty="0">
                <a:latin typeface="Comic Sans MS" pitchFamily="66" charset="0"/>
              </a:rPr>
              <a:t> в атмосферу, </a:t>
            </a:r>
            <a:r>
              <a:rPr lang="ru-RU" sz="2800" dirty="0" err="1">
                <a:latin typeface="Comic Sans MS" pitchFamily="66" charset="0"/>
              </a:rPr>
              <a:t>утворюють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короткочасні</a:t>
            </a:r>
            <a:r>
              <a:rPr lang="ru-RU" sz="2800" dirty="0">
                <a:latin typeface="Comic Sans MS" pitchFamily="66" charset="0"/>
              </a:rPr>
              <a:t> </a:t>
            </a:r>
            <a:r>
              <a:rPr lang="ru-RU" sz="2800" dirty="0" err="1">
                <a:latin typeface="Comic Sans MS" pitchFamily="66" charset="0"/>
              </a:rPr>
              <a:t>спалахи</a:t>
            </a:r>
            <a:r>
              <a:rPr lang="ru-RU" sz="2800" dirty="0">
                <a:latin typeface="Comic Sans MS" pitchFamily="66" charset="0"/>
              </a:rPr>
              <a:t>. </a:t>
            </a:r>
            <a:endParaRPr lang="ru-RU" sz="2800" i="1" dirty="0">
              <a:latin typeface="Comic Sans MS" pitchFamily="66" charset="0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836712"/>
            <a:ext cx="5414907" cy="3032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700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780928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err="1">
                <a:solidFill>
                  <a:srgbClr val="FF0000"/>
                </a:solidFill>
                <a:latin typeface="Comic Sans MS" pitchFamily="66" charset="0"/>
              </a:rPr>
              <a:t>Метеорити</a:t>
            </a:r>
            <a:r>
              <a:rPr lang="ru-RU" sz="2400" b="1" dirty="0">
                <a:latin typeface="Comic Sans MS" pitchFamily="66" charset="0"/>
              </a:rPr>
              <a:t> - </a:t>
            </a:r>
            <a:r>
              <a:rPr lang="ru-RU" sz="2400" b="1" dirty="0" err="1">
                <a:latin typeface="Comic Sans MS" pitchFamily="66" charset="0"/>
              </a:rPr>
              <a:t>це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метеорні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тіла</a:t>
            </a:r>
            <a:r>
              <a:rPr lang="ru-RU" sz="2400" b="1" dirty="0">
                <a:latin typeface="Comic Sans MS" pitchFamily="66" charset="0"/>
              </a:rPr>
              <a:t>, </a:t>
            </a:r>
            <a:r>
              <a:rPr lang="ru-RU" sz="2400" b="1" dirty="0" err="1">
                <a:latin typeface="Comic Sans MS" pitchFamily="66" charset="0"/>
              </a:rPr>
              <a:t>які</a:t>
            </a:r>
            <a:r>
              <a:rPr lang="ru-RU" sz="2400" b="1" dirty="0">
                <a:latin typeface="Comic Sans MS" pitchFamily="66" charset="0"/>
              </a:rPr>
              <a:t> не </a:t>
            </a:r>
            <a:r>
              <a:rPr lang="ru-RU" sz="2400" b="1" dirty="0" err="1">
                <a:latin typeface="Comic Sans MS" pitchFamily="66" charset="0"/>
              </a:rPr>
              <a:t>спалахують</a:t>
            </a:r>
            <a:r>
              <a:rPr lang="ru-RU" sz="2400" b="1" dirty="0">
                <a:latin typeface="Comic Sans MS" pitchFamily="66" charset="0"/>
              </a:rPr>
              <a:t> в </a:t>
            </a:r>
            <a:r>
              <a:rPr lang="ru-RU" sz="2400" b="1" dirty="0" err="1">
                <a:latin typeface="Comic Sans MS" pitchFamily="66" charset="0"/>
              </a:rPr>
              <a:t>атмосфері</a:t>
            </a:r>
            <a:r>
              <a:rPr lang="ru-RU" sz="2400" b="1" dirty="0">
                <a:latin typeface="Comic Sans MS" pitchFamily="66" charset="0"/>
              </a:rPr>
              <a:t>, а </a:t>
            </a:r>
            <a:r>
              <a:rPr lang="ru-RU" sz="2400" b="1" dirty="0" err="1">
                <a:latin typeface="Comic Sans MS" pitchFamily="66" charset="0"/>
              </a:rPr>
              <a:t>досягають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поверхні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Землі</a:t>
            </a:r>
            <a:r>
              <a:rPr lang="ru-RU" sz="2400" b="1" dirty="0">
                <a:latin typeface="Comic Sans MS" pitchFamily="66" charset="0"/>
              </a:rPr>
              <a:t>.</a:t>
            </a:r>
          </a:p>
          <a:p>
            <a:pPr algn="just"/>
            <a:r>
              <a:rPr lang="ru-RU" sz="2400" b="1" dirty="0" err="1">
                <a:latin typeface="Comic Sans MS" pitchFamily="66" charset="0"/>
              </a:rPr>
              <a:t>Метеори</a:t>
            </a:r>
            <a:r>
              <a:rPr lang="ru-RU" sz="2400" b="1" dirty="0">
                <a:latin typeface="Comic Sans MS" pitchFamily="66" charset="0"/>
              </a:rPr>
              <a:t> - </a:t>
            </a:r>
            <a:r>
              <a:rPr lang="ru-RU" sz="2400" b="1" dirty="0" err="1">
                <a:latin typeface="Comic Sans MS" pitchFamily="66" charset="0"/>
              </a:rPr>
              <a:t>тверді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тіла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космічного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походження</a:t>
            </a:r>
            <a:r>
              <a:rPr lang="ru-RU" sz="2400" b="1" dirty="0">
                <a:latin typeface="Comic Sans MS" pitchFamily="66" charset="0"/>
              </a:rPr>
              <a:t>, </a:t>
            </a:r>
            <a:r>
              <a:rPr lang="ru-RU" sz="2400" b="1" dirty="0" err="1">
                <a:latin typeface="Comic Sans MS" pitchFamily="66" charset="0"/>
              </a:rPr>
              <a:t>які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потрапляючи</a:t>
            </a:r>
            <a:r>
              <a:rPr lang="ru-RU" sz="2400" b="1" dirty="0">
                <a:latin typeface="Comic Sans MS" pitchFamily="66" charset="0"/>
              </a:rPr>
              <a:t> в атмосферу, </a:t>
            </a:r>
            <a:r>
              <a:rPr lang="ru-RU" sz="2400" b="1" dirty="0" err="1">
                <a:latin typeface="Comic Sans MS" pitchFamily="66" charset="0"/>
              </a:rPr>
              <a:t>утворюють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короткочасні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спалахи</a:t>
            </a:r>
            <a:r>
              <a:rPr lang="ru-RU" sz="2400" b="1" dirty="0">
                <a:latin typeface="Comic Sans MS" pitchFamily="66" charset="0"/>
              </a:rPr>
              <a:t>.  </a:t>
            </a:r>
            <a:r>
              <a:rPr lang="ru-RU" sz="2400" b="1" dirty="0" err="1">
                <a:latin typeface="Comic Sans MS" pitchFamily="66" charset="0"/>
              </a:rPr>
              <a:t>Ці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тверді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тіла</a:t>
            </a:r>
            <a:r>
              <a:rPr lang="ru-RU" sz="2400" b="1" dirty="0">
                <a:latin typeface="Comic Sans MS" pitchFamily="66" charset="0"/>
              </a:rPr>
              <a:t> небесного </a:t>
            </a:r>
            <a:r>
              <a:rPr lang="ru-RU" sz="2400" b="1" dirty="0" err="1">
                <a:latin typeface="Comic Sans MS" pitchFamily="66" charset="0"/>
              </a:rPr>
              <a:t>походження</a:t>
            </a:r>
            <a:r>
              <a:rPr lang="ru-RU" sz="2400" b="1" dirty="0">
                <a:latin typeface="Comic Sans MS" pitchFamily="66" charset="0"/>
              </a:rPr>
              <a:t>, </a:t>
            </a:r>
            <a:r>
              <a:rPr lang="ru-RU" sz="2400" b="1" dirty="0" err="1">
                <a:latin typeface="Comic Sans MS" pitchFamily="66" charset="0"/>
              </a:rPr>
              <a:t>падають</a:t>
            </a:r>
            <a:r>
              <a:rPr lang="ru-RU" sz="2400" b="1" dirty="0">
                <a:latin typeface="Comic Sans MS" pitchFamily="66" charset="0"/>
              </a:rPr>
              <a:t> на </a:t>
            </a:r>
            <a:r>
              <a:rPr lang="ru-RU" sz="2400" b="1" dirty="0" err="1">
                <a:latin typeface="Comic Sans MS" pitchFamily="66" charset="0"/>
              </a:rPr>
              <a:t>поверхню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Землі</a:t>
            </a:r>
            <a:r>
              <a:rPr lang="ru-RU" sz="2400" b="1" dirty="0">
                <a:latin typeface="Comic Sans MS" pitchFamily="66" charset="0"/>
              </a:rPr>
              <a:t> з космосу. </a:t>
            </a:r>
            <a:r>
              <a:rPr lang="ru-RU" sz="2400" b="1" dirty="0" err="1">
                <a:latin typeface="Comic Sans MS" pitchFamily="66" charset="0"/>
              </a:rPr>
              <a:t>Більшість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знайдених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метеоритів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мають</a:t>
            </a:r>
            <a:r>
              <a:rPr lang="ru-RU" sz="2400" b="1" dirty="0">
                <a:latin typeface="Comic Sans MS" pitchFamily="66" charset="0"/>
              </a:rPr>
              <a:t> вагу </a:t>
            </a:r>
            <a:r>
              <a:rPr lang="ru-RU" sz="2400" b="1" dirty="0" err="1">
                <a:latin typeface="Comic Sans MS" pitchFamily="66" charset="0"/>
              </a:rPr>
              <a:t>від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декількох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грамів</a:t>
            </a:r>
            <a:r>
              <a:rPr lang="ru-RU" sz="2400" b="1" dirty="0">
                <a:latin typeface="Comic Sans MS" pitchFamily="66" charset="0"/>
              </a:rPr>
              <a:t> до </a:t>
            </a:r>
            <a:r>
              <a:rPr lang="ru-RU" sz="2400" b="1" dirty="0" err="1">
                <a:latin typeface="Comic Sans MS" pitchFamily="66" charset="0"/>
              </a:rPr>
              <a:t>декількох</a:t>
            </a:r>
            <a:r>
              <a:rPr lang="ru-RU" sz="2400" b="1" dirty="0">
                <a:latin typeface="Comic Sans MS" pitchFamily="66" charset="0"/>
              </a:rPr>
              <a:t> </a:t>
            </a:r>
            <a:r>
              <a:rPr lang="ru-RU" sz="2400" b="1" dirty="0" err="1">
                <a:latin typeface="Comic Sans MS" pitchFamily="66" charset="0"/>
              </a:rPr>
              <a:t>кілограмів</a:t>
            </a:r>
            <a:r>
              <a:rPr lang="ru-RU" sz="2400" b="1" dirty="0">
                <a:latin typeface="Comic Sans MS" pitchFamily="66" charset="0"/>
              </a:rPr>
              <a:t>.</a:t>
            </a:r>
          </a:p>
          <a:p>
            <a:pPr algn="just"/>
            <a:endParaRPr lang="uk-UA" sz="2400" b="1" dirty="0"/>
          </a:p>
          <a:p>
            <a:pPr algn="just"/>
            <a:endParaRPr lang="ru-RU" sz="24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476672"/>
            <a:ext cx="3123828" cy="2260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07758"/>
            <a:ext cx="2880320" cy="215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52442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6563072" cy="756002"/>
          </a:xfrm>
        </p:spPr>
        <p:txBody>
          <a:bodyPr/>
          <a:lstStyle/>
          <a:p>
            <a:r>
              <a:rPr lang="ru-RU" b="1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Вікторина</a:t>
            </a:r>
            <a:r>
              <a:rPr lang="ru-RU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 «</a:t>
            </a:r>
            <a:r>
              <a:rPr lang="ru-RU" b="1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Планети</a:t>
            </a:r>
            <a:r>
              <a:rPr lang="ru-RU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908720"/>
            <a:ext cx="655272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1. На </a:t>
            </a:r>
            <a:r>
              <a:rPr lang="ru-RU" sz="2000" dirty="0" err="1">
                <a:latin typeface="Comic Sans MS" pitchFamily="66" charset="0"/>
              </a:rPr>
              <a:t>якій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планеті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існує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життя</a:t>
            </a:r>
            <a:r>
              <a:rPr lang="ru-RU" sz="2000" dirty="0">
                <a:latin typeface="Comic Sans MS" pitchFamily="66" charset="0"/>
              </a:rPr>
              <a:t>? (Земля)</a:t>
            </a:r>
          </a:p>
          <a:p>
            <a:r>
              <a:rPr lang="ru-RU" sz="2000" dirty="0">
                <a:latin typeface="Comic Sans MS" pitchFamily="66" charset="0"/>
              </a:rPr>
              <a:t>2. Яка планета </a:t>
            </a:r>
            <a:r>
              <a:rPr lang="ru-RU" sz="2000" dirty="0" err="1">
                <a:latin typeface="Comic Sans MS" pitchFamily="66" charset="0"/>
              </a:rPr>
              <a:t>підперезана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ремінцем</a:t>
            </a:r>
            <a:r>
              <a:rPr lang="ru-RU" sz="2000" dirty="0">
                <a:latin typeface="Comic Sans MS" pitchFamily="66" charset="0"/>
              </a:rPr>
              <a:t>? (Сатурн)</a:t>
            </a:r>
          </a:p>
          <a:p>
            <a:r>
              <a:rPr lang="ru-RU" sz="2000" dirty="0">
                <a:latin typeface="Comic Sans MS" pitchFamily="66" charset="0"/>
              </a:rPr>
              <a:t>3. Планета, яка </a:t>
            </a:r>
            <a:r>
              <a:rPr lang="ru-RU" sz="2000" dirty="0" err="1">
                <a:latin typeface="Comic Sans MS" pitchFamily="66" charset="0"/>
              </a:rPr>
              <a:t>обертається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навколо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Сонця</a:t>
            </a:r>
            <a:r>
              <a:rPr lang="ru-RU" sz="2000" dirty="0">
                <a:latin typeface="Comic Sans MS" pitchFamily="66" charset="0"/>
              </a:rPr>
              <a:t> «</a:t>
            </a:r>
            <a:r>
              <a:rPr lang="ru-RU" sz="2000" dirty="0" err="1">
                <a:latin typeface="Comic Sans MS" pitchFamily="66" charset="0"/>
              </a:rPr>
              <a:t>лежачи</a:t>
            </a:r>
            <a:r>
              <a:rPr lang="ru-RU" sz="2000" dirty="0">
                <a:latin typeface="Comic Sans MS" pitchFamily="66" charset="0"/>
              </a:rPr>
              <a:t> на </a:t>
            </a:r>
            <a:r>
              <a:rPr lang="ru-RU" sz="2000" dirty="0" err="1">
                <a:latin typeface="Comic Sans MS" pitchFamily="66" charset="0"/>
              </a:rPr>
              <a:t>боці</a:t>
            </a:r>
            <a:r>
              <a:rPr lang="ru-RU" sz="2000" dirty="0">
                <a:latin typeface="Comic Sans MS" pitchFamily="66" charset="0"/>
              </a:rPr>
              <a:t>». » (Уран).</a:t>
            </a:r>
          </a:p>
          <a:p>
            <a:r>
              <a:rPr lang="ru-RU" sz="2000" dirty="0">
                <a:latin typeface="Comic Sans MS" pitchFamily="66" charset="0"/>
              </a:rPr>
              <a:t>4. Яка планета </a:t>
            </a:r>
            <a:r>
              <a:rPr lang="ru-RU" sz="2000" dirty="0" err="1">
                <a:latin typeface="Comic Sans MS" pitchFamily="66" charset="0"/>
              </a:rPr>
              <a:t>подорожує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між</a:t>
            </a:r>
            <a:r>
              <a:rPr lang="ru-RU" sz="2000" dirty="0">
                <a:latin typeface="Comic Sans MS" pitchFamily="66" charset="0"/>
              </a:rPr>
              <a:t> Сатурном і Нептуном?(Уран)</a:t>
            </a:r>
          </a:p>
          <a:p>
            <a:r>
              <a:rPr lang="ru-RU" sz="2000" dirty="0">
                <a:latin typeface="Comic Sans MS" pitchFamily="66" charset="0"/>
              </a:rPr>
              <a:t>5. Планета, яка </a:t>
            </a:r>
            <a:r>
              <a:rPr lang="ru-RU" sz="2000" dirty="0" err="1">
                <a:latin typeface="Comic Sans MS" pitchFamily="66" charset="0"/>
              </a:rPr>
              <a:t>отримала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ім’я</a:t>
            </a:r>
            <a:r>
              <a:rPr lang="ru-RU" sz="2000" dirty="0">
                <a:latin typeface="Comic Sans MS" pitchFamily="66" charset="0"/>
              </a:rPr>
              <a:t> бога </a:t>
            </a:r>
            <a:r>
              <a:rPr lang="ru-RU" sz="2000" dirty="0" err="1">
                <a:latin typeface="Comic Sans MS" pitchFamily="66" charset="0"/>
              </a:rPr>
              <a:t>війни</a:t>
            </a:r>
            <a:r>
              <a:rPr lang="ru-RU" sz="2000" dirty="0">
                <a:latin typeface="Comic Sans MS" pitchFamily="66" charset="0"/>
              </a:rPr>
              <a:t>? (Марс)</a:t>
            </a:r>
          </a:p>
          <a:p>
            <a:r>
              <a:rPr lang="ru-RU" sz="2000" dirty="0">
                <a:latin typeface="Comic Sans MS" pitchFamily="66" charset="0"/>
              </a:rPr>
              <a:t>6. </a:t>
            </a:r>
            <a:r>
              <a:rPr lang="ru-RU" sz="2000" dirty="0" err="1">
                <a:latin typeface="Comic Sans MS" pitchFamily="66" charset="0"/>
              </a:rPr>
              <a:t>Найшвидша</a:t>
            </a:r>
            <a:r>
              <a:rPr lang="ru-RU" sz="2000" dirty="0">
                <a:latin typeface="Comic Sans MS" pitchFamily="66" charset="0"/>
              </a:rPr>
              <a:t> з-</a:t>
            </a:r>
            <a:r>
              <a:rPr lang="ru-RU" sz="2000" dirty="0" err="1">
                <a:latin typeface="Comic Sans MS" pitchFamily="66" charset="0"/>
              </a:rPr>
              <a:t>поміж</a:t>
            </a:r>
            <a:r>
              <a:rPr lang="ru-RU" sz="2000" dirty="0">
                <a:latin typeface="Comic Sans MS" pitchFamily="66" charset="0"/>
              </a:rPr>
              <a:t> планет. (</a:t>
            </a:r>
            <a:r>
              <a:rPr lang="ru-RU" sz="2000" dirty="0" err="1">
                <a:latin typeface="Comic Sans MS" pitchFamily="66" charset="0"/>
              </a:rPr>
              <a:t>Меркурій</a:t>
            </a:r>
            <a:r>
              <a:rPr lang="ru-RU" sz="2000" dirty="0">
                <a:latin typeface="Comic Sans MS" pitchFamily="66" charset="0"/>
              </a:rPr>
              <a:t>)</a:t>
            </a:r>
          </a:p>
          <a:p>
            <a:r>
              <a:rPr lang="ru-RU" sz="2000" dirty="0">
                <a:latin typeface="Comic Sans MS" pitchFamily="66" charset="0"/>
              </a:rPr>
              <a:t>7. </a:t>
            </a:r>
            <a:r>
              <a:rPr lang="ru-RU" sz="2000" dirty="0" err="1">
                <a:latin typeface="Comic Sans MS" pitchFamily="66" charset="0"/>
              </a:rPr>
              <a:t>Найяскравіше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світло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нічного</a:t>
            </a:r>
            <a:r>
              <a:rPr lang="ru-RU" sz="2000" dirty="0">
                <a:latin typeface="Comic Sans MS" pitchFamily="66" charset="0"/>
              </a:rPr>
              <a:t> неба. (Венера)</a:t>
            </a:r>
          </a:p>
          <a:p>
            <a:r>
              <a:rPr lang="ru-RU" sz="2000" dirty="0">
                <a:latin typeface="Comic Sans MS" pitchFamily="66" charset="0"/>
              </a:rPr>
              <a:t>8. </a:t>
            </a:r>
            <a:r>
              <a:rPr lang="ru-RU" sz="2000" dirty="0" err="1">
                <a:latin typeface="Comic Sans MS" pitchFamily="66" charset="0"/>
              </a:rPr>
              <a:t>Які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небесні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тіла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називають</a:t>
            </a:r>
            <a:r>
              <a:rPr lang="ru-RU" sz="2000" dirty="0">
                <a:latin typeface="Comic Sans MS" pitchFamily="66" charset="0"/>
              </a:rPr>
              <a:t> планетами? (</a:t>
            </a:r>
            <a:r>
              <a:rPr lang="ru-RU" sz="2000" dirty="0" err="1">
                <a:latin typeface="Comic Sans MS" pitchFamily="66" charset="0"/>
              </a:rPr>
              <a:t>Найбільші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небесні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тіла</a:t>
            </a:r>
            <a:r>
              <a:rPr lang="ru-RU" sz="2000" dirty="0">
                <a:latin typeface="Comic Sans MS" pitchFamily="66" charset="0"/>
              </a:rPr>
              <a:t>, </a:t>
            </a:r>
            <a:r>
              <a:rPr lang="ru-RU" sz="2000" dirty="0" err="1">
                <a:latin typeface="Comic Sans MS" pitchFamily="66" charset="0"/>
              </a:rPr>
              <a:t>що</a:t>
            </a:r>
            <a:r>
              <a:rPr lang="ru-RU" sz="2000" dirty="0">
                <a:latin typeface="Comic Sans MS" pitchFamily="66" charset="0"/>
              </a:rPr>
              <a:t> </a:t>
            </a:r>
          </a:p>
          <a:p>
            <a:r>
              <a:rPr lang="ru-RU" sz="2000" dirty="0">
                <a:latin typeface="Comic Sans MS" pitchFamily="66" charset="0"/>
              </a:rPr>
              <a:t>    </a:t>
            </a:r>
            <a:r>
              <a:rPr lang="ru-RU" sz="2000" dirty="0" err="1">
                <a:latin typeface="Comic Sans MS" pitchFamily="66" charset="0"/>
              </a:rPr>
              <a:t>обертаються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навколо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Сонця</a:t>
            </a:r>
            <a:r>
              <a:rPr lang="ru-RU" sz="2000" dirty="0">
                <a:latin typeface="Comic Sans MS" pitchFamily="66" charset="0"/>
              </a:rPr>
              <a:t>)</a:t>
            </a:r>
          </a:p>
          <a:p>
            <a:r>
              <a:rPr lang="ru-RU" sz="2000" dirty="0">
                <a:latin typeface="Comic Sans MS" pitchFamily="66" charset="0"/>
              </a:rPr>
              <a:t>9. </a:t>
            </a:r>
            <a:r>
              <a:rPr lang="ru-RU" sz="2000" dirty="0" err="1">
                <a:latin typeface="Comic Sans MS" pitchFamily="66" charset="0"/>
              </a:rPr>
              <a:t>Скільки</a:t>
            </a:r>
            <a:r>
              <a:rPr lang="ru-RU" sz="2000" dirty="0">
                <a:latin typeface="Comic Sans MS" pitchFamily="66" charset="0"/>
              </a:rPr>
              <a:t> планет </a:t>
            </a:r>
            <a:r>
              <a:rPr lang="ru-RU" sz="2000" dirty="0" err="1">
                <a:latin typeface="Comic Sans MS" pitchFamily="66" charset="0"/>
              </a:rPr>
              <a:t>утворюють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Сонячну</a:t>
            </a:r>
            <a:r>
              <a:rPr lang="ru-RU" sz="2000" dirty="0">
                <a:latin typeface="Comic Sans MS" pitchFamily="66" charset="0"/>
              </a:rPr>
              <a:t> систему? (8планет: </a:t>
            </a:r>
            <a:r>
              <a:rPr lang="ru-RU" sz="2000" dirty="0" err="1">
                <a:latin typeface="Comic Sans MS" pitchFamily="66" charset="0"/>
              </a:rPr>
              <a:t>Меркурій</a:t>
            </a:r>
            <a:r>
              <a:rPr lang="ru-RU" sz="2000" dirty="0">
                <a:latin typeface="Comic Sans MS" pitchFamily="66" charset="0"/>
              </a:rPr>
              <a:t>, Венера, </a:t>
            </a:r>
          </a:p>
          <a:p>
            <a:r>
              <a:rPr lang="ru-RU" sz="2000" dirty="0">
                <a:latin typeface="Comic Sans MS" pitchFamily="66" charset="0"/>
              </a:rPr>
              <a:t>    Земля, Марс, </a:t>
            </a:r>
            <a:r>
              <a:rPr lang="ru-RU" sz="2000" dirty="0" err="1">
                <a:latin typeface="Comic Sans MS" pitchFamily="66" charset="0"/>
              </a:rPr>
              <a:t>Юпітер,Сатурн</a:t>
            </a:r>
            <a:r>
              <a:rPr lang="ru-RU" sz="2000" dirty="0">
                <a:latin typeface="Comic Sans MS" pitchFamily="66" charset="0"/>
              </a:rPr>
              <a:t>, Уран, Нептун)</a:t>
            </a:r>
          </a:p>
          <a:p>
            <a:r>
              <a:rPr lang="ru-RU" sz="2000" dirty="0">
                <a:latin typeface="Comic Sans MS" pitchFamily="66" charset="0"/>
              </a:rPr>
              <a:t>10. Планета, яка </a:t>
            </a:r>
            <a:r>
              <a:rPr lang="ru-RU" sz="2000" dirty="0" err="1">
                <a:latin typeface="Comic Sans MS" pitchFamily="66" charset="0"/>
              </a:rPr>
              <a:t>має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найпотужнішу</a:t>
            </a:r>
            <a:r>
              <a:rPr lang="ru-RU" sz="2000" dirty="0">
                <a:latin typeface="Comic Sans MS" pitchFamily="66" charset="0"/>
              </a:rPr>
              <a:t> систему </a:t>
            </a:r>
            <a:r>
              <a:rPr lang="ru-RU" sz="2000" dirty="0" err="1">
                <a:latin typeface="Comic Sans MS" pitchFamily="66" charset="0"/>
              </a:rPr>
              <a:t>кілець</a:t>
            </a:r>
            <a:r>
              <a:rPr lang="ru-RU" sz="2000" dirty="0">
                <a:latin typeface="Comic Sans MS" pitchFamily="66" charset="0"/>
              </a:rPr>
              <a:t>. (Сатурн).</a:t>
            </a:r>
          </a:p>
        </p:txBody>
      </p:sp>
    </p:spTree>
    <p:extLst>
      <p:ext uri="{BB962C8B-B14F-4D97-AF65-F5344CB8AC3E}">
        <p14:creationId xmlns:p14="http://schemas.microsoft.com/office/powerpoint/2010/main" val="36313324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335846"/>
            <a:ext cx="669674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Comic Sans MS" pitchFamily="66" charset="0"/>
              </a:rPr>
              <a:t>11. У </a:t>
            </a:r>
            <a:r>
              <a:rPr lang="ru-RU" sz="2000" dirty="0" err="1">
                <a:latin typeface="Comic Sans MS" pitchFamily="66" charset="0"/>
              </a:rPr>
              <a:t>які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групи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можна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об’єднати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всі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планети</a:t>
            </a:r>
            <a:r>
              <a:rPr lang="ru-RU" sz="2000" dirty="0">
                <a:latin typeface="Comic Sans MS" pitchFamily="66" charset="0"/>
              </a:rPr>
              <a:t>?( </a:t>
            </a:r>
            <a:r>
              <a:rPr lang="ru-RU" sz="2000" dirty="0" err="1">
                <a:latin typeface="Comic Sans MS" pitchFamily="66" charset="0"/>
              </a:rPr>
              <a:t>Планети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земної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групи</a:t>
            </a:r>
            <a:r>
              <a:rPr lang="ru-RU" sz="2000" dirty="0">
                <a:latin typeface="Comic Sans MS" pitchFamily="66" charset="0"/>
              </a:rPr>
              <a:t> та </a:t>
            </a:r>
            <a:r>
              <a:rPr lang="ru-RU" sz="2000" dirty="0" err="1">
                <a:latin typeface="Comic Sans MS" pitchFamily="66" charset="0"/>
              </a:rPr>
              <a:t>планети</a:t>
            </a:r>
            <a:r>
              <a:rPr lang="ru-RU" sz="2000" dirty="0">
                <a:latin typeface="Comic Sans MS" pitchFamily="66" charset="0"/>
              </a:rPr>
              <a:t> </a:t>
            </a:r>
          </a:p>
          <a:p>
            <a:r>
              <a:rPr lang="ru-RU" sz="2000" dirty="0">
                <a:latin typeface="Comic Sans MS" pitchFamily="66" charset="0"/>
              </a:rPr>
              <a:t>      </a:t>
            </a:r>
            <a:r>
              <a:rPr lang="ru-RU" sz="2000" dirty="0" err="1">
                <a:latin typeface="Comic Sans MS" pitchFamily="66" charset="0"/>
              </a:rPr>
              <a:t>гіганти</a:t>
            </a:r>
            <a:r>
              <a:rPr lang="ru-RU" sz="2000" dirty="0">
                <a:latin typeface="Comic Sans MS" pitchFamily="66" charset="0"/>
              </a:rPr>
              <a:t>)</a:t>
            </a:r>
          </a:p>
          <a:p>
            <a:r>
              <a:rPr lang="ru-RU" sz="2000" dirty="0">
                <a:latin typeface="Comic Sans MS" pitchFamily="66" charset="0"/>
              </a:rPr>
              <a:t>12. До </a:t>
            </a:r>
            <a:r>
              <a:rPr lang="ru-RU" sz="2000" dirty="0" err="1">
                <a:latin typeface="Comic Sans MS" pitchFamily="66" charset="0"/>
              </a:rPr>
              <a:t>якої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групи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належить</a:t>
            </a:r>
            <a:r>
              <a:rPr lang="ru-RU" sz="2000" dirty="0">
                <a:latin typeface="Comic Sans MS" pitchFamily="66" charset="0"/>
              </a:rPr>
              <a:t> Плутон? (до </a:t>
            </a:r>
            <a:r>
              <a:rPr lang="ru-RU" sz="2000" dirty="0" err="1">
                <a:latin typeface="Comic Sans MS" pitchFamily="66" charset="0"/>
              </a:rPr>
              <a:t>малих</a:t>
            </a:r>
            <a:r>
              <a:rPr lang="ru-RU" sz="2000" dirty="0">
                <a:latin typeface="Comic Sans MS" pitchFamily="66" charset="0"/>
              </a:rPr>
              <a:t> планет, </a:t>
            </a:r>
            <a:r>
              <a:rPr lang="ru-RU" sz="2000" dirty="0" err="1">
                <a:latin typeface="Comic Sans MS" pitchFamily="66" charset="0"/>
              </a:rPr>
              <a:t>карликів</a:t>
            </a:r>
            <a:r>
              <a:rPr lang="ru-RU" sz="2000" dirty="0">
                <a:latin typeface="Comic Sans MS" pitchFamily="66" charset="0"/>
              </a:rPr>
              <a:t>)</a:t>
            </a:r>
          </a:p>
          <a:p>
            <a:r>
              <a:rPr lang="ru-RU" sz="2000" dirty="0">
                <a:latin typeface="Comic Sans MS" pitchFamily="66" charset="0"/>
              </a:rPr>
              <a:t>13. </a:t>
            </a:r>
            <a:r>
              <a:rPr lang="ru-RU" sz="2000" dirty="0" err="1">
                <a:latin typeface="Comic Sans MS" pitchFamily="66" charset="0"/>
              </a:rPr>
              <a:t>Найменша</a:t>
            </a:r>
            <a:r>
              <a:rPr lang="ru-RU" sz="2000" dirty="0">
                <a:latin typeface="Comic Sans MS" pitchFamily="66" charset="0"/>
              </a:rPr>
              <a:t> планета. (</a:t>
            </a:r>
            <a:r>
              <a:rPr lang="ru-RU" sz="2000" dirty="0" err="1">
                <a:latin typeface="Comic Sans MS" pitchFamily="66" charset="0"/>
              </a:rPr>
              <a:t>Меркурій</a:t>
            </a:r>
            <a:r>
              <a:rPr lang="ru-RU" sz="2000" dirty="0">
                <a:latin typeface="Comic Sans MS" pitchFamily="66" charset="0"/>
              </a:rPr>
              <a:t>).</a:t>
            </a:r>
          </a:p>
          <a:p>
            <a:r>
              <a:rPr lang="ru-RU" sz="2000" dirty="0">
                <a:latin typeface="Comic Sans MS" pitchFamily="66" charset="0"/>
              </a:rPr>
              <a:t>14. </a:t>
            </a:r>
            <a:r>
              <a:rPr lang="ru-RU" sz="2000" dirty="0" err="1">
                <a:latin typeface="Comic Sans MS" pitchFamily="66" charset="0"/>
              </a:rPr>
              <a:t>Найбільша</a:t>
            </a:r>
            <a:r>
              <a:rPr lang="ru-RU" sz="2000" dirty="0">
                <a:latin typeface="Comic Sans MS" pitchFamily="66" charset="0"/>
              </a:rPr>
              <a:t> планета. (</a:t>
            </a:r>
            <a:r>
              <a:rPr lang="ru-RU" sz="2000" dirty="0" err="1">
                <a:latin typeface="Comic Sans MS" pitchFamily="66" charset="0"/>
              </a:rPr>
              <a:t>Юпітер</a:t>
            </a:r>
            <a:r>
              <a:rPr lang="ru-RU" sz="2000" dirty="0">
                <a:latin typeface="Comic Sans MS" pitchFamily="66" charset="0"/>
              </a:rPr>
              <a:t>)</a:t>
            </a:r>
          </a:p>
          <a:p>
            <a:r>
              <a:rPr lang="ru-RU" sz="2000" dirty="0">
                <a:latin typeface="Comic Sans MS" pitchFamily="66" charset="0"/>
              </a:rPr>
              <a:t>15. Перша планета </a:t>
            </a:r>
            <a:r>
              <a:rPr lang="ru-RU" sz="2000" dirty="0" err="1">
                <a:latin typeface="Comic Sans MS" pitchFamily="66" charset="0"/>
              </a:rPr>
              <a:t>від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Сонця</a:t>
            </a:r>
            <a:r>
              <a:rPr lang="ru-RU" sz="2000" dirty="0">
                <a:latin typeface="Comic Sans MS" pitchFamily="66" charset="0"/>
              </a:rPr>
              <a:t>. (</a:t>
            </a:r>
            <a:r>
              <a:rPr lang="ru-RU" sz="2000" dirty="0" err="1">
                <a:latin typeface="Comic Sans MS" pitchFamily="66" charset="0"/>
              </a:rPr>
              <a:t>Меркурій</a:t>
            </a:r>
            <a:r>
              <a:rPr lang="ru-RU" sz="2000" dirty="0">
                <a:latin typeface="Comic Sans MS" pitchFamily="66" charset="0"/>
              </a:rPr>
              <a:t>)</a:t>
            </a:r>
          </a:p>
          <a:p>
            <a:r>
              <a:rPr lang="ru-RU" sz="2000" dirty="0">
                <a:latin typeface="Comic Sans MS" pitchFamily="66" charset="0"/>
              </a:rPr>
              <a:t>16. </a:t>
            </a:r>
            <a:r>
              <a:rPr lang="ru-RU" sz="2000" dirty="0" err="1">
                <a:latin typeface="Comic Sans MS" pitchFamily="66" charset="0"/>
              </a:rPr>
              <a:t>Остання</a:t>
            </a:r>
            <a:r>
              <a:rPr lang="ru-RU" sz="2000" dirty="0">
                <a:latin typeface="Comic Sans MS" pitchFamily="66" charset="0"/>
              </a:rPr>
              <a:t> планета </a:t>
            </a:r>
            <a:r>
              <a:rPr lang="ru-RU" sz="2000" dirty="0" err="1">
                <a:latin typeface="Comic Sans MS" pitchFamily="66" charset="0"/>
              </a:rPr>
              <a:t>від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Сонця</a:t>
            </a:r>
            <a:r>
              <a:rPr lang="ru-RU" sz="2000" dirty="0">
                <a:latin typeface="Comic Sans MS" pitchFamily="66" charset="0"/>
              </a:rPr>
              <a:t>. (Нептун)</a:t>
            </a:r>
          </a:p>
          <a:p>
            <a:r>
              <a:rPr lang="ru-RU" sz="2000" dirty="0">
                <a:latin typeface="Comic Sans MS" pitchFamily="66" charset="0"/>
              </a:rPr>
              <a:t>17. Планета, на </a:t>
            </a:r>
            <a:r>
              <a:rPr lang="ru-RU" sz="2000" dirty="0" err="1">
                <a:latin typeface="Comic Sans MS" pitchFamily="66" charset="0"/>
              </a:rPr>
              <a:t>якій</a:t>
            </a:r>
            <a:r>
              <a:rPr lang="ru-RU" sz="2000" dirty="0">
                <a:latin typeface="Comic Sans MS" pitchFamily="66" charset="0"/>
              </a:rPr>
              <a:t>, як і на </a:t>
            </a:r>
            <a:r>
              <a:rPr lang="ru-RU" sz="2000" dirty="0" err="1">
                <a:latin typeface="Comic Sans MS" pitchFamily="66" charset="0"/>
              </a:rPr>
              <a:t>Землі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відбувається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зміна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пір</a:t>
            </a:r>
            <a:r>
              <a:rPr lang="ru-RU" sz="2000" dirty="0">
                <a:latin typeface="Comic Sans MS" pitchFamily="66" charset="0"/>
              </a:rPr>
              <a:t> року. (Марс).</a:t>
            </a:r>
          </a:p>
          <a:p>
            <a:r>
              <a:rPr lang="ru-RU" sz="2000" dirty="0">
                <a:latin typeface="Comic Sans MS" pitchFamily="66" charset="0"/>
              </a:rPr>
              <a:t>18. </a:t>
            </a:r>
            <a:r>
              <a:rPr lang="ru-RU" sz="2000" dirty="0" err="1">
                <a:latin typeface="Comic Sans MS" pitchFamily="66" charset="0"/>
              </a:rPr>
              <a:t>Найспекотніша</a:t>
            </a:r>
            <a:r>
              <a:rPr lang="ru-RU" sz="2000" dirty="0">
                <a:latin typeface="Comic Sans MS" pitchFamily="66" charset="0"/>
              </a:rPr>
              <a:t> планета...(Венера).</a:t>
            </a:r>
          </a:p>
          <a:p>
            <a:r>
              <a:rPr lang="ru-RU" sz="2000" dirty="0">
                <a:latin typeface="Comic Sans MS" pitchFamily="66" charset="0"/>
              </a:rPr>
              <a:t>19. </a:t>
            </a:r>
            <a:r>
              <a:rPr lang="ru-RU" sz="2000" dirty="0" err="1">
                <a:latin typeface="Comic Sans MS" pitchFamily="66" charset="0"/>
              </a:rPr>
              <a:t>Найяскравіша</a:t>
            </a:r>
            <a:r>
              <a:rPr lang="ru-RU" sz="2000" dirty="0">
                <a:latin typeface="Comic Sans MS" pitchFamily="66" charset="0"/>
              </a:rPr>
              <a:t> планета…(Венера).</a:t>
            </a:r>
          </a:p>
          <a:p>
            <a:r>
              <a:rPr lang="ru-RU" sz="2000" dirty="0">
                <a:latin typeface="Comic Sans MS" pitchFamily="66" charset="0"/>
              </a:rPr>
              <a:t>20. </a:t>
            </a:r>
            <a:r>
              <a:rPr lang="ru-RU" sz="2000" dirty="0" err="1">
                <a:latin typeface="Comic Sans MS" pitchFamily="66" charset="0"/>
              </a:rPr>
              <a:t>Червона</a:t>
            </a:r>
            <a:r>
              <a:rPr lang="ru-RU" sz="2000" dirty="0">
                <a:latin typeface="Comic Sans MS" pitchFamily="66" charset="0"/>
              </a:rPr>
              <a:t> планета… (Марс).</a:t>
            </a:r>
          </a:p>
          <a:p>
            <a:r>
              <a:rPr lang="ru-RU" sz="2000" dirty="0">
                <a:latin typeface="Comic Sans MS" pitchFamily="66" charset="0"/>
              </a:rPr>
              <a:t>21. </a:t>
            </a:r>
            <a:r>
              <a:rPr lang="ru-RU" sz="2000" dirty="0" err="1">
                <a:latin typeface="Comic Sans MS" pitchFamily="66" charset="0"/>
              </a:rPr>
              <a:t>Найхолодніша</a:t>
            </a:r>
            <a:r>
              <a:rPr lang="ru-RU" sz="2000" dirty="0">
                <a:latin typeface="Comic Sans MS" pitchFamily="66" charset="0"/>
              </a:rPr>
              <a:t> планета…(Нептун)</a:t>
            </a:r>
          </a:p>
          <a:p>
            <a:r>
              <a:rPr lang="ru-RU" sz="2000" dirty="0">
                <a:latin typeface="Comic Sans MS" pitchFamily="66" charset="0"/>
              </a:rPr>
              <a:t>22. </a:t>
            </a:r>
            <a:r>
              <a:rPr lang="ru-RU" sz="2000" dirty="0" err="1">
                <a:latin typeface="Comic Sans MS" pitchFamily="66" charset="0"/>
              </a:rPr>
              <a:t>Планети</a:t>
            </a:r>
            <a:r>
              <a:rPr lang="ru-RU" sz="2000" dirty="0">
                <a:latin typeface="Comic Sans MS" pitchFamily="66" charset="0"/>
              </a:rPr>
              <a:t>, </a:t>
            </a:r>
            <a:r>
              <a:rPr lang="ru-RU" sz="2000" dirty="0" err="1">
                <a:latin typeface="Comic Sans MS" pitchFamily="66" charset="0"/>
              </a:rPr>
              <a:t>які</a:t>
            </a:r>
            <a:r>
              <a:rPr lang="ru-RU" sz="2000" dirty="0">
                <a:latin typeface="Comic Sans MS" pitchFamily="66" charset="0"/>
              </a:rPr>
              <a:t> не </a:t>
            </a:r>
            <a:r>
              <a:rPr lang="ru-RU" sz="2000" dirty="0" err="1">
                <a:latin typeface="Comic Sans MS" pitchFamily="66" charset="0"/>
              </a:rPr>
              <a:t>мають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супутників</a:t>
            </a:r>
            <a:r>
              <a:rPr lang="ru-RU" sz="2000" dirty="0">
                <a:latin typeface="Comic Sans MS" pitchFamily="66" charset="0"/>
              </a:rPr>
              <a:t>…(</a:t>
            </a:r>
            <a:r>
              <a:rPr lang="ru-RU" sz="2000" dirty="0" err="1">
                <a:latin typeface="Comic Sans MS" pitchFamily="66" charset="0"/>
              </a:rPr>
              <a:t>Меркурій</a:t>
            </a:r>
            <a:r>
              <a:rPr lang="ru-RU" sz="2000" dirty="0">
                <a:latin typeface="Comic Sans MS" pitchFamily="66" charset="0"/>
              </a:rPr>
              <a:t> і Венера).</a:t>
            </a:r>
          </a:p>
          <a:p>
            <a:r>
              <a:rPr lang="ru-RU" sz="2000" dirty="0">
                <a:latin typeface="Comic Sans MS" pitchFamily="66" charset="0"/>
              </a:rPr>
              <a:t>23. Планета, яка </a:t>
            </a:r>
            <a:r>
              <a:rPr lang="ru-RU" sz="2000" dirty="0" err="1">
                <a:latin typeface="Comic Sans MS" pitchFamily="66" charset="0"/>
              </a:rPr>
              <a:t>має</a:t>
            </a:r>
            <a:r>
              <a:rPr lang="ru-RU" sz="2000" dirty="0">
                <a:latin typeface="Comic Sans MS" pitchFamily="66" charset="0"/>
              </a:rPr>
              <a:t> один </a:t>
            </a:r>
            <a:r>
              <a:rPr lang="ru-RU" sz="2000" dirty="0" err="1">
                <a:latin typeface="Comic Sans MS" pitchFamily="66" charset="0"/>
              </a:rPr>
              <a:t>супутник</a:t>
            </a:r>
            <a:r>
              <a:rPr lang="ru-RU" sz="2000" dirty="0">
                <a:latin typeface="Comic Sans MS" pitchFamily="66" charset="0"/>
              </a:rPr>
              <a:t> …(Земля ).</a:t>
            </a:r>
          </a:p>
          <a:p>
            <a:r>
              <a:rPr lang="ru-RU" sz="2000" dirty="0">
                <a:latin typeface="Comic Sans MS" pitchFamily="66" charset="0"/>
              </a:rPr>
              <a:t>24. </a:t>
            </a:r>
            <a:r>
              <a:rPr lang="ru-RU" sz="2000" dirty="0" err="1">
                <a:latin typeface="Comic Sans MS" pitchFamily="66" charset="0"/>
              </a:rPr>
              <a:t>Планети</a:t>
            </a:r>
            <a:r>
              <a:rPr lang="ru-RU" sz="2000" dirty="0">
                <a:latin typeface="Comic Sans MS" pitchFamily="66" charset="0"/>
              </a:rPr>
              <a:t>, </a:t>
            </a:r>
            <a:r>
              <a:rPr lang="ru-RU" sz="2000" dirty="0" err="1">
                <a:latin typeface="Comic Sans MS" pitchFamily="66" charset="0"/>
              </a:rPr>
              <a:t>які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рухаються</a:t>
            </a:r>
            <a:r>
              <a:rPr lang="ru-RU" sz="2000" dirty="0">
                <a:latin typeface="Comic Sans MS" pitchFamily="66" charset="0"/>
              </a:rPr>
              <a:t> у </a:t>
            </a:r>
            <a:r>
              <a:rPr lang="ru-RU" sz="2000" dirty="0" err="1">
                <a:latin typeface="Comic Sans MS" pitchFamily="66" charset="0"/>
              </a:rPr>
              <a:t>зворотному</a:t>
            </a:r>
            <a:r>
              <a:rPr lang="ru-RU" sz="2000" dirty="0">
                <a:latin typeface="Comic Sans MS" pitchFamily="66" charset="0"/>
              </a:rPr>
              <a:t> </a:t>
            </a:r>
            <a:r>
              <a:rPr lang="ru-RU" sz="2000" dirty="0" err="1">
                <a:latin typeface="Comic Sans MS" pitchFamily="66" charset="0"/>
              </a:rPr>
              <a:t>напрямку</a:t>
            </a:r>
            <a:r>
              <a:rPr lang="ru-RU" sz="2000" dirty="0">
                <a:latin typeface="Comic Sans MS" pitchFamily="66" charset="0"/>
              </a:rPr>
              <a:t>…(Венера, Уран, Нептун).</a:t>
            </a:r>
          </a:p>
        </p:txBody>
      </p:sp>
    </p:spTree>
    <p:extLst>
      <p:ext uri="{BB962C8B-B14F-4D97-AF65-F5344CB8AC3E}">
        <p14:creationId xmlns:p14="http://schemas.microsoft.com/office/powerpoint/2010/main" val="38356960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756002"/>
          </a:xfrm>
        </p:spPr>
        <p:txBody>
          <a:bodyPr>
            <a:normAutofit/>
          </a:bodyPr>
          <a:lstStyle/>
          <a:p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«</a:t>
            </a:r>
            <a:r>
              <a:rPr lang="ru-RU" sz="4000" b="1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Кросворд</a:t>
            </a:r>
            <a:r>
              <a:rPr lang="ru-RU" sz="40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»</a:t>
            </a: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9466095"/>
              </p:ext>
            </p:extLst>
          </p:nvPr>
        </p:nvGraphicFramePr>
        <p:xfrm>
          <a:off x="899592" y="1412776"/>
          <a:ext cx="6283325" cy="2592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8" name="Документ" r:id="rId4" imgW="6283144" imgH="2350174" progId="Word.Document.12">
                  <p:embed/>
                </p:oleObj>
              </mc:Choice>
              <mc:Fallback>
                <p:oleObj name="Документ" r:id="rId4" imgW="6283144" imgH="235017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99592" y="1412776"/>
                        <a:ext cx="6283325" cy="25922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971600" y="3861048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Comic Sans MS" pitchFamily="66" charset="0"/>
              </a:rPr>
              <a:t>1.	Перша планета </a:t>
            </a:r>
            <a:r>
              <a:rPr lang="ru-RU" dirty="0" err="1">
                <a:latin typeface="Comic Sans MS" pitchFamily="66" charset="0"/>
              </a:rPr>
              <a:t>від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Сонця</a:t>
            </a:r>
            <a:r>
              <a:rPr lang="ru-RU" dirty="0">
                <a:latin typeface="Comic Sans MS" pitchFamily="66" charset="0"/>
              </a:rPr>
              <a:t>. (</a:t>
            </a:r>
            <a:r>
              <a:rPr lang="ru-RU" dirty="0" err="1">
                <a:latin typeface="Comic Sans MS" pitchFamily="66" charset="0"/>
              </a:rPr>
              <a:t>Меркурій</a:t>
            </a:r>
            <a:r>
              <a:rPr lang="ru-RU" dirty="0">
                <a:latin typeface="Comic Sans MS" pitchFamily="66" charset="0"/>
              </a:rPr>
              <a:t>)</a:t>
            </a:r>
          </a:p>
          <a:p>
            <a:r>
              <a:rPr lang="ru-RU" dirty="0">
                <a:latin typeface="Comic Sans MS" pitchFamily="66" charset="0"/>
              </a:rPr>
              <a:t>2.	Один </a:t>
            </a:r>
            <a:r>
              <a:rPr lang="ru-RU" dirty="0" err="1">
                <a:latin typeface="Comic Sans MS" pitchFamily="66" charset="0"/>
              </a:rPr>
              <a:t>із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супутників</a:t>
            </a:r>
            <a:r>
              <a:rPr lang="ru-RU" dirty="0">
                <a:latin typeface="Comic Sans MS" pitchFamily="66" charset="0"/>
              </a:rPr>
              <a:t> Марса. (Фобос)</a:t>
            </a:r>
          </a:p>
          <a:p>
            <a:r>
              <a:rPr lang="ru-RU" dirty="0">
                <a:latin typeface="Comic Sans MS" pitchFamily="66" charset="0"/>
              </a:rPr>
              <a:t>3.	Мала планета. (</a:t>
            </a:r>
            <a:r>
              <a:rPr lang="ru-RU" dirty="0" err="1">
                <a:latin typeface="Comic Sans MS" pitchFamily="66" charset="0"/>
              </a:rPr>
              <a:t>Астероїд</a:t>
            </a:r>
            <a:r>
              <a:rPr lang="ru-RU" dirty="0">
                <a:latin typeface="Comic Sans MS" pitchFamily="66" charset="0"/>
              </a:rPr>
              <a:t>)</a:t>
            </a:r>
          </a:p>
          <a:p>
            <a:r>
              <a:rPr lang="ru-RU" dirty="0">
                <a:latin typeface="Comic Sans MS" pitchFamily="66" charset="0"/>
              </a:rPr>
              <a:t>4.	Хвостата </a:t>
            </a:r>
            <a:r>
              <a:rPr lang="ru-RU" dirty="0" err="1">
                <a:latin typeface="Comic Sans MS" pitchFamily="66" charset="0"/>
              </a:rPr>
              <a:t>зірка</a:t>
            </a:r>
            <a:r>
              <a:rPr lang="ru-RU" dirty="0">
                <a:latin typeface="Comic Sans MS" pitchFamily="66" charset="0"/>
              </a:rPr>
              <a:t>. (Комета)</a:t>
            </a:r>
          </a:p>
          <a:p>
            <a:r>
              <a:rPr lang="ru-RU" dirty="0">
                <a:latin typeface="Comic Sans MS" pitchFamily="66" charset="0"/>
              </a:rPr>
              <a:t>5.	Наука, </a:t>
            </a:r>
            <a:r>
              <a:rPr lang="ru-RU" dirty="0" err="1">
                <a:latin typeface="Comic Sans MS" pitchFamily="66" charset="0"/>
              </a:rPr>
              <a:t>що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вивчає</a:t>
            </a:r>
            <a:r>
              <a:rPr lang="ru-RU" dirty="0">
                <a:latin typeface="Comic Sans MS" pitchFamily="66" charset="0"/>
              </a:rPr>
              <a:t> </a:t>
            </a:r>
            <a:r>
              <a:rPr lang="ru-RU" dirty="0" err="1">
                <a:latin typeface="Comic Sans MS" pitchFamily="66" charset="0"/>
              </a:rPr>
              <a:t>Всесвіт</a:t>
            </a:r>
            <a:r>
              <a:rPr lang="ru-RU" dirty="0">
                <a:latin typeface="Comic Sans MS" pitchFamily="66" charset="0"/>
              </a:rPr>
              <a:t>.(</a:t>
            </a:r>
            <a:r>
              <a:rPr lang="ru-RU" dirty="0" err="1">
                <a:latin typeface="Comic Sans MS" pitchFamily="66" charset="0"/>
              </a:rPr>
              <a:t>Астрономія</a:t>
            </a:r>
            <a:r>
              <a:rPr lang="ru-RU" dirty="0">
                <a:latin typeface="Comic Sans MS" pitchFamily="66" charset="0"/>
              </a:rPr>
              <a:t>)</a:t>
            </a:r>
          </a:p>
          <a:p>
            <a:r>
              <a:rPr lang="ru-RU" dirty="0">
                <a:latin typeface="Comic Sans MS" pitchFamily="66" charset="0"/>
              </a:rPr>
              <a:t>6.	</a:t>
            </a:r>
            <a:r>
              <a:rPr lang="ru-RU" dirty="0" err="1">
                <a:latin typeface="Comic Sans MS" pitchFamily="66" charset="0"/>
              </a:rPr>
              <a:t>Найближча</a:t>
            </a:r>
            <a:r>
              <a:rPr lang="ru-RU" dirty="0">
                <a:latin typeface="Comic Sans MS" pitchFamily="66" charset="0"/>
              </a:rPr>
              <a:t> до нас зоря. (</a:t>
            </a:r>
            <a:r>
              <a:rPr lang="ru-RU" dirty="0" err="1">
                <a:latin typeface="Comic Sans MS" pitchFamily="66" charset="0"/>
              </a:rPr>
              <a:t>Сонце</a:t>
            </a:r>
            <a:r>
              <a:rPr lang="ru-RU" dirty="0">
                <a:latin typeface="Comic Sans MS" pitchFamily="66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9624561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5791200" cy="864096"/>
          </a:xfrm>
        </p:spPr>
        <p:txBody>
          <a:bodyPr>
            <a:normAutofit/>
          </a:bodyPr>
          <a:lstStyle/>
          <a:p>
            <a:r>
              <a:rPr lang="uk-UA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Домашнє завдання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>
                <a:latin typeface="Comic Sans MS" pitchFamily="66" charset="0"/>
              </a:rPr>
              <a:t>1</a:t>
            </a:r>
            <a:r>
              <a:rPr lang="ru-RU" sz="2400" dirty="0">
                <a:latin typeface="Comic Sans MS" pitchFamily="66" charset="0"/>
              </a:rPr>
              <a:t>. </a:t>
            </a:r>
            <a:r>
              <a:rPr lang="ru-RU" sz="2400" dirty="0" err="1">
                <a:latin typeface="Comic Sans MS" pitchFamily="66" charset="0"/>
              </a:rPr>
              <a:t>Опрацювати</a:t>
            </a:r>
            <a:r>
              <a:rPr lang="ru-RU" sz="2400" dirty="0">
                <a:latin typeface="Comic Sans MS" pitchFamily="66" charset="0"/>
              </a:rPr>
              <a:t> §18</a:t>
            </a:r>
          </a:p>
          <a:p>
            <a:r>
              <a:rPr lang="ru-RU" sz="2400" dirty="0">
                <a:latin typeface="Comic Sans MS" pitchFamily="66" charset="0"/>
              </a:rPr>
              <a:t>2. </a:t>
            </a:r>
            <a:r>
              <a:rPr lang="ru-RU" sz="2400" dirty="0" err="1">
                <a:latin typeface="Comic Sans MS" pitchFamily="66" charset="0"/>
              </a:rPr>
              <a:t>Намалювати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малюнки</a:t>
            </a:r>
            <a:r>
              <a:rPr lang="ru-RU" sz="2400" dirty="0">
                <a:latin typeface="Comic Sans MS" pitchFamily="66" charset="0"/>
              </a:rPr>
              <a:t> планет.</a:t>
            </a:r>
          </a:p>
          <a:p>
            <a:r>
              <a:rPr lang="ru-RU" sz="2400" dirty="0">
                <a:latin typeface="Comic Sans MS" pitchFamily="66" charset="0"/>
              </a:rPr>
              <a:t>3. </a:t>
            </a:r>
            <a:r>
              <a:rPr lang="ru-RU" sz="2400" dirty="0" err="1">
                <a:latin typeface="Comic Sans MS" pitchFamily="66" charset="0"/>
              </a:rPr>
              <a:t>Написати</a:t>
            </a:r>
            <a:r>
              <a:rPr lang="ru-RU" sz="2400" dirty="0">
                <a:latin typeface="Comic Sans MS" pitchFamily="66" charset="0"/>
              </a:rPr>
              <a:t> </a:t>
            </a:r>
            <a:r>
              <a:rPr lang="ru-RU" sz="2400" dirty="0" err="1">
                <a:latin typeface="Comic Sans MS" pitchFamily="66" charset="0"/>
              </a:rPr>
              <a:t>твір-фантазію</a:t>
            </a:r>
            <a:r>
              <a:rPr lang="ru-RU" sz="2400" dirty="0">
                <a:latin typeface="Comic Sans MS" pitchFamily="66" charset="0"/>
              </a:rPr>
              <a:t> « </a:t>
            </a:r>
            <a:r>
              <a:rPr lang="ru-RU" sz="2400" dirty="0" err="1">
                <a:latin typeface="Comic Sans MS" pitchFamily="66" charset="0"/>
              </a:rPr>
              <a:t>Подорож</a:t>
            </a:r>
            <a:r>
              <a:rPr lang="ru-RU" sz="2400" dirty="0">
                <a:latin typeface="Comic Sans MS" pitchFamily="66" charset="0"/>
              </a:rPr>
              <a:t> на планету…»</a:t>
            </a:r>
          </a:p>
          <a:p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284984"/>
            <a:ext cx="5663952" cy="3327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12903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223</TotalTime>
  <Words>970</Words>
  <Application>Microsoft Office PowerPoint</Application>
  <PresentationFormat>Экран (4:3)</PresentationFormat>
  <Paragraphs>142</Paragraphs>
  <Slides>31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3" baseType="lpstr">
      <vt:lpstr>Главная</vt:lpstr>
      <vt:lpstr>Документ Microsoft Word</vt:lpstr>
      <vt:lpstr>Сонячна система</vt:lpstr>
      <vt:lpstr>Презентация PowerPoint</vt:lpstr>
      <vt:lpstr>Презентация PowerPoint</vt:lpstr>
      <vt:lpstr>Актуалізація опорних знань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Планети земної групи</vt:lpstr>
      <vt:lpstr>Планети гіганти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Вікторина «Планети»</vt:lpstr>
      <vt:lpstr>Презентация PowerPoint</vt:lpstr>
      <vt:lpstr>«Кросворд»</vt:lpstr>
      <vt:lpstr>Домашнє завдання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Сонячна система</dc:title>
  <dc:creator>rttr</dc:creator>
  <cp:lastModifiedBy>Пользователь Windows</cp:lastModifiedBy>
  <cp:revision>15</cp:revision>
  <dcterms:created xsi:type="dcterms:W3CDTF">2018-12-12T18:58:02Z</dcterms:created>
  <dcterms:modified xsi:type="dcterms:W3CDTF">2021-12-08T17:02:59Z</dcterms:modified>
</cp:coreProperties>
</file>