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8" r:id="rId3"/>
    <p:sldId id="289" r:id="rId4"/>
    <p:sldId id="263" r:id="rId5"/>
    <p:sldId id="264" r:id="rId6"/>
    <p:sldId id="265" r:id="rId7"/>
    <p:sldId id="290" r:id="rId8"/>
    <p:sldId id="260" r:id="rId9"/>
    <p:sldId id="262" r:id="rId10"/>
    <p:sldId id="259" r:id="rId11"/>
    <p:sldId id="291" r:id="rId12"/>
    <p:sldId id="266" r:id="rId13"/>
    <p:sldId id="267" r:id="rId14"/>
    <p:sldId id="268" r:id="rId15"/>
    <p:sldId id="292" r:id="rId16"/>
    <p:sldId id="270" r:id="rId17"/>
    <p:sldId id="269" r:id="rId18"/>
    <p:sldId id="271" r:id="rId19"/>
    <p:sldId id="293" r:id="rId20"/>
    <p:sldId id="272" r:id="rId21"/>
    <p:sldId id="273" r:id="rId22"/>
    <p:sldId id="274" r:id="rId23"/>
    <p:sldId id="294" r:id="rId24"/>
    <p:sldId id="275" r:id="rId25"/>
    <p:sldId id="276" r:id="rId26"/>
    <p:sldId id="277" r:id="rId27"/>
    <p:sldId id="295" r:id="rId28"/>
    <p:sldId id="298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CD5B5"/>
    <a:srgbClr val="996600"/>
    <a:srgbClr val="005EAC"/>
    <a:srgbClr val="0066CC"/>
    <a:srgbClr val="0033CC"/>
    <a:srgbClr val="003399"/>
    <a:srgbClr val="0000FF"/>
    <a:srgbClr val="00CCFF"/>
    <a:srgbClr val="99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304" autoAdjust="0"/>
    <p:restoredTop sz="94660"/>
  </p:normalViewPr>
  <p:slideViewPr>
    <p:cSldViewPr>
      <p:cViewPr varScale="1">
        <p:scale>
          <a:sx n="75" d="100"/>
          <a:sy n="75" d="100"/>
        </p:scale>
        <p:origin x="658" y="4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11640616" y="6597352"/>
            <a:ext cx="468536" cy="258532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10992544" y="6538913"/>
            <a:ext cx="1188946" cy="332656"/>
          </a:xfrm>
        </p:spPr>
        <p:txBody>
          <a:bodyPr/>
          <a:lstStyle/>
          <a:p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.</a:t>
            </a:r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704000" y="2348880"/>
            <a:ext cx="8784000" cy="34563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13.03.2023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1496600" y="6597352"/>
            <a:ext cx="612552" cy="25853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ru-RU" dirty="0" smtClean="0"/>
              <a:t>.</a:t>
            </a:r>
            <a:fld id="{725C68B6-61C2-468F-89AB-4B9F7531AA68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10560496" y="6597352"/>
            <a:ext cx="10801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smtClean="0">
                <a:solidFill>
                  <a:srgbClr val="996600"/>
                </a:solidFill>
              </a:rPr>
              <a:t>Крылова Г.Н</a:t>
            </a:r>
            <a:endParaRPr lang="ru-RU" sz="1200" dirty="0">
              <a:solidFill>
                <a:srgbClr val="9966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lnSpc>
          <a:spcPct val="80000"/>
        </a:lnSpc>
        <a:spcBef>
          <a:spcPct val="0"/>
        </a:spcBef>
        <a:buNone/>
        <a:defRPr sz="4400" b="1" kern="1200">
          <a:solidFill>
            <a:schemeClr val="tx1"/>
          </a:solidFill>
          <a:latin typeface="Classica One" panose="03000607020000020002" pitchFamily="66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8.xml"/><Relationship Id="rId13" Type="http://schemas.openxmlformats.org/officeDocument/2006/relationships/slide" Target="slide13.xml"/><Relationship Id="rId18" Type="http://schemas.openxmlformats.org/officeDocument/2006/relationships/slide" Target="slide23.xml"/><Relationship Id="rId26" Type="http://schemas.openxmlformats.org/officeDocument/2006/relationships/slide" Target="slide27.xml"/><Relationship Id="rId3" Type="http://schemas.openxmlformats.org/officeDocument/2006/relationships/audio" Target="../media/audio1.wav"/><Relationship Id="rId21" Type="http://schemas.openxmlformats.org/officeDocument/2006/relationships/slide" Target="slide16.xml"/><Relationship Id="rId7" Type="http://schemas.openxmlformats.org/officeDocument/2006/relationships/slide" Target="slide7.xml"/><Relationship Id="rId12" Type="http://schemas.openxmlformats.org/officeDocument/2006/relationships/slide" Target="slide12.xml"/><Relationship Id="rId17" Type="http://schemas.openxmlformats.org/officeDocument/2006/relationships/slide" Target="slide19.xml"/><Relationship Id="rId25" Type="http://schemas.openxmlformats.org/officeDocument/2006/relationships/slide" Target="slide25.xml"/><Relationship Id="rId2" Type="http://schemas.openxmlformats.org/officeDocument/2006/relationships/slide" Target="slide3.xml"/><Relationship Id="rId16" Type="http://schemas.openxmlformats.org/officeDocument/2006/relationships/slide" Target="slide24.xml"/><Relationship Id="rId20" Type="http://schemas.openxmlformats.org/officeDocument/2006/relationships/slide" Target="slide1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6.xml"/><Relationship Id="rId11" Type="http://schemas.openxmlformats.org/officeDocument/2006/relationships/slide" Target="slide11.xml"/><Relationship Id="rId24" Type="http://schemas.openxmlformats.org/officeDocument/2006/relationships/slide" Target="slide22.xml"/><Relationship Id="rId5" Type="http://schemas.openxmlformats.org/officeDocument/2006/relationships/slide" Target="slide5.xml"/><Relationship Id="rId15" Type="http://schemas.openxmlformats.org/officeDocument/2006/relationships/slide" Target="slide15.xml"/><Relationship Id="rId23" Type="http://schemas.openxmlformats.org/officeDocument/2006/relationships/slide" Target="slide21.xml"/><Relationship Id="rId10" Type="http://schemas.openxmlformats.org/officeDocument/2006/relationships/slide" Target="slide10.xml"/><Relationship Id="rId19" Type="http://schemas.openxmlformats.org/officeDocument/2006/relationships/slide" Target="slide18.xml"/><Relationship Id="rId4" Type="http://schemas.openxmlformats.org/officeDocument/2006/relationships/slide" Target="slide4.xml"/><Relationship Id="rId9" Type="http://schemas.openxmlformats.org/officeDocument/2006/relationships/slide" Target="slide9.xml"/><Relationship Id="rId14" Type="http://schemas.openxmlformats.org/officeDocument/2006/relationships/slide" Target="slide14.xml"/><Relationship Id="rId22" Type="http://schemas.openxmlformats.org/officeDocument/2006/relationships/slide" Target="slide2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6" Type="http://schemas.openxmlformats.org/officeDocument/2006/relationships/image" Target="../media/image6.png"/><Relationship Id="rId5" Type="http://schemas.openxmlformats.org/officeDocument/2006/relationships/slide" Target="slide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microsoft.com/office/2007/relationships/hdphoto" Target="../media/hdphoto3.wdp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.jpg"/><Relationship Id="rId7" Type="http://schemas.microsoft.com/office/2007/relationships/hdphoto" Target="../media/hdphoto3.wdp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.jpg"/><Relationship Id="rId7" Type="http://schemas.microsoft.com/office/2007/relationships/hdphoto" Target="../media/hdphoto3.wdp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Relationship Id="rId6" Type="http://schemas.openxmlformats.org/officeDocument/2006/relationships/image" Target="../media/image18.png"/><Relationship Id="rId5" Type="http://schemas.openxmlformats.org/officeDocument/2006/relationships/slide" Target="slide2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microsoft.com/office/2007/relationships/hdphoto" Target="../media/hdphoto4.wdp"/><Relationship Id="rId4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5" Type="http://schemas.microsoft.com/office/2007/relationships/hdphoto" Target="../media/hdphoto4.wdp"/><Relationship Id="rId4" Type="http://schemas.openxmlformats.org/officeDocument/2006/relationships/image" Target="../media/image24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microsoft.com/office/2007/relationships/hdphoto" Target="../media/hdphoto4.wdp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microsoft.com/office/2007/relationships/hdphoto" Target="../media/hdphoto4.wdp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7" Type="http://schemas.openxmlformats.org/officeDocument/2006/relationships/image" Target="../media/image3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png"/><Relationship Id="rId5" Type="http://schemas.microsoft.com/office/2007/relationships/hdphoto" Target="../media/hdphoto4.wdp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png"/><Relationship Id="rId5" Type="http://schemas.microsoft.com/office/2007/relationships/hdphoto" Target="../media/hdphoto5.wdp"/><Relationship Id="rId4" Type="http://schemas.openxmlformats.org/officeDocument/2006/relationships/image" Target="../media/image3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3.png"/><Relationship Id="rId5" Type="http://schemas.microsoft.com/office/2007/relationships/hdphoto" Target="../media/hdphoto5.wdp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microsoft.com/office/2007/relationships/hdphoto" Target="../media/hdphoto5.wdp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microsoft.com/office/2007/relationships/hdphoto" Target="../media/hdphoto5.wdp"/><Relationship Id="rId4" Type="http://schemas.openxmlformats.org/officeDocument/2006/relationships/image" Target="../media/image34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microsoft.com/office/2007/relationships/hdphoto" Target="../media/hdphoto5.wdp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19536" y="4797152"/>
            <a:ext cx="8352928" cy="1872208"/>
          </a:xfrm>
          <a:prstGeom prst="rect">
            <a:avLst/>
          </a:prstGeom>
          <a:noFill/>
          <a:ln w="152400">
            <a:noFill/>
          </a:ln>
          <a:scene3d>
            <a:camera prst="orthographicFront"/>
            <a:lightRig rig="threePt" dir="t"/>
          </a:scene3d>
          <a:sp3d>
            <a:bevelT w="177800" prst="slop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589856"/>
            <a:ext cx="12192000" cy="2007496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63352" y="4797152"/>
            <a:ext cx="7920880" cy="1584176"/>
          </a:xfrm>
        </p:spPr>
        <p:txBody>
          <a:bodyPr>
            <a:noAutofit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ru-RU" sz="6000" b="1" dirty="0" smtClean="0">
                <a:ln w="3175">
                  <a:solidFill>
                    <a:srgbClr val="4D1C1B"/>
                  </a:solidFill>
                </a:ln>
                <a:solidFill>
                  <a:srgbClr val="4D1C1B"/>
                </a:solidFill>
                <a:effectLst>
                  <a:glow rad="63500">
                    <a:schemeClr val="accent6">
                      <a:satMod val="175000"/>
                      <a:alpha val="40000"/>
                    </a:schemeClr>
                  </a:glow>
                </a:effectLst>
                <a:latin typeface="Mistral" pitchFamily="66" charset="0"/>
              </a:rPr>
              <a:t>НАЙРОЗУМНІШИЙ</a:t>
            </a:r>
            <a:endParaRPr lang="ru-RU" sz="6000" b="1" dirty="0">
              <a:ln w="3175">
                <a:solidFill>
                  <a:srgbClr val="4D1C1B"/>
                </a:solidFill>
              </a:ln>
              <a:solidFill>
                <a:srgbClr val="4D1C1B"/>
              </a:solidFill>
              <a:effectLst>
                <a:glow rad="63500">
                  <a:schemeClr val="accent6">
                    <a:satMod val="175000"/>
                    <a:alpha val="40000"/>
                  </a:schemeClr>
                </a:glow>
              </a:effectLst>
              <a:latin typeface="Mistral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64252" y="5294587"/>
            <a:ext cx="37084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b="1" dirty="0" err="1" smtClean="0"/>
              <a:t>Класний</a:t>
            </a:r>
            <a:r>
              <a:rPr lang="ru-RU" sz="1600" b="1" dirty="0" smtClean="0"/>
              <a:t> </a:t>
            </a:r>
            <a:r>
              <a:rPr lang="ru-RU" sz="1600" b="1" dirty="0" err="1" smtClean="0"/>
              <a:t>керівник</a:t>
            </a:r>
            <a:r>
              <a:rPr lang="ru-RU" sz="1600" b="1" dirty="0" smtClean="0"/>
              <a:t>: </a:t>
            </a:r>
            <a:r>
              <a:rPr lang="ru-RU" sz="1600" b="1" dirty="0" err="1" smtClean="0"/>
              <a:t>Гловацька</a:t>
            </a:r>
            <a:r>
              <a:rPr lang="ru-RU" sz="1600" b="1" dirty="0" smtClean="0"/>
              <a:t> О.І.</a:t>
            </a:r>
          </a:p>
          <a:p>
            <a:pPr algn="ctr"/>
            <a:r>
              <a:rPr lang="uk-UA" sz="1600" b="1" dirty="0" smtClean="0"/>
              <a:t>5-А клас, природознавство</a:t>
            </a:r>
          </a:p>
          <a:p>
            <a:pPr algn="ctr"/>
            <a:r>
              <a:rPr lang="uk-UA" sz="1600" b="1" dirty="0" smtClean="0"/>
              <a:t>2022-2023н.р</a:t>
            </a:r>
            <a:r>
              <a:rPr lang="uk-UA" sz="1600" b="1" dirty="0" smtClean="0"/>
              <a:t>.</a:t>
            </a:r>
            <a:endParaRPr lang="ru-RU" sz="1600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2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669018" y="936135"/>
            <a:ext cx="3654637" cy="330135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10" name="TextBox 9"/>
          <p:cNvSpPr txBox="1"/>
          <p:nvPr/>
        </p:nvSpPr>
        <p:spPr>
          <a:xfrm>
            <a:off x="8832304" y="2956061"/>
            <a:ext cx="195438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b="1" dirty="0" smtClean="0">
                <a:solidFill>
                  <a:srgbClr val="FFFF00"/>
                </a:solidFill>
              </a:rPr>
              <a:t>Природознавство</a:t>
            </a:r>
          </a:p>
          <a:p>
            <a:r>
              <a:rPr lang="uk-UA" b="1" dirty="0" smtClean="0">
                <a:solidFill>
                  <a:srgbClr val="FFFF00"/>
                </a:solidFill>
              </a:rPr>
              <a:t>    МПЗ, 5 клас </a:t>
            </a:r>
          </a:p>
          <a:p>
            <a:r>
              <a:rPr lang="uk-UA" b="1" dirty="0" smtClean="0">
                <a:solidFill>
                  <a:srgbClr val="FFFF00"/>
                </a:solidFill>
              </a:rPr>
              <a:t>Інтелект України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231904" y="1268760"/>
            <a:ext cx="2723964" cy="432048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solidFill>
                  <a:schemeClr val="accent2">
                    <a:lumMod val="75000"/>
                  </a:schemeClr>
                </a:solidFill>
              </a:rPr>
              <a:t>ВІКТОРИНА</a:t>
            </a:r>
            <a:endParaRPr lang="en-US" sz="28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7671" y="253937"/>
            <a:ext cx="4418856" cy="432719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99253" y="646579"/>
            <a:ext cx="9978759" cy="5631648"/>
          </a:xfrm>
          <a:prstGeom prst="rect">
            <a:avLst/>
          </a:prstGeom>
          <a:solidFill>
            <a:srgbClr val="FCD5B5">
              <a:alpha val="69804"/>
            </a:srgbClr>
          </a:solidFill>
          <a:ln w="190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TextBox 3">
            <a:hlinkClick r:id="rId2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4871864" y="646579"/>
            <a:ext cx="1265588" cy="1121572"/>
          </a:xfrm>
          <a:prstGeom prst="rect">
            <a:avLst/>
          </a:prstGeom>
          <a:gradFill>
            <a:gsLst>
              <a:gs pos="35000">
                <a:srgbClr val="92D050"/>
              </a:gs>
              <a:gs pos="90000">
                <a:srgbClr val="00B05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</a:p>
        </p:txBody>
      </p:sp>
      <p:sp>
        <p:nvSpPr>
          <p:cNvPr id="5" name="TextBox 4">
            <a:hlinkClick r:id="rId4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6126556" y="646579"/>
            <a:ext cx="1265588" cy="1121572"/>
          </a:xfrm>
          <a:prstGeom prst="rect">
            <a:avLst/>
          </a:prstGeom>
          <a:gradFill>
            <a:gsLst>
              <a:gs pos="35000">
                <a:srgbClr val="92D050"/>
              </a:gs>
              <a:gs pos="90000">
                <a:srgbClr val="00B05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6" name="TextBox 5">
            <a:hlinkClick r:id="rId5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7392144" y="646579"/>
            <a:ext cx="1265588" cy="1121572"/>
          </a:xfrm>
          <a:prstGeom prst="rect">
            <a:avLst/>
          </a:prstGeom>
          <a:gradFill>
            <a:gsLst>
              <a:gs pos="35000">
                <a:srgbClr val="92D050"/>
              </a:gs>
              <a:gs pos="90000">
                <a:srgbClr val="00B05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7" name="TextBox 6">
            <a:hlinkClick r:id="rId6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8646836" y="646579"/>
            <a:ext cx="1265588" cy="1121572"/>
          </a:xfrm>
          <a:prstGeom prst="rect">
            <a:avLst/>
          </a:prstGeom>
          <a:gradFill>
            <a:gsLst>
              <a:gs pos="35000">
                <a:srgbClr val="92D050"/>
              </a:gs>
              <a:gs pos="90000">
                <a:srgbClr val="00B05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8" name="TextBox 7">
            <a:hlinkClick r:id="rId7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9912424" y="646579"/>
            <a:ext cx="1265588" cy="1121572"/>
          </a:xfrm>
          <a:prstGeom prst="rect">
            <a:avLst/>
          </a:prstGeom>
          <a:gradFill>
            <a:gsLst>
              <a:gs pos="35000">
                <a:srgbClr val="92D050"/>
              </a:gs>
              <a:gs pos="90000">
                <a:srgbClr val="00B05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</a:p>
        </p:txBody>
      </p:sp>
      <p:sp>
        <p:nvSpPr>
          <p:cNvPr id="9" name="TextBox 8">
            <a:hlinkClick r:id="rId8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4871864" y="1779584"/>
            <a:ext cx="1265588" cy="1121572"/>
          </a:xfrm>
          <a:prstGeom prst="rect">
            <a:avLst/>
          </a:prstGeom>
          <a:gradFill>
            <a:gsLst>
              <a:gs pos="35000">
                <a:schemeClr val="accent6">
                  <a:lumMod val="60000"/>
                  <a:lumOff val="40000"/>
                </a:schemeClr>
              </a:gs>
              <a:gs pos="90000">
                <a:schemeClr val="accent6">
                  <a:lumMod val="7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</a:p>
        </p:txBody>
      </p:sp>
      <p:sp>
        <p:nvSpPr>
          <p:cNvPr id="10" name="TextBox 9">
            <a:hlinkClick r:id="rId9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6126556" y="1769959"/>
            <a:ext cx="1265588" cy="1121572"/>
          </a:xfrm>
          <a:prstGeom prst="rect">
            <a:avLst/>
          </a:prstGeom>
          <a:gradFill>
            <a:gsLst>
              <a:gs pos="35000">
                <a:schemeClr val="accent6">
                  <a:lumMod val="60000"/>
                  <a:lumOff val="40000"/>
                </a:schemeClr>
              </a:gs>
              <a:gs pos="90000">
                <a:schemeClr val="accent6">
                  <a:lumMod val="7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11" name="TextBox 10">
            <a:hlinkClick r:id="rId10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7392144" y="1768151"/>
            <a:ext cx="1265588" cy="1121572"/>
          </a:xfrm>
          <a:prstGeom prst="rect">
            <a:avLst/>
          </a:prstGeom>
          <a:gradFill>
            <a:gsLst>
              <a:gs pos="35000">
                <a:schemeClr val="accent6">
                  <a:lumMod val="60000"/>
                  <a:lumOff val="40000"/>
                </a:schemeClr>
              </a:gs>
              <a:gs pos="90000">
                <a:schemeClr val="accent6">
                  <a:lumMod val="7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12" name="TextBox 11">
            <a:hlinkClick r:id="rId11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8646836" y="1779584"/>
            <a:ext cx="1265588" cy="1121572"/>
          </a:xfrm>
          <a:prstGeom prst="rect">
            <a:avLst/>
          </a:prstGeom>
          <a:gradFill>
            <a:gsLst>
              <a:gs pos="35000">
                <a:schemeClr val="accent6">
                  <a:lumMod val="60000"/>
                  <a:lumOff val="40000"/>
                </a:schemeClr>
              </a:gs>
              <a:gs pos="90000">
                <a:schemeClr val="accent6">
                  <a:lumMod val="7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13" name="TextBox 12">
            <a:hlinkClick r:id="rId12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9912424" y="1779584"/>
            <a:ext cx="1265588" cy="1121572"/>
          </a:xfrm>
          <a:prstGeom prst="rect">
            <a:avLst/>
          </a:prstGeom>
          <a:gradFill>
            <a:gsLst>
              <a:gs pos="35000">
                <a:schemeClr val="accent6">
                  <a:lumMod val="60000"/>
                  <a:lumOff val="40000"/>
                </a:schemeClr>
              </a:gs>
              <a:gs pos="90000">
                <a:schemeClr val="accent6">
                  <a:lumMod val="7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</a:p>
        </p:txBody>
      </p:sp>
      <p:sp>
        <p:nvSpPr>
          <p:cNvPr id="14" name="TextBox 13">
            <a:hlinkClick r:id="rId13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4871864" y="2924944"/>
            <a:ext cx="1265588" cy="1121572"/>
          </a:xfrm>
          <a:prstGeom prst="rect">
            <a:avLst/>
          </a:prstGeom>
          <a:gradFill>
            <a:gsLst>
              <a:gs pos="35000">
                <a:srgbClr val="FF9999"/>
              </a:gs>
              <a:gs pos="90000">
                <a:srgbClr val="FF0066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</a:p>
        </p:txBody>
      </p:sp>
      <p:sp>
        <p:nvSpPr>
          <p:cNvPr id="15" name="TextBox 14">
            <a:hlinkClick r:id="rId14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6126556" y="2915319"/>
            <a:ext cx="1265588" cy="1121572"/>
          </a:xfrm>
          <a:prstGeom prst="rect">
            <a:avLst/>
          </a:prstGeom>
          <a:gradFill>
            <a:gsLst>
              <a:gs pos="35000">
                <a:srgbClr val="FF9999"/>
              </a:gs>
              <a:gs pos="90000">
                <a:srgbClr val="FF0066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16" name="TextBox 15">
            <a:hlinkClick r:id="rId15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7392144" y="2889723"/>
            <a:ext cx="1265588" cy="1121572"/>
          </a:xfrm>
          <a:prstGeom prst="rect">
            <a:avLst/>
          </a:prstGeom>
          <a:gradFill>
            <a:gsLst>
              <a:gs pos="35000">
                <a:srgbClr val="FF9999"/>
              </a:gs>
              <a:gs pos="90000">
                <a:srgbClr val="FF0066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17" name="TextBox 16">
            <a:hlinkClick r:id="rId16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6126556" y="5158463"/>
            <a:ext cx="1265588" cy="1121572"/>
          </a:xfrm>
          <a:prstGeom prst="rect">
            <a:avLst/>
          </a:prstGeom>
          <a:gradFill>
            <a:gsLst>
              <a:gs pos="35000">
                <a:srgbClr val="00B0F0"/>
              </a:gs>
              <a:gs pos="93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18" name="TextBox 17">
            <a:hlinkClick r:id="rId17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6126556" y="4036891"/>
            <a:ext cx="1265588" cy="1121572"/>
          </a:xfrm>
          <a:prstGeom prst="rect">
            <a:avLst/>
          </a:prstGeom>
          <a:gradFill>
            <a:gsLst>
              <a:gs pos="35000">
                <a:srgbClr val="9999FF"/>
              </a:gs>
              <a:gs pos="90000">
                <a:srgbClr val="7030A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2</a:t>
            </a:r>
          </a:p>
        </p:txBody>
      </p:sp>
      <p:sp>
        <p:nvSpPr>
          <p:cNvPr id="19" name="TextBox 18">
            <a:hlinkClick r:id="rId18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4871864" y="5168088"/>
            <a:ext cx="1265588" cy="1121572"/>
          </a:xfrm>
          <a:prstGeom prst="rect">
            <a:avLst/>
          </a:prstGeom>
          <a:gradFill>
            <a:gsLst>
              <a:gs pos="35000">
                <a:srgbClr val="00B0F0"/>
              </a:gs>
              <a:gs pos="93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</a:p>
        </p:txBody>
      </p:sp>
      <p:sp>
        <p:nvSpPr>
          <p:cNvPr id="20" name="TextBox 19">
            <a:hlinkClick r:id="rId19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4871864" y="4046516"/>
            <a:ext cx="1265588" cy="1121572"/>
          </a:xfrm>
          <a:prstGeom prst="rect">
            <a:avLst/>
          </a:prstGeom>
          <a:gradFill>
            <a:gsLst>
              <a:gs pos="35000">
                <a:srgbClr val="9999FF"/>
              </a:gs>
              <a:gs pos="90000">
                <a:srgbClr val="7030A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1</a:t>
            </a:r>
          </a:p>
        </p:txBody>
      </p:sp>
      <p:sp>
        <p:nvSpPr>
          <p:cNvPr id="21" name="TextBox 20">
            <a:hlinkClick r:id="rId20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8646836" y="2901156"/>
            <a:ext cx="1265588" cy="1121572"/>
          </a:xfrm>
          <a:prstGeom prst="rect">
            <a:avLst/>
          </a:prstGeom>
          <a:gradFill>
            <a:gsLst>
              <a:gs pos="35000">
                <a:srgbClr val="FF9999"/>
              </a:gs>
              <a:gs pos="90000">
                <a:srgbClr val="FF0066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22" name="TextBox 21">
            <a:hlinkClick r:id="rId21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9912424" y="2924944"/>
            <a:ext cx="1265588" cy="1121572"/>
          </a:xfrm>
          <a:prstGeom prst="rect">
            <a:avLst/>
          </a:prstGeom>
          <a:gradFill>
            <a:gsLst>
              <a:gs pos="35000">
                <a:srgbClr val="FF9999"/>
              </a:gs>
              <a:gs pos="90000">
                <a:srgbClr val="FF0066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</a:p>
        </p:txBody>
      </p:sp>
      <p:sp>
        <p:nvSpPr>
          <p:cNvPr id="23" name="TextBox 22">
            <a:hlinkClick r:id="rId22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7392144" y="4035083"/>
            <a:ext cx="1265588" cy="1121572"/>
          </a:xfrm>
          <a:prstGeom prst="rect">
            <a:avLst/>
          </a:prstGeom>
          <a:gradFill>
            <a:gsLst>
              <a:gs pos="35000">
                <a:srgbClr val="9999FF"/>
              </a:gs>
              <a:gs pos="90000">
                <a:srgbClr val="7030A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24" name="TextBox 23">
            <a:hlinkClick r:id="rId23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8646836" y="4046516"/>
            <a:ext cx="1265588" cy="1121572"/>
          </a:xfrm>
          <a:prstGeom prst="rect">
            <a:avLst/>
          </a:prstGeom>
          <a:gradFill>
            <a:gsLst>
              <a:gs pos="35000">
                <a:srgbClr val="9999FF"/>
              </a:gs>
              <a:gs pos="90000">
                <a:srgbClr val="7030A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25" name="TextBox 24">
            <a:hlinkClick r:id="rId24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9912424" y="4046516"/>
            <a:ext cx="1265588" cy="1121572"/>
          </a:xfrm>
          <a:prstGeom prst="rect">
            <a:avLst/>
          </a:prstGeom>
          <a:gradFill>
            <a:gsLst>
              <a:gs pos="35000">
                <a:srgbClr val="9999FF"/>
              </a:gs>
              <a:gs pos="90000">
                <a:srgbClr val="7030A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</a:p>
        </p:txBody>
      </p:sp>
      <p:sp>
        <p:nvSpPr>
          <p:cNvPr id="26" name="TextBox 25">
            <a:hlinkClick r:id="rId25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7392144" y="5156655"/>
            <a:ext cx="1265588" cy="1121572"/>
          </a:xfrm>
          <a:prstGeom prst="rect">
            <a:avLst/>
          </a:prstGeom>
          <a:gradFill>
            <a:gsLst>
              <a:gs pos="35000">
                <a:srgbClr val="00B0F0"/>
              </a:gs>
              <a:gs pos="93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3</a:t>
            </a:r>
          </a:p>
        </p:txBody>
      </p:sp>
      <p:sp>
        <p:nvSpPr>
          <p:cNvPr id="27" name="TextBox 26">
            <a:hlinkClick r:id="rId20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8646836" y="5168088"/>
            <a:ext cx="1265588" cy="1121572"/>
          </a:xfrm>
          <a:prstGeom prst="rect">
            <a:avLst/>
          </a:prstGeom>
          <a:gradFill>
            <a:gsLst>
              <a:gs pos="35000">
                <a:srgbClr val="00B0F0"/>
              </a:gs>
              <a:gs pos="93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4</a:t>
            </a:r>
          </a:p>
        </p:txBody>
      </p:sp>
      <p:sp>
        <p:nvSpPr>
          <p:cNvPr id="28" name="TextBox 27">
            <a:hlinkClick r:id="rId26" action="ppaction://hlinksldjump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9912424" y="5168088"/>
            <a:ext cx="1265588" cy="1121572"/>
          </a:xfrm>
          <a:prstGeom prst="rect">
            <a:avLst/>
          </a:prstGeom>
          <a:gradFill>
            <a:gsLst>
              <a:gs pos="35000">
                <a:srgbClr val="00B0F0"/>
              </a:gs>
              <a:gs pos="93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800" b="1" dirty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5</a:t>
            </a:r>
          </a:p>
        </p:txBody>
      </p:sp>
      <p:sp>
        <p:nvSpPr>
          <p:cNvPr id="29" name="TextBox 28">
            <a:hlinkClick r:id="" action="ppaction://noaction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1199456" y="646579"/>
            <a:ext cx="3661374" cy="1121572"/>
          </a:xfrm>
          <a:prstGeom prst="rect">
            <a:avLst/>
          </a:prstGeom>
          <a:gradFill>
            <a:gsLst>
              <a:gs pos="35000">
                <a:srgbClr val="92D050"/>
              </a:gs>
              <a:gs pos="90000">
                <a:srgbClr val="00B05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0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Фотосинтез</a:t>
            </a:r>
            <a:endParaRPr lang="ru-RU" sz="40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0" name="TextBox 29">
            <a:hlinkClick r:id="" action="ppaction://noaction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1199253" y="1780192"/>
            <a:ext cx="3661374" cy="1121572"/>
          </a:xfrm>
          <a:prstGeom prst="rect">
            <a:avLst/>
          </a:prstGeom>
          <a:gradFill>
            <a:gsLst>
              <a:gs pos="35000">
                <a:schemeClr val="accent6">
                  <a:lumMod val="60000"/>
                  <a:lumOff val="40000"/>
                </a:schemeClr>
              </a:gs>
              <a:gs pos="90000">
                <a:schemeClr val="accent6">
                  <a:lumMod val="7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4000" b="1" dirty="0" err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Біоритми</a:t>
            </a:r>
            <a:endParaRPr lang="ru-RU" sz="40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1" name="TextBox 30">
            <a:hlinkClick r:id="" action="ppaction://noaction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1210490" y="2921237"/>
            <a:ext cx="3661374" cy="1121572"/>
          </a:xfrm>
          <a:prstGeom prst="rect">
            <a:avLst/>
          </a:prstGeom>
          <a:gradFill>
            <a:gsLst>
              <a:gs pos="35000">
                <a:srgbClr val="FF9999"/>
              </a:gs>
              <a:gs pos="90000">
                <a:srgbClr val="FF0066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3200" b="1" dirty="0" err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Природничі</a:t>
            </a:r>
            <a:r>
              <a:rPr lang="ru-RU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науки</a:t>
            </a:r>
            <a:endParaRPr lang="ru-RU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2" name="TextBox 31">
            <a:hlinkClick r:id="" action="ppaction://noaction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1199253" y="4046516"/>
            <a:ext cx="3661374" cy="1121572"/>
          </a:xfrm>
          <a:prstGeom prst="rect">
            <a:avLst/>
          </a:prstGeom>
          <a:gradFill>
            <a:gsLst>
              <a:gs pos="35000">
                <a:srgbClr val="9999FF"/>
              </a:gs>
              <a:gs pos="90000">
                <a:srgbClr val="7030A0"/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2400" b="1" dirty="0" err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Обладнання</a:t>
            </a:r>
            <a:r>
              <a:rPr lang="ru-RU" sz="24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ru-RU" sz="2400" b="1" dirty="0" err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природодослідника</a:t>
            </a:r>
            <a:endParaRPr lang="ru-RU" sz="24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  <p:sp>
        <p:nvSpPr>
          <p:cNvPr id="33" name="TextBox 32">
            <a:hlinkClick r:id="" action="ppaction://noaction" highlightClick="1">
              <a:snd r:embed="rId3" name="click.wav"/>
            </a:hlinkClick>
          </p:cNvPr>
          <p:cNvSpPr txBox="1">
            <a:spLocks noChangeAspect="1"/>
          </p:cNvSpPr>
          <p:nvPr/>
        </p:nvSpPr>
        <p:spPr>
          <a:xfrm>
            <a:off x="1199253" y="5168088"/>
            <a:ext cx="3661374" cy="1121572"/>
          </a:xfrm>
          <a:prstGeom prst="rect">
            <a:avLst/>
          </a:prstGeom>
          <a:gradFill>
            <a:gsLst>
              <a:gs pos="35000">
                <a:srgbClr val="00B0F0"/>
              </a:gs>
              <a:gs pos="93000">
                <a:schemeClr val="accent1">
                  <a:shade val="93000"/>
                  <a:satMod val="130000"/>
                </a:schemeClr>
              </a:gs>
              <a:gs pos="100000">
                <a:schemeClr val="accent1">
                  <a:shade val="94000"/>
                  <a:satMod val="135000"/>
                </a:schemeClr>
              </a:gs>
            </a:gsLst>
            <a:lin ang="16200000" scaled="0"/>
          </a:gradFill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 prstMaterial="metal">
            <a:bevelT w="190500" h="190500"/>
            <a:bevelB/>
          </a:sp3d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lIns="72000" tIns="72000" rIns="72000" bIns="72000" rtlCol="0" anchor="ctr" anchorCtr="0">
            <a:noAutofit/>
            <a:sp3d extrusionH="57150">
              <a:bevelT w="38100" h="38100"/>
            </a:sp3d>
          </a:bodyPr>
          <a:lstStyle/>
          <a:p>
            <a:pPr algn="ctr"/>
            <a:r>
              <a:rPr lang="ru-RU" sz="3200" b="1" dirty="0" err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Географічні</a:t>
            </a:r>
            <a:r>
              <a:rPr lang="ru-RU" sz="3200" b="1" dirty="0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 </a:t>
            </a:r>
            <a:r>
              <a:rPr lang="ru-RU" sz="3200" b="1" dirty="0" err="1" smtClean="0">
                <a:solidFill>
                  <a:srgbClr val="0000FF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</a:rPr>
              <a:t>координати</a:t>
            </a:r>
            <a:endParaRPr lang="ru-RU" sz="3200" b="1" dirty="0">
              <a:solidFill>
                <a:srgbClr val="0000FF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>
                      <p:stCondLst>
                        <p:cond delay="0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>
                      <p:stCondLst>
                        <p:cond delay="0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>
                      <p:stCondLst>
                        <p:cond delay="0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66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7" fill="hold">
                      <p:stCondLst>
                        <p:cond delay="0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7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5" fill="hold">
                      <p:stCondLst>
                        <p:cond delay="0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90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1" fill="hold">
                      <p:stCondLst>
                        <p:cond delay="0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4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98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9" fill="hold">
                      <p:stCondLst>
                        <p:cond delay="0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0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06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7" fill="hold">
                      <p:stCondLst>
                        <p:cond delay="0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14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5" fill="hold">
                      <p:stCondLst>
                        <p:cond delay="0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30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1" fill="hold">
                      <p:stCondLst>
                        <p:cond delay="0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138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9" fill="hold">
                      <p:stCondLst>
                        <p:cond delay="0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2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146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7" fill="hold">
                      <p:stCondLst>
                        <p:cond delay="0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0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54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5" fill="hold">
                      <p:stCondLst>
                        <p:cond delay="0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7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1" fill="hold">
                      <p:stCondLst>
                        <p:cond delay="0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7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78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9" fill="hold">
                      <p:stCondLst>
                        <p:cond delay="0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8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86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7" fill="hold">
                      <p:stCondLst>
                        <p:cond delay="0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94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5" fill="hold">
                      <p:stCondLst>
                        <p:cond delay="0"/>
                      </p:stCondLst>
                      <p:childTnLst>
                        <p:par>
                          <p:cTn id="196" fill="hold">
                            <p:stCondLst>
                              <p:cond delay="0"/>
                            </p:stCondLst>
                            <p:childTnLst>
                              <p:par>
                                <p:cTn id="197" presetID="53" presetClass="exit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8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-83363"/>
            <a:ext cx="11160000" cy="6840000"/>
          </a:xfrm>
          <a:prstGeom prst="rect">
            <a:avLst/>
          </a:prstGeom>
        </p:spPr>
      </p:pic>
      <p:pic>
        <p:nvPicPr>
          <p:cNvPr id="7" name="Рисунок 6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/>
          <a:lstStyle/>
          <a:p>
            <a:r>
              <a:rPr lang="ru-RU" dirty="0" smtClean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Фотосинтез 1</a:t>
            </a:r>
            <a:endParaRPr lang="ru-RU" dirty="0">
              <a:ln w="6350">
                <a:solidFill>
                  <a:srgbClr val="006600"/>
                </a:solidFill>
              </a:ln>
              <a:solidFill>
                <a:srgbClr val="00CC00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584176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енергія забезпечує протікання </a:t>
            </a:r>
          </a:p>
          <a:p>
            <a:pPr marL="0" indent="0" algn="ctr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фотосинтезу?</a:t>
            </a:r>
          </a:p>
          <a:p>
            <a:pPr marL="0" indent="0" algn="ctr">
              <a:buNone/>
            </a:pP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6744071" y="4365104"/>
            <a:ext cx="2812023" cy="852092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СОНЯЧНА</a:t>
            </a:r>
            <a:endParaRPr lang="ru-RU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300729"/>
            <a:ext cx="1944217" cy="22978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87488" y="1124745"/>
            <a:ext cx="9215805" cy="900000"/>
          </a:xfrm>
        </p:spPr>
        <p:txBody>
          <a:bodyPr>
            <a:normAutofit/>
          </a:bodyPr>
          <a:lstStyle/>
          <a:p>
            <a:r>
              <a:rPr lang="ru-RU" dirty="0" smtClean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Фотосинтез  </a:t>
            </a:r>
            <a:r>
              <a:rPr lang="ru-RU" dirty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3512" y="2348880"/>
            <a:ext cx="8784976" cy="3456384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Газ, який утворюється в процесі </a:t>
            </a:r>
          </a:p>
          <a:p>
            <a:pPr marL="0" indent="0" algn="ctr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фотосинтезу</a:t>
            </a:r>
          </a:p>
          <a:p>
            <a:pPr marL="0" indent="0" algn="ctr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Овал 3"/>
          <p:cNvSpPr/>
          <p:nvPr/>
        </p:nvSpPr>
        <p:spPr>
          <a:xfrm>
            <a:off x="7104112" y="4221088"/>
            <a:ext cx="2448272" cy="1224136"/>
          </a:xfrm>
          <a:prstGeom prst="ellipse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КИСЕНЬ</a:t>
            </a:r>
            <a:endParaRPr lang="ru-RU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55BDFA"/>
              </a:clrFrom>
              <a:clrTo>
                <a:srgbClr val="55BD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1" y="3429000"/>
            <a:ext cx="2976331" cy="22322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0942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>
            <a:normAutofit/>
          </a:bodyPr>
          <a:lstStyle/>
          <a:p>
            <a:r>
              <a:rPr lang="ru-RU" dirty="0" smtClean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Фотосинтез  </a:t>
            </a:r>
            <a:r>
              <a:rPr lang="ru-RU" dirty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Процес, у результаті якого утворюється вуглекислий газ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Параллелограмм 3"/>
          <p:cNvSpPr/>
          <p:nvPr/>
        </p:nvSpPr>
        <p:spPr>
          <a:xfrm>
            <a:off x="6888088" y="4005064"/>
            <a:ext cx="2880320" cy="1008112"/>
          </a:xfrm>
          <a:prstGeom prst="parallelogram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Дихання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3529" y="3450942"/>
            <a:ext cx="3832471" cy="21382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3473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>
            <a:normAutofit/>
          </a:bodyPr>
          <a:lstStyle/>
          <a:p>
            <a:r>
              <a:rPr lang="ru-RU" dirty="0" smtClean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Фотосинтез  </a:t>
            </a:r>
            <a:r>
              <a:rPr lang="ru-RU" dirty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584176"/>
          </a:xfrm>
        </p:spPr>
        <p:txBody>
          <a:bodyPr/>
          <a:lstStyle/>
          <a:p>
            <a:pPr marL="0" indent="0" algn="ctr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Органели рослинної клітини, у яких відбувається фотосинтез</a:t>
            </a:r>
          </a:p>
          <a:p>
            <a:pPr marL="0" indent="0" algn="ctr">
              <a:buNone/>
            </a:pPr>
            <a:endParaRPr lang="uk-UA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879976" y="4108430"/>
            <a:ext cx="36004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0066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ХЛОРОПЛАСТИ</a:t>
            </a:r>
            <a:endParaRPr lang="ru-RU" sz="4000" b="1" dirty="0">
              <a:solidFill>
                <a:srgbClr val="0066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8875" y="3621019"/>
            <a:ext cx="3206035" cy="2002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368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>
            <a:normAutofit/>
          </a:bodyPr>
          <a:lstStyle/>
          <a:p>
            <a:r>
              <a:rPr lang="ru-RU" dirty="0" smtClean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Фотосинтез  </a:t>
            </a:r>
            <a:r>
              <a:rPr lang="ru-RU" dirty="0">
                <a:ln w="6350">
                  <a:solidFill>
                    <a:srgbClr val="006600"/>
                  </a:solidFill>
                </a:ln>
                <a:solidFill>
                  <a:srgbClr val="00CC00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1544" y="1916832"/>
            <a:ext cx="8208912" cy="22384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 атомів якого елемента складається кисень?</a:t>
            </a:r>
          </a:p>
          <a:p>
            <a:pPr marL="0" indent="0" algn="ctr">
              <a:buNone/>
            </a:pPr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uk-UA" sz="4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727848" y="4437112"/>
            <a:ext cx="482453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ОКСИГЕНУ – </a:t>
            </a:r>
            <a:r>
              <a:rPr lang="ru-RU" sz="44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</a:t>
            </a:r>
            <a:r>
              <a:rPr lang="ru-RU" sz="32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endParaRPr lang="ru-RU" sz="32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5329" y="3453953"/>
            <a:ext cx="2609850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84421" y="1124744"/>
            <a:ext cx="8803579" cy="886936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Біоритми</a:t>
            </a:r>
            <a:r>
              <a:rPr lang="ru-RU" dirty="0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1</a:t>
            </a:r>
            <a:endParaRPr lang="ru-RU" dirty="0">
              <a:ln w="6350">
                <a:solidFill>
                  <a:schemeClr val="accent6">
                    <a:lumMod val="50000"/>
                  </a:schemeClr>
                </a:solidFill>
              </a:ln>
              <a:solidFill>
                <a:srgbClr val="FF9933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91544" y="2348880"/>
            <a:ext cx="8136904" cy="1272138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квітка навесні розцвітає першою?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8"/>
            <a:ext cx="974615" cy="21842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000" y="4509120"/>
            <a:ext cx="40324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ПІДСНІЖНИК</a:t>
            </a:r>
            <a:endParaRPr lang="ru-RU" sz="4000" b="1" dirty="0"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3621018"/>
            <a:ext cx="2932818" cy="195165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4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Біоритми</a:t>
            </a:r>
            <a:r>
              <a:rPr lang="ru-RU" dirty="0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9536" y="2348880"/>
            <a:ext cx="8568464" cy="86409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Птах - будильник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8"/>
            <a:ext cx="974615" cy="21842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915980" y="4359198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ПІВЕНЬ</a:t>
            </a:r>
            <a:endParaRPr lang="ru-RU" sz="4000" b="1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050978"/>
            <a:ext cx="2448272" cy="261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25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Біоритми</a:t>
            </a:r>
            <a:r>
              <a:rPr lang="ru-RU" dirty="0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4401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тварина всю зиму спить донизу </a:t>
            </a:r>
          </a:p>
          <a:p>
            <a:pPr marL="0" indent="0" algn="ctr">
              <a:buNone/>
            </a:pPr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головою?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8"/>
            <a:ext cx="974615" cy="21842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000" y="4437112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КАЖАН</a:t>
            </a:r>
            <a:endParaRPr lang="ru-RU" sz="4000" b="1" dirty="0">
              <a:solidFill>
                <a:schemeClr val="bg2">
                  <a:lumMod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536" y="3284984"/>
            <a:ext cx="3150096" cy="23625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1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Біоритми</a:t>
            </a:r>
            <a:r>
              <a:rPr lang="ru-RU" dirty="0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19536" y="2348880"/>
            <a:ext cx="8496944" cy="158417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Яка тварина під час зимової сплячки</a:t>
            </a:r>
          </a:p>
          <a:p>
            <a:pPr marL="0" indent="0" algn="ctr">
              <a:buNone/>
            </a:pPr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                згортається в клубок?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8"/>
            <a:ext cx="974615" cy="2184246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5960" y="4359198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ЇЖАК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413112"/>
            <a:ext cx="2980556" cy="22239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0898" y="18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Біоритми</a:t>
            </a:r>
            <a:r>
              <a:rPr lang="ru-RU" dirty="0" smtClean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chemeClr val="accent6">
                      <a:lumMod val="50000"/>
                    </a:schemeClr>
                  </a:solidFill>
                </a:ln>
                <a:solidFill>
                  <a:srgbClr val="FF9933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75920" y="2348880"/>
            <a:ext cx="4968552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Навесні чи влітку квітує бузок?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8"/>
            <a:ext cx="974615" cy="218424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168008" y="4496926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НАВЕСНІ</a:t>
            </a:r>
            <a:endParaRPr lang="ru-RU" sz="4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2184113"/>
            <a:ext cx="3384376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7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125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-46026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>
            <a:normAutofit/>
          </a:bodyPr>
          <a:lstStyle/>
          <a:p>
            <a:r>
              <a:rPr lang="ru-RU" dirty="0" err="1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Природничі</a:t>
            </a:r>
            <a:r>
              <a:rPr lang="ru-RU" dirty="0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науки 1</a:t>
            </a:r>
            <a:endParaRPr lang="ru-RU" dirty="0">
              <a:ln w="6350">
                <a:solidFill>
                  <a:srgbClr val="C00000"/>
                </a:solidFill>
              </a:ln>
              <a:solidFill>
                <a:srgbClr val="FF33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07768" y="2348880"/>
            <a:ext cx="6480232" cy="12721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Основоположник географії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096000" y="4221088"/>
            <a:ext cx="28803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ЕРАТОСФЕН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3140968"/>
            <a:ext cx="4032448" cy="24178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Природничі</a:t>
            </a:r>
            <a:r>
              <a:rPr lang="ru-RU" dirty="0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науки  </a:t>
            </a:r>
            <a:r>
              <a:rPr lang="ru-RU" dirty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199493"/>
            <a:ext cx="8784000" cy="12151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400" b="1" dirty="0" smtClean="0"/>
              <a:t>Наука про живу природу</a:t>
            </a:r>
            <a:endParaRPr lang="ru-RU" sz="4400" b="1" dirty="0"/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032104" y="4221088"/>
            <a:ext cx="302433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БІОЛОГІЯ</a:t>
            </a:r>
            <a:endParaRPr lang="ru-RU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2" y="3072759"/>
            <a:ext cx="3470721" cy="25164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28126" y="45586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Природничі</a:t>
            </a:r>
            <a:r>
              <a:rPr lang="ru-RU" dirty="0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науки  </a:t>
            </a:r>
            <a:r>
              <a:rPr lang="ru-RU" dirty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32103" y="2132856"/>
            <a:ext cx="3384377" cy="1668396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Батьківщина </a:t>
            </a:r>
          </a:p>
          <a:p>
            <a:pPr marL="0" indent="0" algn="ctr">
              <a:buNone/>
            </a:pPr>
            <a:r>
              <a:rPr lang="uk-UA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Ератосфена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994" y="2204864"/>
            <a:ext cx="4789165" cy="3192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248128" y="4581128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ГРЕЦІЯ</a:t>
            </a:r>
            <a:endParaRPr lang="ru-RU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7368" y="9128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Природничі</a:t>
            </a:r>
            <a:r>
              <a:rPr lang="ru-RU" dirty="0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науки  4</a:t>
            </a:r>
            <a:endParaRPr lang="ru-RU" dirty="0">
              <a:ln w="6350">
                <a:solidFill>
                  <a:srgbClr val="C00000"/>
                </a:solidFill>
              </a:ln>
              <a:solidFill>
                <a:srgbClr val="FF33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87888" y="2348880"/>
            <a:ext cx="5400112" cy="12721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 називають групу островів?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159896" y="4431015"/>
            <a:ext cx="26642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АРХІПЕЛАГ</a:t>
            </a:r>
            <a:endParaRPr lang="ru-RU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1455" y="2132856"/>
            <a:ext cx="2961047" cy="33806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Природничі</a:t>
            </a:r>
            <a:r>
              <a:rPr lang="ru-RU" dirty="0" smtClean="0">
                <a:ln w="6350">
                  <a:solidFill>
                    <a:srgbClr val="C00000"/>
                  </a:solidFill>
                </a:ln>
                <a:solidFill>
                  <a:srgbClr val="FF33CC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науки 5</a:t>
            </a:r>
            <a:endParaRPr lang="ru-RU" dirty="0">
              <a:ln w="6350">
                <a:solidFill>
                  <a:srgbClr val="C00000"/>
                </a:solidFill>
              </a:ln>
              <a:solidFill>
                <a:srgbClr val="FF33CC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591944" y="2348880"/>
            <a:ext cx="4896056" cy="1080120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Увесь матеріальний світ 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5" action="ppaction://hlinksldjump"/>
          </p:cNvPr>
          <p:cNvPicPr>
            <a:picLocks noChangeAspect="1"/>
          </p:cNvPicPr>
          <p:nvPr/>
        </p:nvPicPr>
        <p:blipFill>
          <a:blip r:embed="rId6" cstate="email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8512" y="2305890"/>
            <a:ext cx="3577448" cy="32833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456040" y="4713140"/>
            <a:ext cx="2952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ПРИРОДА</a:t>
            </a:r>
            <a:endParaRPr lang="ru-RU" sz="40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900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/>
            </a:r>
            <a:b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</a:br>
            <a:r>
              <a:rPr lang="ru-RU" dirty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/>
            </a:r>
            <a:br>
              <a:rPr lang="ru-RU" dirty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</a:br>
            <a:r>
              <a:rPr lang="ru-RU" dirty="0" err="1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Обладнання</a:t>
            </a:r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природодослідника</a:t>
            </a:r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1</a:t>
            </a:r>
            <a:endParaRPr lang="ru-RU" dirty="0">
              <a:ln w="6350">
                <a:solidFill>
                  <a:srgbClr val="7030A0"/>
                </a:solidFill>
              </a:ln>
              <a:solidFill>
                <a:srgbClr val="9966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272139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Прилад для визначення сторін горизонту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3592" y="3352426"/>
            <a:ext cx="2143125" cy="2143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ru-RU" dirty="0" err="1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Обладнання</a:t>
            </a:r>
            <a:r>
              <a:rPr lang="ru-RU" dirty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природодослідника</a:t>
            </a:r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2</a:t>
            </a:r>
            <a:endParaRPr lang="ru-RU" dirty="0">
              <a:ln w="6350">
                <a:solidFill>
                  <a:srgbClr val="7030A0"/>
                </a:solidFill>
              </a:ln>
              <a:solidFill>
                <a:srgbClr val="9966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600056" y="2348880"/>
            <a:ext cx="3888432" cy="236426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Прилад для розглядання та вивчення дуже малих за  </a:t>
            </a:r>
            <a:r>
              <a:rPr lang="uk-UA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розмі-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sz="40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ра</a:t>
            </a: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ми тіл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6808" y="1916832"/>
            <a:ext cx="3600400" cy="36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ru-RU" dirty="0" err="1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Обладнання</a:t>
            </a:r>
            <a:r>
              <a:rPr lang="ru-RU" dirty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природодослідника</a:t>
            </a:r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3</a:t>
            </a:r>
            <a:endParaRPr lang="ru-RU" dirty="0">
              <a:ln w="6350">
                <a:solidFill>
                  <a:srgbClr val="7030A0"/>
                </a:solidFill>
              </a:ln>
              <a:solidFill>
                <a:srgbClr val="9966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08012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Прилад для вимірювання лінійних розмірів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7728" y="3621019"/>
            <a:ext cx="4824536" cy="1790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ru-RU" dirty="0" err="1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Обладнання</a:t>
            </a:r>
            <a:r>
              <a:rPr lang="ru-RU" dirty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природодослідника</a:t>
            </a:r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4</a:t>
            </a:r>
            <a:endParaRPr lang="ru-RU" dirty="0">
              <a:ln w="6350">
                <a:solidFill>
                  <a:srgbClr val="7030A0"/>
                </a:solidFill>
              </a:ln>
              <a:solidFill>
                <a:srgbClr val="9966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55840" y="2348880"/>
            <a:ext cx="5832160" cy="345638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 допомогою якого приладу можна точно  склянці окріп?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3632" y="2276871"/>
            <a:ext cx="1656184" cy="32915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 fontScale="90000"/>
          </a:bodyPr>
          <a:lstStyle/>
          <a:p>
            <a:r>
              <a:rPr lang="ru-RU" dirty="0" err="1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Обладнання</a:t>
            </a:r>
            <a:r>
              <a:rPr lang="ru-RU" dirty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природодослідника</a:t>
            </a:r>
            <a:r>
              <a:rPr lang="ru-RU" dirty="0" smtClean="0">
                <a:ln w="6350">
                  <a:solidFill>
                    <a:srgbClr val="7030A0"/>
                  </a:solidFill>
                </a:ln>
                <a:solidFill>
                  <a:srgbClr val="9966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5</a:t>
            </a:r>
            <a:endParaRPr lang="ru-RU" dirty="0">
              <a:ln w="6350">
                <a:solidFill>
                  <a:srgbClr val="7030A0"/>
                </a:solidFill>
              </a:ln>
              <a:solidFill>
                <a:srgbClr val="9966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Classica Two" panose="03000607020000020002" pitchFamily="66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872208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Маса склянки з молоком 100грамів. Яке </a:t>
            </a:r>
            <a:r>
              <a:rPr lang="uk-UA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вимі-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uk-UA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рювання</a:t>
            </a: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потрібно виконати, щоб визначити масу молока?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7410" name="Picture 2"/>
          <p:cNvPicPr>
            <a:picLocks noChangeAspect="1" noChangeArrowheads="1"/>
          </p:cNvPicPr>
          <p:nvPr/>
        </p:nvPicPr>
        <p:blipFill rotWithShape="1">
          <a:blip r:embed="rId6" cstate="email">
            <a:clrChange>
              <a:clrFrom>
                <a:srgbClr val="739FC2"/>
              </a:clrFrom>
              <a:clrTo>
                <a:srgbClr val="739FC2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55"/>
          <a:stretch/>
        </p:blipFill>
        <p:spPr bwMode="auto">
          <a:xfrm>
            <a:off x="4511824" y="3627330"/>
            <a:ext cx="1784350" cy="1885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7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2184" y="3813040"/>
            <a:ext cx="1800200" cy="18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2" name="Соединительная линия уступом 11"/>
          <p:cNvCxnSpPr/>
          <p:nvPr/>
        </p:nvCxnSpPr>
        <p:spPr>
          <a:xfrm>
            <a:off x="6528048" y="4293096"/>
            <a:ext cx="1224136" cy="720080"/>
          </a:xfrm>
          <a:prstGeom prst="bentConnector3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24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Географічні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координати</a:t>
            </a:r>
            <a:r>
              <a:rPr lang="ru-RU" dirty="0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1</a:t>
            </a:r>
            <a:endParaRPr lang="ru-RU" dirty="0">
              <a:ln w="6350">
                <a:solidFill>
                  <a:srgbClr val="005EAC"/>
                </a:solidFill>
              </a:ln>
              <a:solidFill>
                <a:srgbClr val="00CCFF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348880"/>
            <a:ext cx="8784000" cy="144016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Через який полюс – Південний чи Північний – можна провести більше меридіанів?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352032" y="4509120"/>
            <a:ext cx="39604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ОДНАКОВО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8407" y="3732065"/>
            <a:ext cx="2333625" cy="1962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Географічні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координати</a:t>
            </a:r>
            <a:r>
              <a:rPr lang="ru-RU" dirty="0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2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2187257"/>
            <a:ext cx="8784000" cy="136815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Найдовшою паралеллю є ….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EFEFEF"/>
              </a:clrFrom>
              <a:clrTo>
                <a:srgbClr val="EFEFE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1544" y="3140968"/>
            <a:ext cx="2476500" cy="24765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096000" y="4528474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ЕКВАТОР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Географічні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координати</a:t>
            </a:r>
            <a:r>
              <a:rPr lang="ru-RU" dirty="0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3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215680" y="2348880"/>
            <a:ext cx="7272320" cy="864096"/>
          </a:xfrm>
        </p:spPr>
        <p:txBody>
          <a:bodyPr>
            <a:normAutofit/>
          </a:bodyPr>
          <a:lstStyle/>
          <a:p>
            <a:pPr marL="0" indent="0" algn="r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Який меридіан є найдовшим?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6" cstate="email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528" y="2931840"/>
            <a:ext cx="2664296" cy="26642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231904" y="3933056"/>
            <a:ext cx="4176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3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ВСІ ОДНАКОВІ!</a:t>
            </a:r>
            <a:endParaRPr lang="ru-RU" sz="36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" dur="2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5400" y="-171400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Географічні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координати</a:t>
            </a:r>
            <a:r>
              <a:rPr lang="ru-RU" dirty="0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4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35960" y="2348880"/>
            <a:ext cx="4752040" cy="266429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Скільки паралелей можна провести через певну точку на земній поверхні?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551" y="2201856"/>
            <a:ext cx="3171359" cy="31713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7104112" y="4758912"/>
            <a:ext cx="283339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ОДНУ</a:t>
            </a:r>
            <a:r>
              <a:rPr lang="uk-UA" sz="40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!</a:t>
            </a:r>
            <a:endParaRPr lang="ru-RU" sz="40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-19337"/>
            <a:ext cx="11160000" cy="6840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04000" y="1124745"/>
            <a:ext cx="8784000" cy="106981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dirty="0" err="1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Географічні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</a:t>
            </a:r>
            <a:r>
              <a:rPr lang="ru-RU" dirty="0" err="1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координати</a:t>
            </a:r>
            <a:r>
              <a:rPr lang="ru-RU" dirty="0" smtClean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  </a:t>
            </a:r>
            <a:r>
              <a:rPr lang="ru-RU" dirty="0">
                <a:ln w="6350">
                  <a:solidFill>
                    <a:srgbClr val="005EAC"/>
                  </a:solidFill>
                </a:ln>
                <a:solidFill>
                  <a:srgbClr val="00CCFF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lassica Two" panose="03000607020000020002" pitchFamily="66" charset="0"/>
              </a:rPr>
              <a:t>5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063552" y="2348880"/>
            <a:ext cx="4032448" cy="2592288"/>
          </a:xfrm>
        </p:spPr>
        <p:txBody>
          <a:bodyPr/>
          <a:lstStyle/>
          <a:p>
            <a:pPr marL="0" indent="0">
              <a:buNone/>
            </a:pPr>
            <a:r>
              <a:rPr lang="uk-UA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Якому материку належить точка з координатою 90° південної широти?</a:t>
            </a:r>
            <a:endParaRPr lang="ru-RU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Рисунок 9">
            <a:hlinkClick r:id="rId3" action="ppaction://hlinksldjump"/>
          </p:cNvPr>
          <p:cNvPicPr>
            <a:picLocks noChangeAspect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3621019"/>
            <a:ext cx="974615" cy="2184243"/>
          </a:xfrm>
          <a:prstGeom prst="rect">
            <a:avLst/>
          </a:prstGeom>
        </p:spPr>
      </p:pic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492896"/>
            <a:ext cx="4248472" cy="30913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68379" y="4713140"/>
            <a:ext cx="2418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3200" b="1" dirty="0" smtClean="0"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АНТАРКТИДІ</a:t>
            </a:r>
            <a:endParaRPr lang="ru-RU" sz="3200" b="1" dirty="0">
              <a:solidFill>
                <a:schemeClr val="accent1">
                  <a:lumMod val="60000"/>
                  <a:lumOff val="4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6000" y="9000"/>
            <a:ext cx="11160000" cy="6840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04000" y="3717032"/>
            <a:ext cx="8784000" cy="2088232"/>
          </a:xfrm>
        </p:spPr>
        <p:txBody>
          <a:bodyPr>
            <a:normAutofit/>
          </a:bodyPr>
          <a:lstStyle/>
          <a:p>
            <a:endParaRPr lang="ru-RU" sz="2400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040214" y="2564904"/>
            <a:ext cx="2520281" cy="1728192"/>
          </a:xfrm>
        </p:spPr>
        <p:txBody>
          <a:bodyPr>
            <a:normAutofit fontScale="90000"/>
          </a:bodyPr>
          <a:lstStyle/>
          <a:p>
            <a:pPr>
              <a:lnSpc>
                <a:spcPct val="100000"/>
              </a:lnSpc>
            </a:pPr>
            <a:r>
              <a:rPr lang="ru-RU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</a:rPr>
              <a:t>Спасибо</a:t>
            </a:r>
            <a:br>
              <a:rPr lang="ru-RU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</a:rPr>
            </a:br>
            <a:r>
              <a:rPr lang="ru-RU" kern="10" dirty="0" smtClean="0">
                <a:ln w="19050">
                  <a:solidFill>
                    <a:srgbClr val="80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C9FCB"/>
                    </a:gs>
                    <a:gs pos="13000">
                      <a:srgbClr val="F8B049"/>
                    </a:gs>
                    <a:gs pos="21001">
                      <a:srgbClr val="F8B049"/>
                    </a:gs>
                    <a:gs pos="63000">
                      <a:srgbClr val="FEE7F2"/>
                    </a:gs>
                    <a:gs pos="67000">
                      <a:srgbClr val="F952A0"/>
                    </a:gs>
                    <a:gs pos="69000">
                      <a:srgbClr val="C50849"/>
                    </a:gs>
                    <a:gs pos="82001">
                      <a:srgbClr val="B43E85"/>
                    </a:gs>
                    <a:gs pos="100000">
                      <a:srgbClr val="F8B049"/>
                    </a:gs>
                  </a:gsLst>
                  <a:lin ang="5400000" scaled="0"/>
                </a:gradFill>
              </a:rPr>
              <a:t> за активное участие!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660" y="1040160"/>
            <a:ext cx="6336704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Выноска-облако 4"/>
          <p:cNvSpPr/>
          <p:nvPr/>
        </p:nvSpPr>
        <p:spPr>
          <a:xfrm>
            <a:off x="4079776" y="1040160"/>
            <a:ext cx="3096343" cy="2604863"/>
          </a:xfrm>
          <a:prstGeom prst="cloudCallout">
            <a:avLst>
              <a:gd name="adj1" fmla="val -75004"/>
              <a:gd name="adj2" fmla="val 726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МОЛОДЦІ!</a:t>
            </a:r>
            <a:endParaRPr lang="ru-RU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46058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2075</TotalTime>
  <Words>327</Words>
  <Application>Microsoft Office PowerPoint</Application>
  <PresentationFormat>Широкоэкранный</PresentationFormat>
  <Paragraphs>116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Calibri</vt:lpstr>
      <vt:lpstr>Classica One</vt:lpstr>
      <vt:lpstr>Classica Two</vt:lpstr>
      <vt:lpstr>Mistral</vt:lpstr>
      <vt:lpstr>Тема Office</vt:lpstr>
      <vt:lpstr>НАЙРОЗУМНІШИЙ</vt:lpstr>
      <vt:lpstr>Презентация PowerPoint</vt:lpstr>
      <vt:lpstr>Фотосинтез 1</vt:lpstr>
      <vt:lpstr>Фотосинтез  2</vt:lpstr>
      <vt:lpstr>Фотосинтез  3</vt:lpstr>
      <vt:lpstr>Фотосинтез  4</vt:lpstr>
      <vt:lpstr>Фотосинтез  5</vt:lpstr>
      <vt:lpstr>Біоритми 1</vt:lpstr>
      <vt:lpstr>Біоритми 2</vt:lpstr>
      <vt:lpstr>Біоритми  3</vt:lpstr>
      <vt:lpstr>Біоритми  4</vt:lpstr>
      <vt:lpstr>Біоритми  5</vt:lpstr>
      <vt:lpstr>Природничі науки 1</vt:lpstr>
      <vt:lpstr>Природничі науки  2</vt:lpstr>
      <vt:lpstr>Природничі науки  3</vt:lpstr>
      <vt:lpstr>Природничі науки  4</vt:lpstr>
      <vt:lpstr>Природничі науки 5</vt:lpstr>
      <vt:lpstr>  Обладнання природодослідника 1</vt:lpstr>
      <vt:lpstr>Обладнання природодослідника 2</vt:lpstr>
      <vt:lpstr>Обладнання природодослідника 3</vt:lpstr>
      <vt:lpstr>Обладнання природодослідника 4</vt:lpstr>
      <vt:lpstr>Обладнання природодослідника 5</vt:lpstr>
      <vt:lpstr>Географічні координати  1</vt:lpstr>
      <vt:lpstr>Географічні координати  2</vt:lpstr>
      <vt:lpstr>Географічні координати  3</vt:lpstr>
      <vt:lpstr>Географічні координати  4</vt:lpstr>
      <vt:lpstr>Географічні координати  5</vt:lpstr>
      <vt:lpstr>Спасибо  за активное участие!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Крестики – нолики</dc:title>
  <dc:creator>Физика</dc:creator>
  <cp:lastModifiedBy>Admin</cp:lastModifiedBy>
  <cp:revision>161</cp:revision>
  <dcterms:created xsi:type="dcterms:W3CDTF">2014-02-11T06:25:28Z</dcterms:created>
  <dcterms:modified xsi:type="dcterms:W3CDTF">2023-03-13T10:51:23Z</dcterms:modified>
</cp:coreProperties>
</file>