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8" r:id="rId3"/>
    <p:sldId id="260" r:id="rId4"/>
    <p:sldId id="259" r:id="rId5"/>
    <p:sldId id="285" r:id="rId6"/>
    <p:sldId id="263" r:id="rId7"/>
    <p:sldId id="264" r:id="rId8"/>
    <p:sldId id="284" r:id="rId9"/>
    <p:sldId id="265" r:id="rId10"/>
    <p:sldId id="266" r:id="rId11"/>
    <p:sldId id="267" r:id="rId12"/>
    <p:sldId id="279" r:id="rId13"/>
    <p:sldId id="268" r:id="rId14"/>
    <p:sldId id="269" r:id="rId15"/>
    <p:sldId id="270" r:id="rId16"/>
    <p:sldId id="271" r:id="rId17"/>
    <p:sldId id="272" r:id="rId18"/>
    <p:sldId id="280" r:id="rId19"/>
    <p:sldId id="273" r:id="rId20"/>
    <p:sldId id="281" r:id="rId21"/>
    <p:sldId id="287" r:id="rId22"/>
    <p:sldId id="288" r:id="rId23"/>
    <p:sldId id="274" r:id="rId24"/>
    <p:sldId id="286" r:id="rId25"/>
    <p:sldId id="275" r:id="rId26"/>
    <p:sldId id="276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7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62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7EAF1C-15A7-454A-99C3-FFA82152893A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507DE-05BA-4534-B3E3-46B5D45756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16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761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818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751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60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87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84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87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915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60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81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91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B0F72-701C-4AAE-A194-3AA5CC5016A4}" type="datetimeFigureOut">
              <a:rPr lang="ru-RU" smtClean="0"/>
              <a:pPr/>
              <a:t>02.03.2021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445CE-822A-4A23-AD87-961A188359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28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ua/images/search?_=1454671708145&amp;p=9&amp;text=&#1092;&#1086;&#1090;&#1086;%20&#1086;&#1079;&#1080;&#1084;&#1110;%20&#1088;&#1086;&#1089;&#1083;&#1080;&#1085;&#1080;&amp;noreask=1&amp;lr=143=1&amp;rpt=image&amp;lr=143" TargetMode="External"/><Relationship Id="rId2" Type="http://schemas.openxmlformats.org/officeDocument/2006/relationships/hyperlink" Target="https://yandex.ua/images/search?p=42&amp;source=wiz&amp;_=1454671920912&amp;text=&#1092;&#1086;&#1090;&#1086;%20&#1086;&#1079;&#1080;&#1084;&#1110;%20&#1088;&#1086;&#1089;&#1083;&#1080;&#1085;&#1080;&amp;noreask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andex.ua/images/search?img_url=http://lyudmilkad.users.photofile.ru/photo/lyudmilkad/1002950/xlarge/20046555.JPG?&amp;_=1454672342320&amp;p=45&amp;text=&#1092;&#1086;&#1090;&#1086;%20&#1086;&#1079;&#1080;&#1084;&#1110;%20&#1088;&#1086;&#1089;&#1083;&#1080;&#1085;&#1080;&amp;noreask=1&amp;pos=1350&amp;rpt=simage&amp;lr=14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132" y="1076691"/>
            <a:ext cx="9017438" cy="968189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Природа взимку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32527" y="3247696"/>
            <a:ext cx="7977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 </a:t>
            </a:r>
            <a:endParaRPr lang="ru-RU" sz="2400" dirty="0"/>
          </a:p>
        </p:txBody>
      </p:sp>
      <p:pic>
        <p:nvPicPr>
          <p:cNvPr id="1026" name="Picture 2" descr="C:\Users\Яна\Desktop\фотоаппарат\Camera\IMG_20171222_1018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527" y="2049517"/>
            <a:ext cx="5864772" cy="441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82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488" y="0"/>
            <a:ext cx="12232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9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5527955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err="1" smtClean="0"/>
              <a:t>Що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може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зрівнятися</a:t>
            </a:r>
            <a:r>
              <a:rPr lang="ru-RU" sz="2400" b="1" dirty="0" smtClean="0"/>
              <a:t> за красою і </a:t>
            </a:r>
            <a:r>
              <a:rPr lang="ru-RU" sz="2400" b="1" dirty="0" err="1" smtClean="0"/>
              <a:t>пишністю</a:t>
            </a:r>
            <a:r>
              <a:rPr lang="ru-RU" sz="2400" b="1" dirty="0" smtClean="0"/>
              <a:t> з </a:t>
            </a:r>
            <a:r>
              <a:rPr lang="ru-RU" sz="2400" b="1" dirty="0" err="1" smtClean="0"/>
              <a:t>білосніжною</a:t>
            </a:r>
            <a:r>
              <a:rPr lang="ru-RU" sz="2400" b="1" dirty="0" smtClean="0"/>
              <a:t> зимою ?   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45" y="470937"/>
            <a:ext cx="11228295" cy="5354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83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29" y="5639260"/>
            <a:ext cx="10515600" cy="121874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                                      </a:t>
            </a:r>
            <a:r>
              <a:rPr lang="ru-RU" sz="2400" b="1" dirty="0" err="1" smtClean="0"/>
              <a:t>Сніг</a:t>
            </a:r>
            <a:r>
              <a:rPr lang="ru-RU" sz="2400" b="1" dirty="0" smtClean="0"/>
              <a:t> – не </a:t>
            </a:r>
            <a:r>
              <a:rPr lang="ru-RU" sz="2400" b="1" dirty="0" err="1" smtClean="0"/>
              <a:t>тільки</a:t>
            </a:r>
            <a:r>
              <a:rPr lang="ru-RU" sz="2400" b="1" dirty="0" smtClean="0"/>
              <a:t> прикраса </a:t>
            </a:r>
            <a:r>
              <a:rPr lang="ru-RU" sz="2400" b="1" dirty="0" err="1" smtClean="0"/>
              <a:t>зими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6" y="107234"/>
            <a:ext cx="11799043" cy="5939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66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738689" y="2500313"/>
            <a:ext cx="2357437" cy="1428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Сніг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6" name="Прямая со стрелкой 5"/>
          <p:cNvCxnSpPr>
            <a:stCxn id="4" idx="7"/>
          </p:cNvCxnSpPr>
          <p:nvPr/>
        </p:nvCxnSpPr>
        <p:spPr>
          <a:xfrm rot="5400000" flipH="1" flipV="1">
            <a:off x="6783389" y="2039939"/>
            <a:ext cx="638175" cy="7016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4" idx="1"/>
          </p:cNvCxnSpPr>
          <p:nvPr/>
        </p:nvCxnSpPr>
        <p:spPr>
          <a:xfrm rot="16200000" flipV="1">
            <a:off x="4448969" y="2075657"/>
            <a:ext cx="566738" cy="7016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5"/>
          </p:cNvCxnSpPr>
          <p:nvPr/>
        </p:nvCxnSpPr>
        <p:spPr>
          <a:xfrm rot="16200000" flipH="1">
            <a:off x="7104858" y="3366295"/>
            <a:ext cx="566737" cy="127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3"/>
          </p:cNvCxnSpPr>
          <p:nvPr/>
        </p:nvCxnSpPr>
        <p:spPr>
          <a:xfrm rot="5400000">
            <a:off x="4198939" y="3402014"/>
            <a:ext cx="566737" cy="12017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" idx="4"/>
          </p:cNvCxnSpPr>
          <p:nvPr/>
        </p:nvCxnSpPr>
        <p:spPr>
          <a:xfrm rot="16200000" flipH="1">
            <a:off x="5363369" y="4482307"/>
            <a:ext cx="1143000" cy="36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0" name="TextBox 16"/>
          <p:cNvSpPr txBox="1">
            <a:spLocks noChangeArrowheads="1"/>
          </p:cNvSpPr>
          <p:nvPr/>
        </p:nvSpPr>
        <p:spPr bwMode="auto">
          <a:xfrm>
            <a:off x="7453313" y="1714500"/>
            <a:ext cx="1061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Білий</a:t>
            </a:r>
            <a:endParaRPr lang="en-US" altLang="ru-RU" sz="2800" b="1" dirty="0"/>
          </a:p>
        </p:txBody>
      </p:sp>
      <p:sp>
        <p:nvSpPr>
          <p:cNvPr id="3081" name="TextBox 17"/>
          <p:cNvSpPr txBox="1">
            <a:spLocks noChangeArrowheads="1"/>
          </p:cNvSpPr>
          <p:nvPr/>
        </p:nvSpPr>
        <p:spPr bwMode="auto">
          <a:xfrm>
            <a:off x="2555310" y="1571626"/>
            <a:ext cx="242512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Тане в руці</a:t>
            </a:r>
          </a:p>
          <a:p>
            <a:r>
              <a:rPr lang="uk-UA" altLang="ru-RU" sz="2800" b="1" dirty="0"/>
              <a:t>та у воді</a:t>
            </a:r>
            <a:endParaRPr lang="en-US" altLang="ru-RU" sz="2800" b="1" dirty="0"/>
          </a:p>
        </p:txBody>
      </p:sp>
      <p:sp>
        <p:nvSpPr>
          <p:cNvPr id="3082" name="TextBox 18"/>
          <p:cNvSpPr txBox="1">
            <a:spLocks noChangeArrowheads="1"/>
          </p:cNvSpPr>
          <p:nvPr/>
        </p:nvSpPr>
        <p:spPr bwMode="auto">
          <a:xfrm>
            <a:off x="2667000" y="4357689"/>
            <a:ext cx="262309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Легший за воду</a:t>
            </a:r>
            <a:endParaRPr lang="en-US" altLang="ru-RU" sz="2800" b="1" dirty="0"/>
          </a:p>
        </p:txBody>
      </p:sp>
      <p:sp>
        <p:nvSpPr>
          <p:cNvPr id="3083" name="TextBox 19"/>
          <p:cNvSpPr txBox="1">
            <a:spLocks noChangeArrowheads="1"/>
          </p:cNvSpPr>
          <p:nvPr/>
        </p:nvSpPr>
        <p:spPr bwMode="auto">
          <a:xfrm>
            <a:off x="5310188" y="5286375"/>
            <a:ext cx="21531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 smtClean="0"/>
              <a:t>Непрозорий</a:t>
            </a:r>
            <a:endParaRPr lang="en-US" altLang="ru-RU" sz="2800" b="1" dirty="0"/>
          </a:p>
        </p:txBody>
      </p:sp>
      <p:sp>
        <p:nvSpPr>
          <p:cNvPr id="3084" name="TextBox 20"/>
          <p:cNvSpPr txBox="1">
            <a:spLocks noChangeArrowheads="1"/>
          </p:cNvSpPr>
          <p:nvPr/>
        </p:nvSpPr>
        <p:spPr bwMode="auto">
          <a:xfrm>
            <a:off x="7810501" y="4429125"/>
            <a:ext cx="31888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Холодний на дотик</a:t>
            </a:r>
            <a:endParaRPr lang="en-US" alt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02400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0430" y="5532437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            Без </a:t>
            </a:r>
            <a:r>
              <a:rPr lang="ru-RU" sz="2400" b="1" dirty="0" err="1" smtClean="0"/>
              <a:t>сокири</a:t>
            </a:r>
            <a:r>
              <a:rPr lang="ru-RU" sz="2400" b="1" dirty="0" smtClean="0"/>
              <a:t> , без долота , а мости </a:t>
            </a:r>
            <a:r>
              <a:rPr lang="ru-RU" sz="2400" b="1" dirty="0" err="1" smtClean="0"/>
              <a:t>будує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60" y="171603"/>
            <a:ext cx="11927540" cy="5360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173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31804" y="6209071"/>
            <a:ext cx="4373331" cy="648929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Мете </a:t>
            </a:r>
            <a:r>
              <a:rPr lang="ru-RU" sz="1800" b="1" dirty="0" err="1" smtClean="0"/>
              <a:t>метелиця</a:t>
            </a:r>
            <a:r>
              <a:rPr lang="ru-RU" sz="1800" b="1" dirty="0" smtClean="0"/>
              <a:t> , мете ,  </a:t>
            </a:r>
            <a:r>
              <a:rPr lang="ru-RU" sz="1800" b="1" dirty="0" err="1" smtClean="0"/>
              <a:t>завіяла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поріг</a:t>
            </a:r>
            <a:r>
              <a:rPr lang="ru-RU" sz="1800" b="1" dirty="0" smtClean="0"/>
              <a:t> .</a:t>
            </a:r>
            <a:br>
              <a:rPr lang="ru-RU" sz="1800" b="1" dirty="0" smtClean="0"/>
            </a:br>
            <a:r>
              <a:rPr lang="ru-RU" sz="1800" b="1" dirty="0" smtClean="0"/>
              <a:t> На </a:t>
            </a:r>
            <a:r>
              <a:rPr lang="ru-RU" sz="1800" b="1" dirty="0" err="1" smtClean="0"/>
              <a:t>білу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постіль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снігову</a:t>
            </a:r>
            <a:r>
              <a:rPr lang="ru-RU" sz="1800" b="1" dirty="0" smtClean="0"/>
              <a:t>  зимовий </a:t>
            </a:r>
            <a:r>
              <a:rPr lang="ru-RU" sz="1800" b="1" dirty="0" err="1" smtClean="0"/>
              <a:t>вечір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ліг</a:t>
            </a:r>
            <a:r>
              <a:rPr lang="ru-RU" sz="1800" b="1" dirty="0" smtClean="0"/>
              <a:t> …</a:t>
            </a:r>
            <a:endParaRPr lang="ru-RU" sz="18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173422"/>
            <a:ext cx="11461531" cy="5901702"/>
          </a:xfrm>
        </p:spPr>
      </p:pic>
    </p:spTree>
    <p:extLst>
      <p:ext uri="{BB962C8B-B14F-4D97-AF65-F5344CB8AC3E}">
        <p14:creationId xmlns:p14="http://schemas.microsoft.com/office/powerpoint/2010/main" val="2290695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738689" y="2500313"/>
            <a:ext cx="2357437" cy="1428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Ознаки зими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6" name="Прямая со стрелкой 5"/>
          <p:cNvCxnSpPr>
            <a:stCxn id="4" idx="7"/>
          </p:cNvCxnSpPr>
          <p:nvPr/>
        </p:nvCxnSpPr>
        <p:spPr>
          <a:xfrm rot="5400000" flipH="1" flipV="1">
            <a:off x="6783389" y="2039939"/>
            <a:ext cx="638175" cy="7016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4" idx="1"/>
          </p:cNvCxnSpPr>
          <p:nvPr/>
        </p:nvCxnSpPr>
        <p:spPr>
          <a:xfrm rot="16200000" flipV="1">
            <a:off x="4448969" y="2075657"/>
            <a:ext cx="566738" cy="7016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5"/>
          </p:cNvCxnSpPr>
          <p:nvPr/>
        </p:nvCxnSpPr>
        <p:spPr>
          <a:xfrm rot="16200000" flipH="1">
            <a:off x="7104858" y="3366295"/>
            <a:ext cx="566737" cy="127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3"/>
          </p:cNvCxnSpPr>
          <p:nvPr/>
        </p:nvCxnSpPr>
        <p:spPr>
          <a:xfrm rot="5400000">
            <a:off x="4198939" y="3402014"/>
            <a:ext cx="566737" cy="12017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951310" y="3929063"/>
            <a:ext cx="15883" cy="13327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TextBox 16"/>
          <p:cNvSpPr txBox="1">
            <a:spLocks noChangeArrowheads="1"/>
          </p:cNvSpPr>
          <p:nvPr/>
        </p:nvSpPr>
        <p:spPr bwMode="auto">
          <a:xfrm>
            <a:off x="7453313" y="1714500"/>
            <a:ext cx="10615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Білий</a:t>
            </a:r>
            <a:endParaRPr lang="en-US" altLang="ru-RU" sz="2800" b="1" dirty="0"/>
          </a:p>
        </p:txBody>
      </p:sp>
      <p:sp>
        <p:nvSpPr>
          <p:cNvPr id="4105" name="TextBox 17"/>
          <p:cNvSpPr txBox="1">
            <a:spLocks noChangeArrowheads="1"/>
          </p:cNvSpPr>
          <p:nvPr/>
        </p:nvSpPr>
        <p:spPr bwMode="auto">
          <a:xfrm>
            <a:off x="3095626" y="1571626"/>
            <a:ext cx="183460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/>
              <a:t>Тане в руці</a:t>
            </a:r>
          </a:p>
          <a:p>
            <a:r>
              <a:rPr lang="uk-UA" altLang="ru-RU" sz="2800"/>
              <a:t>та у воді</a:t>
            </a:r>
            <a:endParaRPr lang="en-US" altLang="ru-RU" sz="2800"/>
          </a:p>
        </p:txBody>
      </p:sp>
      <p:sp>
        <p:nvSpPr>
          <p:cNvPr id="4106" name="TextBox 18"/>
          <p:cNvSpPr txBox="1">
            <a:spLocks noChangeArrowheads="1"/>
          </p:cNvSpPr>
          <p:nvPr/>
        </p:nvSpPr>
        <p:spPr bwMode="auto">
          <a:xfrm>
            <a:off x="2667000" y="4357689"/>
            <a:ext cx="25521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/>
              <a:t>Легший за воду</a:t>
            </a:r>
            <a:endParaRPr lang="en-US" altLang="ru-RU" sz="2800"/>
          </a:p>
        </p:txBody>
      </p:sp>
      <p:sp>
        <p:nvSpPr>
          <p:cNvPr id="4107" name="TextBox 19"/>
          <p:cNvSpPr txBox="1">
            <a:spLocks noChangeArrowheads="1"/>
          </p:cNvSpPr>
          <p:nvPr/>
        </p:nvSpPr>
        <p:spPr bwMode="auto">
          <a:xfrm>
            <a:off x="5238751" y="5399094"/>
            <a:ext cx="21531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 smtClean="0"/>
              <a:t>Непрозорий</a:t>
            </a:r>
            <a:endParaRPr lang="en-US" altLang="ru-RU" sz="2800" b="1" dirty="0"/>
          </a:p>
        </p:txBody>
      </p:sp>
      <p:sp>
        <p:nvSpPr>
          <p:cNvPr id="4108" name="TextBox 20"/>
          <p:cNvSpPr txBox="1">
            <a:spLocks noChangeArrowheads="1"/>
          </p:cNvSpPr>
          <p:nvPr/>
        </p:nvSpPr>
        <p:spPr bwMode="auto">
          <a:xfrm>
            <a:off x="7810501" y="4429125"/>
            <a:ext cx="31888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Холодний на дотик</a:t>
            </a:r>
            <a:endParaRPr lang="en-US" altLang="ru-RU" sz="2800" b="1" dirty="0"/>
          </a:p>
        </p:txBody>
      </p:sp>
      <p:cxnSp>
        <p:nvCxnSpPr>
          <p:cNvPr id="15" name="Прямая со стрелкой 14"/>
          <p:cNvCxnSpPr>
            <a:stCxn id="4" idx="0"/>
          </p:cNvCxnSpPr>
          <p:nvPr/>
        </p:nvCxnSpPr>
        <p:spPr>
          <a:xfrm rot="16200000" flipV="1">
            <a:off x="5256214" y="1839914"/>
            <a:ext cx="1285875" cy="34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0" name="TextBox 21"/>
          <p:cNvSpPr txBox="1">
            <a:spLocks noChangeArrowheads="1"/>
          </p:cNvSpPr>
          <p:nvPr/>
        </p:nvSpPr>
        <p:spPr bwMode="auto">
          <a:xfrm>
            <a:off x="5595938" y="785814"/>
            <a:ext cx="7649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ru-RU" sz="2800" b="1" dirty="0"/>
              <a:t>Іній</a:t>
            </a:r>
            <a:endParaRPr lang="en-US" alt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152964" y="345045"/>
            <a:ext cx="1457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solidFill>
                  <a:srgbClr val="7030A0"/>
                </a:solidFill>
              </a:rPr>
              <a:t>Ознаки зими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36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652" y="5934228"/>
            <a:ext cx="10515600" cy="923772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</a:t>
            </a:r>
            <a:r>
              <a:rPr lang="ru-RU" sz="2400" b="1" dirty="0" err="1" smtClean="0"/>
              <a:t>Грудень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холодний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сніжний</a:t>
            </a:r>
            <a:r>
              <a:rPr lang="ru-RU" sz="2400" b="1" dirty="0" smtClean="0"/>
              <a:t> – </a:t>
            </a:r>
            <a:r>
              <a:rPr lang="ru-RU" sz="2400" b="1" dirty="0" err="1" smtClean="0"/>
              <a:t>хліб</a:t>
            </a:r>
            <a:r>
              <a:rPr lang="ru-RU" sz="2400" b="1" dirty="0" smtClean="0"/>
              <a:t> буде </a:t>
            </a:r>
            <a:r>
              <a:rPr lang="ru-RU" sz="2400" b="1" dirty="0" err="1" smtClean="0"/>
              <a:t>буйний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пишний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6" y="268941"/>
            <a:ext cx="11618260" cy="5908022"/>
          </a:xfrm>
        </p:spPr>
      </p:pic>
    </p:spTree>
    <p:extLst>
      <p:ext uri="{BB962C8B-B14F-4D97-AF65-F5344CB8AC3E}">
        <p14:creationId xmlns:p14="http://schemas.microsoft.com/office/powerpoint/2010/main" val="4109092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091084"/>
            <a:ext cx="10515600" cy="76691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  </a:t>
            </a:r>
            <a:r>
              <a:rPr lang="ru-RU" sz="2400" b="1" dirty="0" err="1" smtClean="0"/>
              <a:t>Січень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сніжний</a:t>
            </a:r>
            <a:r>
              <a:rPr lang="ru-RU" sz="2400" b="1" dirty="0" smtClean="0"/>
              <a:t>  і </a:t>
            </a:r>
            <a:r>
              <a:rPr lang="ru-RU" sz="2400" b="1" dirty="0" err="1" smtClean="0"/>
              <a:t>холодний</a:t>
            </a:r>
            <a:r>
              <a:rPr lang="ru-RU" sz="2400" b="1" dirty="0" smtClean="0"/>
              <a:t> – </a:t>
            </a:r>
            <a:r>
              <a:rPr lang="ru-RU" sz="2400" b="1" dirty="0" err="1" smtClean="0"/>
              <a:t>рік</a:t>
            </a:r>
            <a:r>
              <a:rPr lang="ru-RU" sz="2400" b="1" dirty="0" smtClean="0"/>
              <a:t> буде </a:t>
            </a:r>
            <a:r>
              <a:rPr lang="ru-RU" sz="2400" b="1" dirty="0" err="1" smtClean="0"/>
              <a:t>хлібородний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35" y="0"/>
            <a:ext cx="11698941" cy="5958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0843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2168" y="5792531"/>
            <a:ext cx="10515600" cy="1065469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</a:t>
            </a:r>
            <a:r>
              <a:rPr lang="ru-RU" sz="2400" b="1" dirty="0" err="1" smtClean="0"/>
              <a:t>Лютий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багатий</a:t>
            </a:r>
            <a:r>
              <a:rPr lang="ru-RU" sz="2400" b="1" dirty="0" smtClean="0"/>
              <a:t> на </a:t>
            </a:r>
            <a:r>
              <a:rPr lang="ru-RU" sz="2400" b="1" dirty="0" err="1" smtClean="0"/>
              <a:t>сніги</a:t>
            </a:r>
            <a:r>
              <a:rPr lang="ru-RU" sz="2400" b="1" dirty="0" smtClean="0"/>
              <a:t> – </a:t>
            </a:r>
            <a:r>
              <a:rPr lang="ru-RU" sz="2400" b="1" dirty="0" err="1" smtClean="0"/>
              <a:t>квітень</a:t>
            </a:r>
            <a:r>
              <a:rPr lang="ru-RU" sz="2400" b="1" dirty="0" smtClean="0"/>
              <a:t> буде </a:t>
            </a:r>
            <a:r>
              <a:rPr lang="ru-RU" sz="2400" b="1" dirty="0" err="1" smtClean="0"/>
              <a:t>щедрий</a:t>
            </a:r>
            <a:r>
              <a:rPr lang="ru-RU" sz="2400" b="1" dirty="0" smtClean="0"/>
              <a:t> на воду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37" y="283779"/>
            <a:ext cx="11335408" cy="5619111"/>
          </a:xfrm>
        </p:spPr>
      </p:pic>
    </p:spTree>
    <p:extLst>
      <p:ext uri="{BB962C8B-B14F-4D97-AF65-F5344CB8AC3E}">
        <p14:creationId xmlns:p14="http://schemas.microsoft.com/office/powerpoint/2010/main" val="271435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7257"/>
          </a:xfrm>
        </p:spPr>
        <p:txBody>
          <a:bodyPr>
            <a:normAutofit fontScale="90000"/>
          </a:bodyPr>
          <a:lstStyle/>
          <a:p>
            <a:r>
              <a:rPr lang="uk-UA" sz="2700" b="1" dirty="0" smtClean="0">
                <a:solidFill>
                  <a:srgbClr val="7030A0"/>
                </a:solidFill>
              </a:rPr>
              <a:t>                                    Завдання « Зимовій красі радіють всі » . </a:t>
            </a:r>
            <a:r>
              <a:rPr lang="uk-UA" sz="2400" b="1" dirty="0" smtClean="0"/>
              <a:t/>
            </a:r>
            <a:br>
              <a:rPr lang="uk-UA" sz="2400" b="1" dirty="0" smtClean="0"/>
            </a:br>
            <a:r>
              <a:rPr lang="uk-UA" sz="2400" b="1" dirty="0"/>
              <a:t> </a:t>
            </a:r>
            <a:r>
              <a:rPr lang="uk-UA" sz="2400" b="1" dirty="0" smtClean="0"/>
              <a:t>             Знайди слова , які заховалися та розфарбуй різними кольорами .</a:t>
            </a:r>
            <a:br>
              <a:rPr lang="uk-UA" sz="2400" b="1" dirty="0" smtClean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2509" y="1392382"/>
            <a:ext cx="11554691" cy="5465618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Б	У	О	Ж	Е	Л	Е	Д	И	Ц	Я</a:t>
            </a:r>
          </a:p>
          <a:p>
            <a:pPr marL="0" indent="0">
              <a:buNone/>
            </a:pPr>
            <a:r>
              <a:rPr lang="ru-RU" b="1" dirty="0"/>
              <a:t>В	И	М	Е	Т	Е	Л	И	Ц	Я	Г</a:t>
            </a:r>
          </a:p>
          <a:p>
            <a:pPr marL="0" indent="0">
              <a:buNone/>
            </a:pPr>
            <a:r>
              <a:rPr lang="ru-RU" b="1" dirty="0"/>
              <a:t>М	О	Р	О	З	Х	С	Н	І	Г	Р</a:t>
            </a:r>
          </a:p>
          <a:p>
            <a:pPr marL="0" indent="0">
              <a:buNone/>
            </a:pPr>
            <a:r>
              <a:rPr lang="ru-RU" b="1" dirty="0"/>
              <a:t>Ш	Л	Ю	Т	И	Й	К	Р	Н	А	У</a:t>
            </a:r>
          </a:p>
          <a:p>
            <a:pPr marL="0" indent="0">
              <a:buNone/>
            </a:pPr>
            <a:r>
              <a:rPr lang="ru-RU" b="1" dirty="0"/>
              <a:t>С	І	В	А	М	Ш	Л	Я	І	Р	Д</a:t>
            </a:r>
          </a:p>
          <a:p>
            <a:pPr marL="0" indent="0">
              <a:buNone/>
            </a:pPr>
            <a:r>
              <a:rPr lang="ru-RU" b="1" dirty="0"/>
              <a:t>Р	Д	Ж	О	А	Ч	З 	І	Й	Ш	Е</a:t>
            </a:r>
          </a:p>
          <a:p>
            <a:pPr marL="0" indent="0">
              <a:buNone/>
            </a:pPr>
            <a:r>
              <a:rPr lang="ru-RU" b="1" dirty="0"/>
              <a:t>Х	У	Р	Т	О	В	И	Н	А	Ь	Н</a:t>
            </a:r>
          </a:p>
          <a:p>
            <a:pPr marL="0" indent="0">
              <a:buNone/>
            </a:pPr>
            <a:r>
              <a:rPr lang="ru-RU" b="1" dirty="0"/>
              <a:t>М	Н	І	О	Т	С	І	Ч	Е	Н	Ь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( </a:t>
            </a:r>
            <a:r>
              <a:rPr lang="ru-RU" dirty="0" err="1"/>
              <a:t>Ожеледиця</a:t>
            </a:r>
            <a:r>
              <a:rPr lang="ru-RU" dirty="0"/>
              <a:t> , </a:t>
            </a:r>
            <a:r>
              <a:rPr lang="ru-RU" dirty="0" err="1"/>
              <a:t>метелиця</a:t>
            </a:r>
            <a:r>
              <a:rPr lang="ru-RU" dirty="0"/>
              <a:t> , мороз , </a:t>
            </a:r>
            <a:r>
              <a:rPr lang="ru-RU" dirty="0" err="1"/>
              <a:t>сніг</a:t>
            </a:r>
            <a:r>
              <a:rPr lang="ru-RU" dirty="0"/>
              <a:t> , зима , </a:t>
            </a:r>
            <a:r>
              <a:rPr lang="ru-RU" dirty="0" err="1"/>
              <a:t>хуртовина</a:t>
            </a:r>
            <a:r>
              <a:rPr lang="ru-RU" dirty="0"/>
              <a:t> , </a:t>
            </a:r>
            <a:r>
              <a:rPr lang="ru-RU" dirty="0" err="1"/>
              <a:t>січень</a:t>
            </a:r>
            <a:r>
              <a:rPr lang="ru-RU" dirty="0"/>
              <a:t> , </a:t>
            </a:r>
            <a:r>
              <a:rPr lang="ru-RU" dirty="0" err="1"/>
              <a:t>грудень</a:t>
            </a:r>
            <a:r>
              <a:rPr lang="ru-RU" dirty="0"/>
              <a:t> , </a:t>
            </a:r>
            <a:r>
              <a:rPr lang="ru-RU" dirty="0" err="1"/>
              <a:t>іній</a:t>
            </a:r>
            <a:r>
              <a:rPr lang="ru-RU" dirty="0"/>
              <a:t> , </a:t>
            </a:r>
            <a:r>
              <a:rPr lang="ru-RU" dirty="0" err="1"/>
              <a:t>лютий</a:t>
            </a:r>
            <a:r>
              <a:rPr lang="ru-RU" dirty="0"/>
              <a:t> , </a:t>
            </a:r>
            <a:r>
              <a:rPr lang="ru-RU" dirty="0" err="1"/>
              <a:t>лід</a:t>
            </a:r>
            <a:r>
              <a:rPr lang="ru-RU" dirty="0"/>
              <a:t> ) 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774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4961" y="5664276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</a:t>
            </a:r>
            <a:r>
              <a:rPr lang="ru-RU" sz="2400" b="1" dirty="0" err="1" smtClean="0"/>
              <a:t>Ніжна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зірка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сніжно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біла</a:t>
            </a:r>
            <a:r>
              <a:rPr lang="ru-RU" sz="2400" b="1" dirty="0" smtClean="0"/>
              <a:t> на рукав </a:t>
            </a:r>
            <a:r>
              <a:rPr lang="ru-RU" sz="2400" b="1" dirty="0" err="1" smtClean="0"/>
              <a:t>мені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злетіла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04" y="-1"/>
            <a:ext cx="11524130" cy="5840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07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0511" y="5564130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  </a:t>
            </a:r>
            <a:r>
              <a:rPr lang="ru-RU" sz="2400" b="1" dirty="0" err="1" smtClean="0"/>
              <a:t>Дивовижні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шестикутні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зірочки</a:t>
            </a:r>
            <a:r>
              <a:rPr lang="ru-RU" sz="2400" b="1" dirty="0" smtClean="0"/>
              <a:t> – </a:t>
            </a:r>
            <a:r>
              <a:rPr lang="ru-RU" sz="2400" b="1" dirty="0" err="1" smtClean="0"/>
              <a:t>сніжинки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0386" y="249382"/>
            <a:ext cx="5805318" cy="5735782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64" y="249382"/>
            <a:ext cx="5840222" cy="5735783"/>
          </a:xfrm>
        </p:spPr>
      </p:pic>
    </p:spTree>
    <p:extLst>
      <p:ext uri="{BB962C8B-B14F-4D97-AF65-F5344CB8AC3E}">
        <p14:creationId xmlns:p14="http://schemas.microsoft.com/office/powerpoint/2010/main" val="1150028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6936" y="5659796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       </a:t>
            </a:r>
            <a:r>
              <a:rPr lang="ru-RU" sz="2400" b="1" dirty="0" err="1" smtClean="0"/>
              <a:t>Річка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оніміла</a:t>
            </a:r>
            <a:r>
              <a:rPr lang="ru-RU" sz="2400" b="1" dirty="0" smtClean="0"/>
              <a:t> ,  не  </a:t>
            </a:r>
            <a:r>
              <a:rPr lang="ru-RU" sz="2400" b="1" dirty="0" err="1" smtClean="0"/>
              <a:t>дзюрчать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струмочки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36" y="112610"/>
            <a:ext cx="11049000" cy="5889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7431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6" y="199539"/>
            <a:ext cx="11174506" cy="5825613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2344994" y="6025152"/>
            <a:ext cx="8198771" cy="832848"/>
          </a:xfrm>
        </p:spPr>
        <p:txBody>
          <a:bodyPr>
            <a:normAutofit/>
          </a:bodyPr>
          <a:lstStyle/>
          <a:p>
            <a:r>
              <a:rPr lang="ru-RU" sz="1800" b="1" dirty="0" err="1" smtClean="0"/>
              <a:t>Річка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сховалась</a:t>
            </a:r>
            <a:r>
              <a:rPr lang="ru-RU" sz="1800" b="1" dirty="0" smtClean="0"/>
              <a:t> : є </a:t>
            </a:r>
            <a:r>
              <a:rPr lang="ru-RU" sz="1800" b="1" dirty="0"/>
              <a:t>і</a:t>
            </a:r>
            <a:r>
              <a:rPr lang="ru-RU" sz="1800" b="1" dirty="0" smtClean="0"/>
              <a:t> нема – </a:t>
            </a:r>
            <a:r>
              <a:rPr lang="ru-RU" sz="1800" b="1" dirty="0" err="1" smtClean="0"/>
              <a:t>замурувала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річку</a:t>
            </a:r>
            <a:r>
              <a:rPr lang="ru-RU" sz="1800" b="1" dirty="0" smtClean="0"/>
              <a:t> зима .</a:t>
            </a:r>
          </a:p>
          <a:p>
            <a:r>
              <a:rPr lang="ru-RU" sz="1800" b="1" dirty="0" smtClean="0"/>
              <a:t>Там , де </a:t>
            </a:r>
            <a:r>
              <a:rPr lang="ru-RU" sz="1800" b="1" dirty="0" err="1" smtClean="0"/>
              <a:t>рибалки</a:t>
            </a:r>
            <a:r>
              <a:rPr lang="ru-RU" sz="1800" b="1" dirty="0" smtClean="0"/>
              <a:t> кидали </a:t>
            </a:r>
            <a:r>
              <a:rPr lang="ru-RU" sz="1800" b="1" dirty="0" err="1" smtClean="0"/>
              <a:t>сіть</a:t>
            </a:r>
            <a:r>
              <a:rPr lang="ru-RU" sz="1800" b="1" dirty="0" smtClean="0"/>
              <a:t> , </a:t>
            </a:r>
            <a:r>
              <a:rPr lang="ru-RU" sz="1800" b="1" dirty="0" err="1" smtClean="0"/>
              <a:t>можна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сьогодні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пішки</a:t>
            </a:r>
            <a:r>
              <a:rPr lang="ru-RU" sz="1800" b="1" dirty="0" smtClean="0"/>
              <a:t> ходить .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1527274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9834" y="5725062"/>
            <a:ext cx="10498393" cy="1056507"/>
          </a:xfrm>
        </p:spPr>
        <p:txBody>
          <a:bodyPr>
            <a:normAutofit/>
          </a:bodyPr>
          <a:lstStyle/>
          <a:p>
            <a:r>
              <a:rPr lang="ru-RU" sz="2400" b="1" dirty="0" err="1" smtClean="0"/>
              <a:t>Омертвіли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лози</a:t>
            </a:r>
            <a:r>
              <a:rPr lang="ru-RU" sz="2400" b="1" dirty="0" smtClean="0"/>
              <a:t> , </a:t>
            </a:r>
            <a:r>
              <a:rPr lang="ru-RU" sz="2400" b="1" dirty="0" err="1" smtClean="0"/>
              <a:t>ледь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гіллям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хитають</a:t>
            </a:r>
            <a:r>
              <a:rPr lang="ru-RU" sz="2400" b="1" dirty="0" smtClean="0"/>
              <a:t> , а в полях </a:t>
            </a:r>
            <a:r>
              <a:rPr lang="ru-RU" sz="2400" b="1" dirty="0" err="1" smtClean="0"/>
              <a:t>морози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вітри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гуляють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40" y="540833"/>
            <a:ext cx="10795382" cy="5311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137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b="1" dirty="0" smtClean="0"/>
              <a:t>                                                  </a:t>
            </a:r>
            <a:r>
              <a:rPr lang="uk-UA" sz="2800" b="1" dirty="0">
                <a:solidFill>
                  <a:srgbClr val="7030A0"/>
                </a:solidFill>
              </a:rPr>
              <a:t>Завдання « </a:t>
            </a:r>
            <a:r>
              <a:rPr lang="uk-UA" sz="2800" b="1" dirty="0" err="1">
                <a:solidFill>
                  <a:srgbClr val="7030A0"/>
                </a:solidFill>
              </a:rPr>
              <a:t>Переплутанка</a:t>
            </a:r>
            <a:r>
              <a:rPr lang="uk-UA" sz="2800" b="1" dirty="0">
                <a:solidFill>
                  <a:srgbClr val="7030A0"/>
                </a:solidFill>
              </a:rPr>
              <a:t> » </a:t>
            </a:r>
            <a:r>
              <a:rPr lang="ru-RU" sz="2400" b="1" dirty="0">
                <a:solidFill>
                  <a:srgbClr val="7030A0"/>
                </a:solidFill>
              </a:rPr>
              <a:t/>
            </a:r>
            <a:br>
              <a:rPr lang="ru-RU" sz="2400" b="1" dirty="0">
                <a:solidFill>
                  <a:srgbClr val="7030A0"/>
                </a:solidFill>
              </a:rPr>
            </a:br>
            <a:r>
              <a:rPr lang="uk-UA" sz="2400" b="1" dirty="0">
                <a:solidFill>
                  <a:srgbClr val="7030A0"/>
                </a:solidFill>
              </a:rPr>
              <a:t>        </a:t>
            </a:r>
            <a:r>
              <a:rPr lang="uk-UA" sz="2400" b="1" dirty="0" smtClean="0">
                <a:solidFill>
                  <a:srgbClr val="7030A0"/>
                </a:solidFill>
              </a:rPr>
              <a:t>                         </a:t>
            </a:r>
            <a:r>
              <a:rPr lang="uk-UA" sz="2400" b="1" dirty="0">
                <a:solidFill>
                  <a:srgbClr val="7030A0"/>
                </a:solidFill>
              </a:rPr>
              <a:t>Потрібно переставити літери і скласти слово 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000" dirty="0" err="1"/>
              <a:t>Нігс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Лиметеця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Ромоз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Ійні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Охуртнави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Миза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Діл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Одицяжеле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Мезатіль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Деруньг</a:t>
            </a:r>
            <a:r>
              <a:rPr lang="ru-RU" sz="2000" dirty="0"/>
              <a:t> –</a:t>
            </a:r>
          </a:p>
          <a:p>
            <a:r>
              <a:rPr lang="ru-RU" sz="2000" dirty="0" err="1"/>
              <a:t>Ченьсі</a:t>
            </a:r>
            <a:r>
              <a:rPr lang="ru-RU" sz="2000" dirty="0"/>
              <a:t> – </a:t>
            </a:r>
          </a:p>
          <a:p>
            <a:r>
              <a:rPr lang="ru-RU" sz="2000" dirty="0" err="1"/>
              <a:t>Тийлю</a:t>
            </a:r>
            <a:r>
              <a:rPr lang="ru-RU" sz="2000" dirty="0"/>
              <a:t> – </a:t>
            </a:r>
          </a:p>
        </p:txBody>
      </p:sp>
    </p:spTree>
    <p:extLst>
      <p:ext uri="{BB962C8B-B14F-4D97-AF65-F5344CB8AC3E}">
        <p14:creationId xmlns:p14="http://schemas.microsoft.com/office/powerpoint/2010/main" val="129494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432" y="5836776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       </a:t>
            </a:r>
            <a:r>
              <a:rPr lang="ru-RU" sz="2400" b="1" dirty="0" err="1" smtClean="0"/>
              <a:t>Сонце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блищить</a:t>
            </a:r>
            <a:r>
              <a:rPr lang="ru-RU" sz="2400" b="1" dirty="0" smtClean="0"/>
              <a:t> , а мороз </a:t>
            </a:r>
            <a:r>
              <a:rPr lang="ru-RU" sz="2400" b="1" dirty="0" err="1" smtClean="0"/>
              <a:t>тріщить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74" y="356131"/>
            <a:ext cx="11791469" cy="5809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739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             </a:t>
            </a:r>
            <a:r>
              <a:rPr lang="uk-UA" sz="2800" dirty="0" smtClean="0">
                <a:solidFill>
                  <a:srgbClr val="7030A0"/>
                </a:solidFill>
              </a:rPr>
              <a:t>                     </a:t>
            </a:r>
            <a:r>
              <a:rPr lang="uk-UA" sz="3200" b="1" dirty="0" smtClean="0">
                <a:solidFill>
                  <a:srgbClr val="7030A0"/>
                </a:solidFill>
              </a:rPr>
              <a:t>Завдання </a:t>
            </a:r>
            <a:r>
              <a:rPr lang="uk-UA" sz="3200" b="1" dirty="0">
                <a:solidFill>
                  <a:srgbClr val="7030A0"/>
                </a:solidFill>
              </a:rPr>
              <a:t>« Орієнтування »</a:t>
            </a:r>
            <a:r>
              <a:rPr lang="ru-RU" sz="2800" b="1" dirty="0">
                <a:solidFill>
                  <a:srgbClr val="7030A0"/>
                </a:solidFill>
              </a:rPr>
              <a:t/>
            </a:r>
            <a:br>
              <a:rPr lang="ru-RU" sz="2800" b="1" dirty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      </a:t>
            </a:r>
            <a:r>
              <a:rPr lang="uk-UA" sz="2800" b="1" dirty="0" smtClean="0">
                <a:solidFill>
                  <a:srgbClr val="7030A0"/>
                </a:solidFill>
              </a:rPr>
              <a:t>Прослідкуй </a:t>
            </a:r>
            <a:r>
              <a:rPr lang="uk-UA" sz="2800" b="1" dirty="0">
                <a:solidFill>
                  <a:srgbClr val="7030A0"/>
                </a:solidFill>
              </a:rPr>
              <a:t>за рухом сніжинки і знайди зашифроване слово 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042354"/>
              </p:ext>
            </p:extLst>
          </p:nvPr>
        </p:nvGraphicFramePr>
        <p:xfrm>
          <a:off x="2042162" y="2385058"/>
          <a:ext cx="6645909" cy="3101341"/>
        </p:xfrm>
        <a:graphic>
          <a:graphicData uri="http://schemas.openxmlformats.org/drawingml/2006/table">
            <a:tbl>
              <a:tblPr/>
              <a:tblGrid>
                <a:gridCol w="3200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91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02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5698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541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4818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889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1826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163001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32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latin typeface="Calibri"/>
                          <a:ea typeface="Times New Roman"/>
                          <a:cs typeface="Times New Roman"/>
                        </a:rPr>
                        <a:t>М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32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latin typeface="Calibri"/>
                          <a:ea typeface="Times New Roman"/>
                          <a:cs typeface="Times New Roman"/>
                        </a:rPr>
                        <a:t>Р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7132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32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latin typeface="Calibri"/>
                          <a:ea typeface="Times New Roman"/>
                          <a:cs typeface="Times New Roman"/>
                        </a:rPr>
                        <a:t>О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32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latin typeface="Calibri"/>
                          <a:ea typeface="Times New Roman"/>
                          <a:cs typeface="Times New Roman"/>
                        </a:rPr>
                        <a:t>З</a:t>
                      </a:r>
                      <a:endParaRPr lang="ru-RU" sz="3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156" name="Рисунок 43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90525" cy="390525"/>
          </a:xfrm>
          <a:prstGeom prst="rect">
            <a:avLst/>
          </a:prstGeom>
          <a:noFill/>
        </p:spPr>
      </p:pic>
      <p:pic>
        <p:nvPicPr>
          <p:cNvPr id="6155" name="Рисунок 4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52425" cy="381000"/>
          </a:xfrm>
          <a:prstGeom prst="rect">
            <a:avLst/>
          </a:prstGeom>
          <a:noFill/>
        </p:spPr>
      </p:pic>
      <p:pic>
        <p:nvPicPr>
          <p:cNvPr id="6154" name="Рисунок 41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33375" cy="371475"/>
          </a:xfrm>
          <a:prstGeom prst="rect">
            <a:avLst/>
          </a:prstGeom>
          <a:noFill/>
        </p:spPr>
      </p:pic>
      <p:pic>
        <p:nvPicPr>
          <p:cNvPr id="6153" name="Рисунок 40"/>
          <p:cNvPicPr>
            <a:picLocks noChangeAspect="1" noChangeArrowheads="1"/>
          </p:cNvPicPr>
          <p:nvPr/>
        </p:nvPicPr>
        <p:blipFill>
          <a:blip r:embed="rId5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61950"/>
          </a:xfrm>
          <a:prstGeom prst="rect">
            <a:avLst/>
          </a:prstGeom>
          <a:noFill/>
        </p:spPr>
      </p:pic>
      <p:pic>
        <p:nvPicPr>
          <p:cNvPr id="6152" name="Рисунок 39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90525" cy="390525"/>
          </a:xfrm>
          <a:prstGeom prst="rect">
            <a:avLst/>
          </a:prstGeom>
          <a:noFill/>
        </p:spPr>
      </p:pic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uk-UA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4792980" y="3032760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Стрелка вправо 20"/>
          <p:cNvSpPr/>
          <p:nvPr/>
        </p:nvSpPr>
        <p:spPr>
          <a:xfrm rot="5400000">
            <a:off x="5536532" y="3070860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Стрелка вправо 21"/>
          <p:cNvSpPr/>
          <p:nvPr/>
        </p:nvSpPr>
        <p:spPr>
          <a:xfrm rot="19257246">
            <a:off x="6377939" y="3040379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Стрелка вправо 22"/>
          <p:cNvSpPr/>
          <p:nvPr/>
        </p:nvSpPr>
        <p:spPr>
          <a:xfrm rot="2394311">
            <a:off x="7063740" y="3086100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Стрелка вправо 23"/>
          <p:cNvSpPr/>
          <p:nvPr/>
        </p:nvSpPr>
        <p:spPr>
          <a:xfrm>
            <a:off x="7940040" y="3032760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1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093776"/>
              </p:ext>
            </p:extLst>
          </p:nvPr>
        </p:nvGraphicFramePr>
        <p:xfrm>
          <a:off x="1264920" y="1264920"/>
          <a:ext cx="9601199" cy="3886200"/>
        </p:xfrm>
        <a:graphic>
          <a:graphicData uri="http://schemas.openxmlformats.org/drawingml/2006/table">
            <a:tbl>
              <a:tblPr/>
              <a:tblGrid>
                <a:gridCol w="13885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885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9168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0105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0105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455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40573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8436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Г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latin typeface="Calibri"/>
                          <a:ea typeface="Times New Roman"/>
                          <a:cs typeface="Times New Roman"/>
                        </a:rPr>
                        <a:t>Н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425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І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С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9940" name="Рисунок 28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90525"/>
          </a:xfrm>
          <a:prstGeom prst="rect">
            <a:avLst/>
          </a:prstGeom>
          <a:noFill/>
        </p:spPr>
      </p:pic>
      <p:pic>
        <p:nvPicPr>
          <p:cNvPr id="39939" name="Рисунок 27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71475" cy="381000"/>
          </a:xfrm>
          <a:prstGeom prst="rect">
            <a:avLst/>
          </a:prstGeom>
          <a:noFill/>
        </p:spPr>
      </p:pic>
      <p:pic>
        <p:nvPicPr>
          <p:cNvPr id="39938" name="Рисунок 26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61950"/>
          </a:xfrm>
          <a:prstGeom prst="rect">
            <a:avLst/>
          </a:prstGeom>
          <a:noFill/>
        </p:spPr>
      </p:pic>
      <p:pic>
        <p:nvPicPr>
          <p:cNvPr id="39937" name="Рисунок 25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71475" cy="381000"/>
          </a:xfrm>
          <a:prstGeom prst="rect">
            <a:avLst/>
          </a:prstGeom>
          <a:noFill/>
        </p:spPr>
      </p:pic>
      <p:sp>
        <p:nvSpPr>
          <p:cNvPr id="9" name="Стрелка вправо 8"/>
          <p:cNvSpPr/>
          <p:nvPr/>
        </p:nvSpPr>
        <p:spPr>
          <a:xfrm rot="10800000">
            <a:off x="4581222" y="3855720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Стрелка вправо 9"/>
          <p:cNvSpPr/>
          <p:nvPr/>
        </p:nvSpPr>
        <p:spPr>
          <a:xfrm rot="16200000">
            <a:off x="7231381" y="3771900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Стрелка вправо 10"/>
          <p:cNvSpPr/>
          <p:nvPr/>
        </p:nvSpPr>
        <p:spPr>
          <a:xfrm rot="7908927">
            <a:off x="6284334" y="3787140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Стрелка вправо 11"/>
          <p:cNvSpPr/>
          <p:nvPr/>
        </p:nvSpPr>
        <p:spPr>
          <a:xfrm rot="16150385">
            <a:off x="5430546" y="3787138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194958"/>
              </p:ext>
            </p:extLst>
          </p:nvPr>
        </p:nvGraphicFramePr>
        <p:xfrm>
          <a:off x="2194561" y="1882138"/>
          <a:ext cx="6687819" cy="3375661"/>
        </p:xfrm>
        <a:graphic>
          <a:graphicData uri="http://schemas.openxmlformats.org/drawingml/2006/table">
            <a:tbl>
              <a:tblPr/>
              <a:tblGrid>
                <a:gridCol w="7304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95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61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185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151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8928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185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7741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latin typeface="Calibri"/>
                          <a:ea typeface="Times New Roman"/>
                          <a:cs typeface="Times New Roman"/>
                        </a:rPr>
                        <a:t>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З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А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014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latin typeface="Calibri"/>
                          <a:ea typeface="Times New Roman"/>
                          <a:cs typeface="Times New Roman"/>
                        </a:rPr>
                        <a:t>М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latin typeface="Calibri"/>
                          <a:ea typeface="Times New Roman"/>
                          <a:cs typeface="Times New Roman"/>
                        </a:rPr>
                        <a:t>И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0964" name="Рисунок 24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90525" cy="390525"/>
          </a:xfrm>
          <a:prstGeom prst="rect">
            <a:avLst/>
          </a:prstGeom>
          <a:noFill/>
        </p:spPr>
      </p:pic>
      <p:pic>
        <p:nvPicPr>
          <p:cNvPr id="40963" name="Рисунок 23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42900" cy="400050"/>
          </a:xfrm>
          <a:prstGeom prst="rect">
            <a:avLst/>
          </a:prstGeom>
          <a:noFill/>
        </p:spPr>
      </p:pic>
      <p:pic>
        <p:nvPicPr>
          <p:cNvPr id="40962" name="Рисунок 22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61950" cy="390525"/>
          </a:xfrm>
          <a:prstGeom prst="rect">
            <a:avLst/>
          </a:prstGeom>
          <a:noFill/>
        </p:spPr>
      </p:pic>
      <p:pic>
        <p:nvPicPr>
          <p:cNvPr id="40961" name="Рисунок 21"/>
          <p:cNvPicPr>
            <a:picLocks noChangeAspect="1" noChangeArrowheads="1"/>
          </p:cNvPicPr>
          <p:nvPr/>
        </p:nvPicPr>
        <p:blipFill>
          <a:blip r:embed="rId5">
            <a:grayscl/>
            <a:biLevel thresh="50000"/>
          </a:blip>
          <a:srcRect/>
          <a:stretch>
            <a:fillRect/>
          </a:stretch>
        </p:blipFill>
        <p:spPr bwMode="auto">
          <a:xfrm>
            <a:off x="0" y="0"/>
            <a:ext cx="333375" cy="371475"/>
          </a:xfrm>
          <a:prstGeom prst="rect">
            <a:avLst/>
          </a:prstGeom>
          <a:noFill/>
        </p:spPr>
      </p:pic>
      <p:sp>
        <p:nvSpPr>
          <p:cNvPr id="9" name="Стрелка вправо 8"/>
          <p:cNvSpPr/>
          <p:nvPr/>
        </p:nvSpPr>
        <p:spPr>
          <a:xfrm>
            <a:off x="5212080" y="2697480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Стрелка вправо 10"/>
          <p:cNvSpPr/>
          <p:nvPr/>
        </p:nvSpPr>
        <p:spPr>
          <a:xfrm rot="19257246">
            <a:off x="7087442" y="2667003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Стрелка вправо 11"/>
          <p:cNvSpPr/>
          <p:nvPr/>
        </p:nvSpPr>
        <p:spPr>
          <a:xfrm rot="2394311">
            <a:off x="5798820" y="2659380"/>
            <a:ext cx="426720" cy="35052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Стрелка вправо 12"/>
          <p:cNvSpPr/>
          <p:nvPr/>
        </p:nvSpPr>
        <p:spPr>
          <a:xfrm rot="10800000">
            <a:off x="6446520" y="2712720"/>
            <a:ext cx="411480" cy="320040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909" y="5532437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</a:t>
            </a:r>
            <a:r>
              <a:rPr lang="ru-RU" sz="2400" b="1" dirty="0" err="1" smtClean="0"/>
              <a:t>Метелиця</a:t>
            </a:r>
            <a:r>
              <a:rPr lang="ru-RU" sz="2400" b="1" dirty="0" smtClean="0"/>
              <a:t>  - </a:t>
            </a:r>
            <a:r>
              <a:rPr lang="ru-RU" sz="2400" b="1" dirty="0" err="1" smtClean="0"/>
              <a:t>хурделиця</a:t>
            </a:r>
            <a:r>
              <a:rPr lang="ru-RU" sz="2400" b="1" dirty="0" smtClean="0"/>
              <a:t> замела </a:t>
            </a:r>
            <a:r>
              <a:rPr lang="ru-RU" sz="2400" b="1" dirty="0" err="1" smtClean="0"/>
              <a:t>лісок</a:t>
            </a:r>
            <a:r>
              <a:rPr lang="ru-RU" sz="2400" b="1" dirty="0" smtClean="0"/>
              <a:t> .Як </a:t>
            </a:r>
            <a:r>
              <a:rPr lang="ru-RU" sz="2400" b="1" dirty="0" err="1" smtClean="0"/>
              <a:t>біла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ковдра</a:t>
            </a:r>
            <a:r>
              <a:rPr lang="ru-RU" sz="2400" b="1" dirty="0" smtClean="0"/>
              <a:t>,  стелиться </a:t>
            </a:r>
            <a:br>
              <a:rPr lang="ru-RU" sz="2400" b="1" dirty="0" smtClean="0"/>
            </a:br>
            <a:r>
              <a:rPr lang="ru-RU" sz="2400" b="1" dirty="0" smtClean="0"/>
              <a:t>                                           </a:t>
            </a:r>
            <a:r>
              <a:rPr lang="ru-RU" sz="2400" b="1" dirty="0" err="1" smtClean="0"/>
              <a:t>під</a:t>
            </a:r>
            <a:r>
              <a:rPr lang="ru-RU" sz="2400" b="1" dirty="0" smtClean="0"/>
              <a:t> соснами </a:t>
            </a:r>
            <a:r>
              <a:rPr lang="ru-RU" sz="2400" b="1" dirty="0" err="1" smtClean="0"/>
              <a:t>сніжок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1" y="215153"/>
            <a:ext cx="11914094" cy="5647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855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431476"/>
              </p:ext>
            </p:extLst>
          </p:nvPr>
        </p:nvGraphicFramePr>
        <p:xfrm>
          <a:off x="2897104" y="2013117"/>
          <a:ext cx="6076950" cy="3840480"/>
        </p:xfrm>
        <a:graphic>
          <a:graphicData uri="http://schemas.openxmlformats.org/drawingml/2006/table">
            <a:tbl>
              <a:tblPr/>
              <a:tblGrid>
                <a:gridCol w="379413">
                  <a:extLst>
                    <a:ext uri="{9D8B030D-6E8A-4147-A177-3AD203B41FA5}">
                      <a16:colId xmlns:a16="http://schemas.microsoft.com/office/drawing/2014/main" xmlns="" val="2219126949"/>
                    </a:ext>
                  </a:extLst>
                </a:gridCol>
                <a:gridCol w="379412">
                  <a:extLst>
                    <a:ext uri="{9D8B030D-6E8A-4147-A177-3AD203B41FA5}">
                      <a16:colId xmlns:a16="http://schemas.microsoft.com/office/drawing/2014/main" xmlns="" val="345536978"/>
                    </a:ext>
                  </a:extLst>
                </a:gridCol>
                <a:gridCol w="379413">
                  <a:extLst>
                    <a:ext uri="{9D8B030D-6E8A-4147-A177-3AD203B41FA5}">
                      <a16:colId xmlns:a16="http://schemas.microsoft.com/office/drawing/2014/main" xmlns="" val="1912146437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116961857"/>
                    </a:ext>
                  </a:extLst>
                </a:gridCol>
                <a:gridCol w="379412">
                  <a:extLst>
                    <a:ext uri="{9D8B030D-6E8A-4147-A177-3AD203B41FA5}">
                      <a16:colId xmlns:a16="http://schemas.microsoft.com/office/drawing/2014/main" xmlns="" val="4234156197"/>
                    </a:ext>
                  </a:extLst>
                </a:gridCol>
                <a:gridCol w="379413">
                  <a:extLst>
                    <a:ext uri="{9D8B030D-6E8A-4147-A177-3AD203B41FA5}">
                      <a16:colId xmlns:a16="http://schemas.microsoft.com/office/drawing/2014/main" xmlns="" val="928671508"/>
                    </a:ext>
                  </a:extLst>
                </a:gridCol>
                <a:gridCol w="379412">
                  <a:extLst>
                    <a:ext uri="{9D8B030D-6E8A-4147-A177-3AD203B41FA5}">
                      <a16:colId xmlns:a16="http://schemas.microsoft.com/office/drawing/2014/main" xmlns="" val="3162769822"/>
                    </a:ext>
                  </a:extLst>
                </a:gridCol>
                <a:gridCol w="379413">
                  <a:extLst>
                    <a:ext uri="{9D8B030D-6E8A-4147-A177-3AD203B41FA5}">
                      <a16:colId xmlns:a16="http://schemas.microsoft.com/office/drawing/2014/main" xmlns="" val="2754915185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3994730260"/>
                    </a:ext>
                  </a:extLst>
                </a:gridCol>
                <a:gridCol w="379412">
                  <a:extLst>
                    <a:ext uri="{9D8B030D-6E8A-4147-A177-3AD203B41FA5}">
                      <a16:colId xmlns:a16="http://schemas.microsoft.com/office/drawing/2014/main" xmlns="" val="23192293"/>
                    </a:ext>
                  </a:extLst>
                </a:gridCol>
                <a:gridCol w="379413">
                  <a:extLst>
                    <a:ext uri="{9D8B030D-6E8A-4147-A177-3AD203B41FA5}">
                      <a16:colId xmlns:a16="http://schemas.microsoft.com/office/drawing/2014/main" xmlns="" val="45555431"/>
                    </a:ext>
                  </a:extLst>
                </a:gridCol>
                <a:gridCol w="379412">
                  <a:extLst>
                    <a:ext uri="{9D8B030D-6E8A-4147-A177-3AD203B41FA5}">
                      <a16:colId xmlns:a16="http://schemas.microsoft.com/office/drawing/2014/main" xmlns="" val="1278998416"/>
                    </a:ext>
                  </a:extLst>
                </a:gridCol>
                <a:gridCol w="379413">
                  <a:extLst>
                    <a:ext uri="{9D8B030D-6E8A-4147-A177-3AD203B41FA5}">
                      <a16:colId xmlns:a16="http://schemas.microsoft.com/office/drawing/2014/main" xmlns="" val="27086418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794857726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1067268276"/>
                    </a:ext>
                  </a:extLst>
                </a:gridCol>
                <a:gridCol w="379412">
                  <a:extLst>
                    <a:ext uri="{9D8B030D-6E8A-4147-A177-3AD203B41FA5}">
                      <a16:colId xmlns:a16="http://schemas.microsoft.com/office/drawing/2014/main" xmlns="" val="289776060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ї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29269660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93230454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35054724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74070510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є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52841374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06967848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64727737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0146461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90467646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521419" y="1179051"/>
            <a:ext cx="1149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>
                <a:solidFill>
                  <a:srgbClr val="7030A0"/>
                </a:solidFill>
              </a:rPr>
              <a:t>Кросворд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395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6539" y="6091951"/>
            <a:ext cx="8678558" cy="76604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Як </a:t>
            </a:r>
            <a:r>
              <a:rPr lang="ru-RU" sz="2400" b="1" dirty="0" err="1" smtClean="0"/>
              <a:t>гарно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навколо</a:t>
            </a:r>
            <a:r>
              <a:rPr lang="ru-RU" sz="2400" b="1" dirty="0" smtClean="0"/>
              <a:t> ! </a:t>
            </a:r>
            <a:br>
              <a:rPr lang="ru-RU" sz="2400" b="1" dirty="0" smtClean="0"/>
            </a:br>
            <a:r>
              <a:rPr lang="ru-RU" sz="2400" b="1" dirty="0" smtClean="0"/>
              <a:t>Все </a:t>
            </a:r>
            <a:r>
              <a:rPr lang="ru-RU" sz="2400" b="1" dirty="0" err="1" smtClean="0"/>
              <a:t>вкрилось</a:t>
            </a:r>
            <a:r>
              <a:rPr lang="ru-RU" sz="2400" b="1" dirty="0" smtClean="0"/>
              <a:t> кругом </a:t>
            </a:r>
            <a:r>
              <a:rPr lang="ru-RU" sz="2400" b="1" dirty="0" err="1" smtClean="0"/>
              <a:t>пухнастим</a:t>
            </a:r>
            <a:r>
              <a:rPr lang="ru-RU" sz="2400" b="1" dirty="0" smtClean="0"/>
              <a:t> та чистим  </a:t>
            </a:r>
            <a:r>
              <a:rPr lang="ru-RU" sz="2400" b="1" dirty="0" err="1" smtClean="0"/>
              <a:t>блискучим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сніжком</a:t>
            </a:r>
            <a:r>
              <a:rPr lang="ru-RU" sz="2400" b="1" dirty="0" smtClean="0"/>
              <a:t> .</a:t>
            </a:r>
            <a:endParaRPr lang="ru-RU" sz="2400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3" y="0"/>
            <a:ext cx="11341510" cy="6185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353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855694" y="5933678"/>
            <a:ext cx="10143564" cy="1342651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                    У </a:t>
            </a:r>
            <a:r>
              <a:rPr lang="ru-RU" sz="2400" b="1" dirty="0" err="1" smtClean="0"/>
              <a:t>білому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вбранні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зелені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ялини</a:t>
            </a:r>
            <a:r>
              <a:rPr lang="ru-RU" sz="2400" b="1" dirty="0"/>
              <a:t> 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82" y="174814"/>
            <a:ext cx="11577917" cy="6225988"/>
          </a:xfrm>
          <a:solidFill>
            <a:schemeClr val="accent1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94952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209800" y="428626"/>
            <a:ext cx="7772400" cy="1571625"/>
          </a:xfrm>
          <a:ln>
            <a:solidFill>
              <a:srgbClr val="0000FF"/>
            </a:solidFill>
          </a:ln>
        </p:spPr>
        <p:txBody>
          <a:bodyPr vert="horz" lIns="91440" tIns="0" rIns="18288" bIns="45720" rtlCol="0" anchor="ctr">
            <a:normAutofit/>
          </a:bodyPr>
          <a:lstStyle/>
          <a:p>
            <a:pPr eaLnBrk="1" hangingPunct="1">
              <a:defRPr/>
            </a:pPr>
            <a:r>
              <a:rPr lang="uk-UA" alt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         Природа взимку </a:t>
            </a:r>
            <a:endParaRPr lang="ru-RU" altLang="ru-RU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1" name="Багетная рамка 10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625013" y="6092826"/>
            <a:ext cx="857250" cy="428625"/>
          </a:xfrm>
          <a:prstGeom prst="bevel">
            <a:avLst>
              <a:gd name="adj" fmla="val 18889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2052" name="WordArt 13"/>
          <p:cNvSpPr>
            <a:spLocks noChangeArrowheads="1" noChangeShapeType="1" noTextEdit="1"/>
          </p:cNvSpPr>
          <p:nvPr/>
        </p:nvSpPr>
        <p:spPr bwMode="auto">
          <a:xfrm>
            <a:off x="3575051" y="2205039"/>
            <a:ext cx="5616575" cy="1970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644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Тестові завдання </a:t>
            </a:r>
          </a:p>
          <a:p>
            <a:pPr algn="ctr"/>
            <a:r>
              <a:rPr lang="ru-RU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з природознавства</a:t>
            </a:r>
          </a:p>
          <a:p>
            <a:pPr algn="ctr"/>
            <a:r>
              <a:rPr lang="ru-RU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для 2 класу.</a:t>
            </a:r>
          </a:p>
        </p:txBody>
      </p:sp>
      <p:pic>
        <p:nvPicPr>
          <p:cNvPr id="2053" name="Picture 2" descr="G:\iCAVT5OQT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4149726"/>
            <a:ext cx="1714500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6" descr="iCAGKF27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4505326"/>
            <a:ext cx="172878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492024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81200" y="704850"/>
            <a:ext cx="8229600" cy="5245100"/>
          </a:xfrm>
        </p:spPr>
        <p:txBody>
          <a:bodyPr/>
          <a:lstStyle/>
          <a:p>
            <a:pPr eaLnBrk="1" hangingPunct="1"/>
            <a:r>
              <a:rPr lang="uk-UA" altLang="ru-RU" sz="2600" b="1">
                <a:solidFill>
                  <a:srgbClr val="0000FF"/>
                </a:solidFill>
                <a:latin typeface="Arial" panose="020B0604020202020204" pitchFamily="34" charset="0"/>
              </a:rPr>
              <a:t>           Тестові завдання  з природознавства     </a:t>
            </a:r>
            <a:br>
              <a:rPr lang="uk-UA" altLang="ru-RU" sz="2600" b="1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600" b="1">
                <a:solidFill>
                  <a:srgbClr val="0000FF"/>
                </a:solidFill>
                <a:latin typeface="Arial" panose="020B0604020202020204" pitchFamily="34" charset="0"/>
              </a:rPr>
              <a:t>                                 для 2 класу                                                   </a:t>
            </a: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/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/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/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/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/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>Завдання мають три варіанти відповідей, з яких лише одна правильна.</a:t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>Виконуючи ці завдання , ви матимете змогу перевірити, чи добре ви засвоїли програмовий матеріал.</a:t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>Якщо якесь завдання ви не розумієте - виконуйте наступне,а потім поверніться до пропущеного.</a:t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>Не забудьте перевірити всю роботу.</a:t>
            </a:r>
            <a:b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r>
              <a:rPr lang="uk-UA" altLang="ru-RU" sz="2200">
                <a:solidFill>
                  <a:srgbClr val="0000FF"/>
                </a:solidFill>
                <a:latin typeface="Arial" panose="020B0604020202020204" pitchFamily="34" charset="0"/>
              </a:rPr>
              <a:t>Успіхів вам!</a:t>
            </a:r>
            <a:r>
              <a:rPr lang="ru-RU" altLang="ru-RU" sz="2200">
                <a:solidFill>
                  <a:srgbClr val="0000FF"/>
                </a:solidFill>
                <a:latin typeface="Arial" panose="020B0604020202020204" pitchFamily="34" charset="0"/>
              </a:rPr>
              <a:t/>
            </a:r>
            <a:br>
              <a:rPr lang="ru-RU" altLang="ru-RU" sz="2200">
                <a:solidFill>
                  <a:srgbClr val="0000FF"/>
                </a:solidFill>
                <a:latin typeface="Arial" panose="020B0604020202020204" pitchFamily="34" charset="0"/>
              </a:rPr>
            </a:br>
            <a:endParaRPr lang="ru-RU" altLang="ru-RU" sz="220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974065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209800" y="428626"/>
            <a:ext cx="7772400" cy="1571625"/>
          </a:xfrm>
          <a:ln>
            <a:solidFill>
              <a:srgbClr val="0000FF"/>
            </a:solidFill>
          </a:ln>
        </p:spPr>
        <p:txBody>
          <a:bodyPr vert="horz" lIns="91440" tIns="0" rIns="18288" bIns="45720" rtlCol="0" anchor="ctr">
            <a:normAutofit/>
          </a:bodyPr>
          <a:lstStyle/>
          <a:p>
            <a:pPr eaLnBrk="1" hangingPunct="1">
              <a:defRPr/>
            </a:pPr>
            <a:r>
              <a:rPr lang="uk-UA" altLang="ru-RU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uk-UA" altLang="ru-RU" b="1" smtClean="0">
                <a:solidFill>
                  <a:srgbClr val="0E12C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Після якої пори року     настає зима ?</a:t>
            </a:r>
            <a:r>
              <a:rPr lang="uk-UA" altLang="ru-RU" smtClean="0"/>
              <a:t> </a:t>
            </a:r>
            <a:endParaRPr lang="ru-RU" altLang="ru-RU" smtClean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Весна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3273426" y="3578226"/>
            <a:ext cx="5643563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Осінь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273426" y="2084389"/>
            <a:ext cx="5643563" cy="1500187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Літо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4102" name="Багетная рамка 10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uk-UA" altLang="ru-RU">
              <a:solidFill>
                <a:srgbClr val="59A9F2"/>
              </a:solidFill>
            </a:endParaRPr>
          </a:p>
        </p:txBody>
      </p:sp>
      <p:sp>
        <p:nvSpPr>
          <p:cNvPr id="4103" name="AutoShape 22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92314" y="2636838"/>
            <a:ext cx="898525" cy="576262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4104" name="AutoShape 23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92314" y="5734051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4105" name="AutoShape 24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92313" y="4076701"/>
            <a:ext cx="863600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7461874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92313" y="69215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b="1" smtClean="0">
                <a:solidFill>
                  <a:srgbClr val="1D22EF"/>
                </a:solidFill>
              </a:rPr>
              <a:t> </a:t>
            </a:r>
            <a:r>
              <a:rPr lang="uk-UA" altLang="ru-RU" b="1" smtClean="0">
                <a:solidFill>
                  <a:srgbClr val="0E12C8"/>
                </a:solidFill>
              </a:rPr>
              <a:t>Які основні ознаки зими ?</a:t>
            </a:r>
            <a:endParaRPr lang="ru-RU" altLang="ru-RU" b="1" smtClean="0">
              <a:solidFill>
                <a:srgbClr val="0E12C8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Тріскучий мороз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43251" y="3573464"/>
            <a:ext cx="5643563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Опале  листя 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43251" y="2133600"/>
            <a:ext cx="5643563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1D22EF"/>
                </a:solidFill>
              </a:rPr>
              <a:t>Сніг </a:t>
            </a:r>
            <a:endParaRPr lang="ru-RU" altLang="ru-RU" b="1">
              <a:solidFill>
                <a:srgbClr val="1D22E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5127" name="AutoShape 20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57389" y="4168776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5128" name="AutoShape 21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92314" y="5734051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5129" name="AutoShape 22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92313" y="2603501"/>
            <a:ext cx="863600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6990767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uk-UA" altLang="ru-RU" b="1" smtClean="0">
                <a:solidFill>
                  <a:srgbClr val="0E12C8"/>
                </a:solidFill>
              </a:rPr>
              <a:t>Які властивості має лід ?</a:t>
            </a:r>
            <a:r>
              <a:rPr lang="uk-UA" altLang="ru-RU" smtClean="0"/>
              <a:t> </a:t>
            </a:r>
            <a:endParaRPr lang="ru-RU" altLang="ru-RU" smtClean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4941888"/>
            <a:ext cx="5643562" cy="1701800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Крихкий 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43251" y="3573464"/>
            <a:ext cx="5643563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Має колір 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Прозорий 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151" name="AutoShape 17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92314" y="4076701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6152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92313" y="5589588"/>
            <a:ext cx="863600" cy="576262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6153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92313" y="5589588"/>
            <a:ext cx="863600" cy="576262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6154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92313" y="5589588"/>
            <a:ext cx="863600" cy="576262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6155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27238" y="2711451"/>
            <a:ext cx="863600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1090129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uk-UA" altLang="ru-RU" b="1" smtClean="0"/>
              <a:t> </a:t>
            </a:r>
            <a:r>
              <a:rPr lang="uk-UA" altLang="ru-RU" b="1" smtClean="0">
                <a:solidFill>
                  <a:srgbClr val="0E12C8"/>
                </a:solidFill>
              </a:rPr>
              <a:t>При якій температурі вода перетворюється на лід ?</a:t>
            </a:r>
            <a:r>
              <a:rPr lang="uk-UA" altLang="ru-RU" smtClean="0"/>
              <a:t> </a:t>
            </a:r>
            <a:endParaRPr lang="ru-RU" altLang="ru-RU" smtClean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-10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216276" y="3500439"/>
            <a:ext cx="5643563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0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 dirty="0">
                <a:solidFill>
                  <a:srgbClr val="0000FF"/>
                </a:solidFill>
              </a:rPr>
              <a:t>- 5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3">
                    <a:lumMod val="50000"/>
                  </a:schemeClr>
                </a:solidFill>
              </a:rPr>
              <a:t>º</a:t>
            </a:r>
            <a:r>
              <a:rPr lang="uk-UA" sz="2000" dirty="0">
                <a:solidFill>
                  <a:schemeClr val="accent3">
                    <a:lumMod val="50000"/>
                  </a:schemeClr>
                </a:solidFill>
              </a:rPr>
              <a:t>С</a:t>
            </a:r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uk-UA" altLang="ru-RU" sz="2000" b="1" dirty="0">
                <a:solidFill>
                  <a:srgbClr val="0000FF"/>
                </a:solidFill>
              </a:rPr>
              <a:t>  </a:t>
            </a:r>
            <a:endParaRPr lang="ru-RU" altLang="ru-RU" sz="2000" b="1" dirty="0">
              <a:solidFill>
                <a:srgbClr val="0000F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175" name="AutoShape 16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92314" y="5445126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7176" name="AutoShape 17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92314" y="2598739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7177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92313" y="3998914"/>
            <a:ext cx="863600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1" name="TextBox 10"/>
          <p:cNvSpPr txBox="1"/>
          <p:nvPr/>
        </p:nvSpPr>
        <p:spPr>
          <a:xfrm>
            <a:off x="6167438" y="4071938"/>
            <a:ext cx="4058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 err="1">
                <a:solidFill>
                  <a:schemeClr val="tx1">
                    <a:lumMod val="75000"/>
                  </a:schemeClr>
                </a:solidFill>
              </a:rPr>
              <a:t>º</a:t>
            </a:r>
            <a:r>
              <a:rPr lang="uk-UA" dirty="0">
                <a:solidFill>
                  <a:schemeClr val="tx1">
                    <a:lumMod val="75000"/>
                  </a:schemeClr>
                </a:solidFill>
              </a:rPr>
              <a:t>С</a:t>
            </a:r>
            <a:endParaRPr lang="en-US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67438" y="5715000"/>
            <a:ext cx="4058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 err="1">
                <a:solidFill>
                  <a:schemeClr val="tx1">
                    <a:lumMod val="75000"/>
                  </a:schemeClr>
                </a:solidFill>
              </a:rPr>
              <a:t>º</a:t>
            </a:r>
            <a:r>
              <a:rPr lang="uk-UA" dirty="0">
                <a:solidFill>
                  <a:schemeClr val="tx1">
                    <a:lumMod val="75000"/>
                  </a:schemeClr>
                </a:solidFill>
              </a:rPr>
              <a:t>С</a:t>
            </a:r>
            <a:endParaRPr lang="ru-RU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152638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uk-UA" altLang="ru-RU" b="1" smtClean="0"/>
              <a:t> </a:t>
            </a:r>
            <a:r>
              <a:rPr lang="uk-UA" altLang="ru-RU" b="1" smtClean="0">
                <a:solidFill>
                  <a:srgbClr val="0E12C8"/>
                </a:solidFill>
              </a:rPr>
              <a:t>Яка буває погода взимку ?</a:t>
            </a:r>
            <a:r>
              <a:rPr lang="uk-UA" altLang="ru-RU" smtClean="0"/>
              <a:t> </a:t>
            </a:r>
            <a:endParaRPr lang="ru-RU" altLang="ru-RU" smtClean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Морозна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67063" y="3571876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Непостійна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Постійна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8199" name="AutoShape 17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884364" y="5495926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8200" name="AutoShape 18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19289" y="2636839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8201" name="AutoShape 19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19288" y="4068763"/>
            <a:ext cx="863600" cy="576262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9380215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19288" y="765175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smtClean="0">
                <a:solidFill>
                  <a:srgbClr val="0E12C8"/>
                </a:solidFill>
              </a:rPr>
              <a:t>Що таке ожеледиця ?</a:t>
            </a:r>
            <a:endParaRPr lang="ru-RU" altLang="ru-RU" smtClean="0">
              <a:solidFill>
                <a:srgbClr val="0E12C8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Тонкий шар льоду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67063" y="3571876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Тонкий шар води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Тонкий шар снігу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9223" name="Содержимое 5"/>
          <p:cNvSpPr>
            <a:spLocks/>
          </p:cNvSpPr>
          <p:nvPr/>
        </p:nvSpPr>
        <p:spPr bwMode="auto">
          <a:xfrm>
            <a:off x="6170614" y="2530476"/>
            <a:ext cx="4041775" cy="384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4FCEFF"/>
              </a:buClr>
              <a:buSzPct val="95000"/>
              <a:buFont typeface="Wingdings 2" panose="05020102010507070707" pitchFamily="18" charset="2"/>
              <a:buChar char=""/>
            </a:pPr>
            <a:endParaRPr lang="ru-RU" altLang="ru-RU" sz="2200">
              <a:latin typeface="Constantia" panose="02030602050306030303" pitchFamily="18" charset="0"/>
            </a:endParaRPr>
          </a:p>
        </p:txBody>
      </p:sp>
      <p:sp>
        <p:nvSpPr>
          <p:cNvPr id="9224" name="AutoShape 22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19289" y="4165601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9225" name="AutoShape 23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19289" y="2708276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9226" name="AutoShape 24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54213" y="5624513"/>
            <a:ext cx="863600" cy="576262"/>
          </a:xfrm>
          <a:prstGeom prst="actionButtonBlank">
            <a:avLst/>
          </a:prstGeom>
          <a:solidFill>
            <a:srgbClr val="1D22E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249900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19288" y="404813"/>
            <a:ext cx="8215312" cy="1439862"/>
          </a:xfrm>
        </p:spPr>
        <p:txBody>
          <a:bodyPr/>
          <a:lstStyle/>
          <a:p>
            <a:pPr eaLnBrk="1" hangingPunct="1"/>
            <a:r>
              <a:rPr lang="uk-UA" altLang="ru-RU" b="1" smtClean="0">
                <a:solidFill>
                  <a:srgbClr val="0E12C8"/>
                </a:solidFill>
              </a:rPr>
              <a:t>Життя рослинам  узимку  зберігає … </a:t>
            </a:r>
            <a:endParaRPr lang="ru-RU" altLang="ru-RU" b="1" smtClean="0">
              <a:solidFill>
                <a:srgbClr val="0E12C8"/>
              </a:solidFill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Сонячне проміння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67063" y="3571876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Сніговий покрив 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Температура повітря 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247" name="AutoShape 16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19289" y="5445126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0248" name="AutoShape 17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19289" y="2705101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0249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19288" y="4068763"/>
            <a:ext cx="863600" cy="576262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6446339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00376" y="704850"/>
            <a:ext cx="7210425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uk-UA" altLang="ru-RU" b="1" smtClean="0">
                <a:solidFill>
                  <a:srgbClr val="0E12C8"/>
                </a:solidFill>
              </a:rPr>
              <a:t>З кількох кутиків складається сніжинка ?</a:t>
            </a:r>
            <a:r>
              <a:rPr lang="uk-UA" altLang="ru-RU" smtClean="0"/>
              <a:t> </a:t>
            </a:r>
            <a:endParaRPr lang="ru-RU" altLang="ru-RU" smtClean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216276" y="5084764"/>
            <a:ext cx="5643563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6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67063" y="3571876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7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b="1">
                <a:solidFill>
                  <a:srgbClr val="0000FF"/>
                </a:solidFill>
              </a:rPr>
              <a:t>9</a:t>
            </a:r>
            <a:endParaRPr lang="ru-RU" altLang="ru-RU" b="1">
              <a:solidFill>
                <a:srgbClr val="0000FF"/>
              </a:solidFill>
            </a:endParaRPr>
          </a:p>
        </p:txBody>
      </p:sp>
      <p:sp>
        <p:nvSpPr>
          <p:cNvPr id="11271" name="AutoShape 16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52626" y="4000501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1272" name="AutoShape 17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52626" y="2714626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1273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52625" y="5572126"/>
            <a:ext cx="863600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2883541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uk-UA" altLang="ru-RU" b="1" i="1" smtClean="0">
                <a:solidFill>
                  <a:srgbClr val="0E12C8"/>
                </a:solidFill>
              </a:rPr>
              <a:t>         Чому рипить сніг ?</a:t>
            </a:r>
            <a:r>
              <a:rPr lang="uk-UA" altLang="ru-RU" smtClean="0"/>
              <a:t> </a:t>
            </a:r>
            <a:endParaRPr lang="ru-RU" altLang="ru-RU" smtClean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67063" y="5072064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Тому що падає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167063" y="3571876"/>
            <a:ext cx="5643562" cy="157162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Тому що ламаються сніжинки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3167063" y="2143125"/>
            <a:ext cx="5643562" cy="1500188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2000" b="1">
                <a:solidFill>
                  <a:srgbClr val="0000FF"/>
                </a:solidFill>
              </a:rPr>
              <a:t>Тому що сильні морози </a:t>
            </a:r>
            <a:endParaRPr lang="ru-RU" altLang="ru-RU" sz="2000" b="1">
              <a:solidFill>
                <a:srgbClr val="0000FF"/>
              </a:solidFill>
            </a:endParaRPr>
          </a:p>
        </p:txBody>
      </p:sp>
      <p:sp>
        <p:nvSpPr>
          <p:cNvPr id="12" name="Багетная рамка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9596438" y="6072189"/>
            <a:ext cx="857250" cy="428625"/>
          </a:xfrm>
          <a:prstGeom prst="bevel">
            <a:avLst>
              <a:gd name="adj" fmla="val 12500"/>
            </a:avLst>
          </a:prstGeom>
          <a:solidFill>
            <a:srgbClr val="1D22EF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2295" name="AutoShape 16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881189" y="5572126"/>
            <a:ext cx="898525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2296" name="AutoShape 17">
            <a:hlinkClick r:id="" action="ppaction://noaction" highlightClick="1">
              <a:snd r:embed="rId2" name="suction.wav"/>
            </a:hlinkClick>
          </p:cNvPr>
          <p:cNvSpPr>
            <a:spLocks noChangeArrowheads="1"/>
          </p:cNvSpPr>
          <p:nvPr/>
        </p:nvSpPr>
        <p:spPr bwMode="auto">
          <a:xfrm>
            <a:off x="1919289" y="2565401"/>
            <a:ext cx="898525" cy="574675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2297" name="AutoShape 18">
            <a:hlinkClick r:id="" action="ppaction://noaction" highlightClick="1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1952625" y="4143376"/>
            <a:ext cx="863600" cy="576263"/>
          </a:xfrm>
          <a:prstGeom prst="actionButtonBlank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6489173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WordArt 4"/>
          <p:cNvSpPr>
            <a:spLocks noChangeArrowheads="1" noChangeShapeType="1" noTextEdit="1"/>
          </p:cNvSpPr>
          <p:nvPr/>
        </p:nvSpPr>
        <p:spPr bwMode="auto">
          <a:xfrm>
            <a:off x="2566988" y="2133601"/>
            <a:ext cx="7505700" cy="885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6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Arial" panose="020B0604020202020204" pitchFamily="34" charset="0"/>
              </a:rPr>
              <a:t>Дякуємо за увагу !</a:t>
            </a:r>
          </a:p>
        </p:txBody>
      </p:sp>
    </p:spTree>
    <p:extLst>
      <p:ext uri="{BB962C8B-B14F-4D97-AF65-F5344CB8AC3E}">
        <p14:creationId xmlns:p14="http://schemas.microsoft.com/office/powerpoint/2010/main" val="91203860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259175"/>
            <a:ext cx="6096000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dirty="0"/>
              <a:t> </a:t>
            </a:r>
            <a:r>
              <a:rPr lang="uk-UA" sz="2400" b="1" dirty="0"/>
              <a:t>Список використаних джерел </a:t>
            </a:r>
          </a:p>
          <a:p>
            <a:r>
              <a:rPr lang="uk-UA" dirty="0"/>
              <a:t>1 . </a:t>
            </a:r>
            <a:r>
              <a:rPr lang="uk-UA" dirty="0" err="1"/>
              <a:t>Гільберг</a:t>
            </a:r>
            <a:r>
              <a:rPr lang="uk-UA" dirty="0"/>
              <a:t> Т . Г . Природознавство : підручник для 2 клас – Київ « </a:t>
            </a:r>
            <a:r>
              <a:rPr lang="uk-UA" dirty="0" err="1"/>
              <a:t>Генеза</a:t>
            </a:r>
            <a:r>
              <a:rPr lang="uk-UA" dirty="0"/>
              <a:t> » , 2012 .</a:t>
            </a:r>
          </a:p>
          <a:p>
            <a:r>
              <a:rPr lang="uk-UA" dirty="0"/>
              <a:t>2 . Календарно – тематичне планування для 2 класу К . : Видавничий дім « Освіта » , 2012 . </a:t>
            </a:r>
          </a:p>
          <a:p>
            <a:r>
              <a:rPr lang="en-US" dirty="0">
                <a:hlinkClick r:id="rId2"/>
              </a:rPr>
              <a:t>https://yandex.ua/images/search?p=42&amp;source=wiz&amp;_=1454671920912&amp;text=</a:t>
            </a:r>
            <a:r>
              <a:rPr lang="uk-UA" dirty="0">
                <a:hlinkClick r:id="rId2"/>
              </a:rPr>
              <a:t>фото%20озимі%20рослини&amp;</a:t>
            </a:r>
            <a:r>
              <a:rPr lang="en-US" dirty="0" err="1">
                <a:hlinkClick r:id="rId2"/>
              </a:rPr>
              <a:t>noreask</a:t>
            </a:r>
            <a:endParaRPr lang="uk-UA" dirty="0"/>
          </a:p>
          <a:p>
            <a:r>
              <a:rPr lang="en-US" dirty="0">
                <a:hlinkClick r:id="rId3"/>
              </a:rPr>
              <a:t>https://yandex.ua/images/search?_=1454671708145&amp;p=9&amp;text=</a:t>
            </a:r>
            <a:r>
              <a:rPr lang="ru-RU" dirty="0">
                <a:hlinkClick r:id="rId3"/>
              </a:rPr>
              <a:t>фото%20озимі%20рослини&amp;</a:t>
            </a:r>
            <a:r>
              <a:rPr lang="en-US" dirty="0" err="1">
                <a:hlinkClick r:id="rId3"/>
              </a:rPr>
              <a:t>noreask</a:t>
            </a:r>
            <a:r>
              <a:rPr lang="en-US" dirty="0">
                <a:hlinkClick r:id="rId3"/>
              </a:rPr>
              <a:t>=1&amp;lr=143=1&amp;rpt=</a:t>
            </a:r>
            <a:r>
              <a:rPr lang="en-US" dirty="0" err="1">
                <a:hlinkClick r:id="rId3"/>
              </a:rPr>
              <a:t>image&amp;lr</a:t>
            </a:r>
            <a:r>
              <a:rPr lang="en-US" dirty="0">
                <a:hlinkClick r:id="rId3"/>
              </a:rPr>
              <a:t>=143</a:t>
            </a:r>
            <a:endParaRPr lang="uk-UA" dirty="0"/>
          </a:p>
          <a:p>
            <a:r>
              <a:rPr lang="en-US" dirty="0">
                <a:hlinkClick r:id="rId4"/>
              </a:rPr>
              <a:t>https://yandex.ua/images/search?img_url=http%3A%2F%2Flyudmilkad.users.photofile.ru%2Fphoto%2Flyudmilkad%2F1002950%2Fxlarge%2F20046555.JPG%3F&amp;_=1454672342320&amp;p=45&amp;text=</a:t>
            </a:r>
            <a:r>
              <a:rPr lang="ru-RU" dirty="0">
                <a:hlinkClick r:id="rId4"/>
              </a:rPr>
              <a:t>фото%20озимі%20рослини&amp;</a:t>
            </a:r>
            <a:r>
              <a:rPr lang="en-US" dirty="0" err="1">
                <a:hlinkClick r:id="rId4"/>
              </a:rPr>
              <a:t>noreask</a:t>
            </a:r>
            <a:r>
              <a:rPr lang="en-US" dirty="0">
                <a:hlinkClick r:id="rId4"/>
              </a:rPr>
              <a:t>=1&amp;pos=1350&amp;rpt=</a:t>
            </a:r>
            <a:r>
              <a:rPr lang="en-US" dirty="0" err="1">
                <a:hlinkClick r:id="rId4"/>
              </a:rPr>
              <a:t>simage&amp;lr</a:t>
            </a:r>
            <a:r>
              <a:rPr lang="en-US" dirty="0">
                <a:hlinkClick r:id="rId4"/>
              </a:rPr>
              <a:t>=143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29927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1120</TotalTime>
  <Words>525</Words>
  <Application>Microsoft Office PowerPoint</Application>
  <PresentationFormat>Произвольный</PresentationFormat>
  <Paragraphs>202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Природа взимку</vt:lpstr>
      <vt:lpstr>Презентация PowerPoint</vt:lpstr>
      <vt:lpstr>Що може зрівнятися за красою і пишністю з білосніжною зимою ?   </vt:lpstr>
      <vt:lpstr>                                       Сніг – не тільки прикраса зими .</vt:lpstr>
      <vt:lpstr>Презентация PowerPoint</vt:lpstr>
      <vt:lpstr>                                    Без сокири , без долота , а мости будує .</vt:lpstr>
      <vt:lpstr>Мете метелиця , мете ,  завіяла поріг .  На білу постіль снігову  зимовий вечір ліг …</vt:lpstr>
      <vt:lpstr>Презентация PowerPoint</vt:lpstr>
      <vt:lpstr>              Грудень холодний та сніжний – хліб буде буйний та пишний .</vt:lpstr>
      <vt:lpstr>                          Січень сніжний  і холодний – рік буде хлібородний</vt:lpstr>
      <vt:lpstr>                     Лютий багатий на сніги – квітень буде щедрий на воду .</vt:lpstr>
      <vt:lpstr>                                    Завдання « Зимовій красі радіють всі » .                Знайди слова , які заховалися та розфарбуй різними кольорами . </vt:lpstr>
      <vt:lpstr>                        Ніжна зірка сніжно біла на рукав мені злетіла .</vt:lpstr>
      <vt:lpstr>                          Дивовижні шестикутні зірочки – сніжинки .</vt:lpstr>
      <vt:lpstr>                               Річка оніміла ,  не  дзюрчать струмочки .</vt:lpstr>
      <vt:lpstr>Презентация PowerPoint</vt:lpstr>
      <vt:lpstr>Омертвіли лози , ледь гіллям хитають , а в полях морози та вітри гуляють .</vt:lpstr>
      <vt:lpstr>                                                  Завдання « Переплутанка »                                   Потрібно переставити літери і скласти слово .</vt:lpstr>
      <vt:lpstr>                               Сонце блищить , а мороз тріщить .</vt:lpstr>
      <vt:lpstr>                                  Завдання « Орієнтування »        Прослідкуй за рухом сніжинки і знайди зашифроване слово .</vt:lpstr>
      <vt:lpstr>Презентация PowerPoint</vt:lpstr>
      <vt:lpstr>Презентация PowerPoint</vt:lpstr>
      <vt:lpstr>         Метелиця  - хурделиця замела лісок .Як біла ковдра,  стелиться                                             під соснами сніжок .</vt:lpstr>
      <vt:lpstr>Презентация PowerPoint</vt:lpstr>
      <vt:lpstr>Як гарно навколо !  Все вкрилось кругом пухнастим та чистим  блискучим сніжком .</vt:lpstr>
      <vt:lpstr>                        У білому вбранні зелені ялини .</vt:lpstr>
      <vt:lpstr>          Природа взимку </vt:lpstr>
      <vt:lpstr>           Тестові завдання  з природознавства                                       для 2 класу                                                        Завдання мають три варіанти відповідей, з яких лише одна правильна. Виконуючи ці завдання , ви матимете змогу перевірити, чи добре ви засвоїли програмовий матеріал. Якщо якесь завдання ви не розумієте - виконуйте наступне,а потім поверніться до пропущеного. Не забудьте перевірити всю роботу. Успіхів вам! </vt:lpstr>
      <vt:lpstr> Після якої пори року     настає зима ? </vt:lpstr>
      <vt:lpstr> Які основні ознаки зими ?</vt:lpstr>
      <vt:lpstr>Які властивості має лід ? </vt:lpstr>
      <vt:lpstr> При якій температурі вода перетворюється на лід ? </vt:lpstr>
      <vt:lpstr> Яка буває погода взимку ? </vt:lpstr>
      <vt:lpstr>Що таке ожеледиця ?</vt:lpstr>
      <vt:lpstr>Життя рослинам  узимку  зберігає … </vt:lpstr>
      <vt:lpstr>З кількох кутиків складається сніжинка ? </vt:lpstr>
      <vt:lpstr>         Чому рипить сніг ?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Природа взимку</dc:title>
  <dc:creator>Admin</dc:creator>
  <cp:lastModifiedBy>Яна</cp:lastModifiedBy>
  <cp:revision>93</cp:revision>
  <dcterms:created xsi:type="dcterms:W3CDTF">2016-02-02T14:43:20Z</dcterms:created>
  <dcterms:modified xsi:type="dcterms:W3CDTF">2021-03-02T17:12:17Z</dcterms:modified>
</cp:coreProperties>
</file>