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1" r:id="rId5"/>
    <p:sldId id="259" r:id="rId6"/>
    <p:sldId id="279" r:id="rId7"/>
    <p:sldId id="272" r:id="rId8"/>
    <p:sldId id="261" r:id="rId9"/>
    <p:sldId id="262" r:id="rId10"/>
    <p:sldId id="263" r:id="rId11"/>
    <p:sldId id="264" r:id="rId12"/>
    <p:sldId id="268" r:id="rId13"/>
    <p:sldId id="269" r:id="rId14"/>
    <p:sldId id="270" r:id="rId15"/>
    <p:sldId id="280" r:id="rId16"/>
    <p:sldId id="273" r:id="rId17"/>
    <p:sldId id="27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7T09:46:14.08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30 3 2049,'0'0'6117,"-1"0"-6122,0-1 1,1 1-1,-1 0 0,0-1 0,0 1 0,0 0 0,1 0 0,-1 0 0,0 0 0,0 0 0,0 0 0,0 0 1,1 0-1,-1 0 0,0 0 0,0 0 0,0 1 0,-1-1 0,0 13-1238,-9 2-1105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7T09:46:25.09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0 497 720,'13'-4'9832,"-9"3"-10033,22-18 703,-15 5-486,-9 12 10,-1 1-20,-1 0 0,1 0 0,0 1-1,0-1 1,0 0 0,0 0 0,0 1 0,0-1-1,0 0 1,0 1 0,0-1 0,1 1 0,-1 0-1,0-1 1,0 1 0,0 0 0,2 0 0,-2-1-3,1 1 0,-1-1 0,0 0 0,1 1 0,-1-1 0,0 0 0,0 0 0,0 0 0,0 0 0,0 0 0,0 0 0,0 0 0,0 0 0,0 0 0,0 0 0,0 0 0,-1-1 0,2-1 0,8-10 62,3 1 6,0-1-1,16-21 0,-27 32-65,0 0 0,0 1 0,0-1 0,0 0 0,0 1 0,0 0 0,1 0 1,3-2-1,15-10 56,-1-14 937,46-20-590,0-7-43,-61 49-312,-2 2-53,-1 0 0,1 0 0,0 1 0,0-1 0,0 1 0,0-1 0,1 1 0,-1 0 0,0 0 1,1 1-1,6-3 0,27-27 240,-35 31-202,0-1-1,-1 0 1,1-1-1,0 1 1,-1 0 0,1 0-1,-1-1 1,1 1 0,-1-1-1,0 1 1,0-1 0,0 0-1,2-3 1,11-13 902,-6 12-771,0-1 0,0 2-1,17-10 1,-24 15 66,0-2-215,1 0-1,0 0 1,0 0 0,0 0 0,0 1-1,0-1 1,0 1 0,0 0-1,3-2 1,-4 3-17,15-17 215,-14 16-216,-1-1 1,0 0 0,1 0 0,-1 1-1,1-1 1,-1 1 0,1-1 0,-1 1-1,1 0 1,0 0 0,0-1 0,0 1-1,0 0 1,0 1 0,2-2-1,-3 2 137,-1 0-107,0-2-32,0 1 14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7T09:46:28.95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1 128 480,'0'0'11195,"3"-21"-11011,12 1-52,10-11-21,-20 26-49,1 0 1,0 1-1,0 0 1,1 0-1,0 1 1,-1 0-1,1 0 1,10-3-1,-5 2 64,2 0 138,-1 1 1,1 0-1,-1 1 1,1 0-1,0 1 1,20 1-1,-8 45-82,-25-40-165,0 0 1,-1 0-1,1 0 0,-1 0 1,0 0-1,0 0 0,-2 10 1,1 4 80,1-16-92,-1 1 1,0 0-1,0 0 0,0-1 0,0 1 1,-1-1-1,1 1 0,-1-1 0,0 0 0,0 1 1,0-1-1,-1 0 0,1-1 0,-4 4 0,-13 21 5,-24 44 16,9-20-331,28-32 306,-2 0 1,0 0 0,-1-1-1,-19 28 1,16-18-44,6-14-20,5-20 136,4-3-51,0 0-1,1 0 0,0 0 0,1 0 0,0 0 0,0 1 0,1 0 1,8-10-1,-4 6-2,-9 10-25,0 1-1,0 0 1,0 0 0,1 0 0,-1 0 0,0 0-1,0 0 1,1 0 0,-1 0 0,1 0-1,-1 1 1,1-1 0,-1 0 0,1 1-1,0-1 1,-1 1 0,1 0 0,-1 0 0,1-1-1,0 1 1,-1 0 0,1 1 0,0-1-1,-1 0 1,1 0 0,2 1 0,10 0 94,-12 0-83,-1 1 0,1-1 0,-1 0 0,1 0 0,-1 1 0,0-1 1,0 1-1,0-1 0,0 1 0,0 0 0,0-1 0,0 1 0,0 0 0,0 0 0,-1-1 0,1 1 1,0 3-1,9 17-23,-8-21 33,1 0-1,0 0 1,-1 0 0,1 0-1,0-1 1,0 1 0,-1-1 0,1 0-1,0 0 1,0 0 0,0 0-1,0 0 1,4-1 0,9 0 299,-16 1-239,31-6 657,-27 6-689,16-3 300,-5-18-218,1-1-150,-13 20 13,-1-1 0,0 0 0,1 0 0,-1 0 1,-1 0-1,1 0 0,0 0 0,1-6 0,-1 5-291,0-1 0,-1 1 0,2 0-1,-1 0 1,0 0 0,1 0 0,0 0 0,0 1-1,0-1 1,0 1 0,0-1 0,1 1 0,-1 0-1,1 1 1,0-1 0,0 1 0,0 0 0,9-4-1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7T09:54:33.93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1 720,'0'0'7580,"13"30"-7239,-10-25-282,0 1-1,0-2 0,1 1 0,-1 0 1,1 0-1,0-1 0,1 0 1,8 7-1,17 17 140,-24-22-188,-1-1 0,2 1-1,-1-1 1,0-1-1,1 1 1,14 6 0,10 7 82,-29-16-79,0 0 0,0 0 0,0 1 0,-1-1 0,1 0-1,0 1 1,-1-1 0,0 1 0,2 3 0,13 20 419,106 62 806,-110-76-1099,-1 0 1,14 20 0,-3-4-23,-3-12-58,-16-14-47,-1-1 0,0 1 0,1 0 0,-1 0 0,0 0 0,0 0 0,-1 0 0,1 0 1,0 0-1,-1 1 0,1-1 0,0 3 0,3 5 15,0-1-1,1 0 1,0-1 0,0 0 0,1 0 0,0 0-1,0 0 1,12 8 0,20 22 260,-35-35-261,-1 1-1,1-1 1,1 0-1,-1-1 0,0 1 1,1-1-1,-1 0 1,1 0-1,5 2 1,-4-2-10,-1 0 1,1 0 0,-1 1-1,0-1 1,0 1-1,7 6 1,-6-3-10,-2-1 0,1 1 1,-1 0-1,1 1 0,-2-1 0,1 1 0,3 9 0,-4-9-6,0-1-1,0 1 1,0-1-1,1 0 1,0 0-1,1 0 1,5 6-1,69 51 275,-66-44-116,-11-17-157,-1 0-1,0 0 0,0 0 0,0 0 0,1 0 0,-1 0 1,1 0-1,0-1 0,-1 1 0,1-1 0,2 2 1,3 1 3,0 1 0,-1-1 1,0 1-1,0 0 0,0 1 1,-1-1-1,1 1 0,-1 0 1,4 7-1,4 3 4,0-1-1,1-1 1,1 0 0,0-1-1,0 0 1,33 18 0,-35-22 31,2 1-49,-11-8 4,-1-1 0,0 1 0,0 0 0,0 0 0,0 0 0,-1 0 0,1 1 0,-1-1 0,1 1 0,-1 0 0,0-1 0,0 1 0,0 0 0,0 0 0,-1 0 0,1 1 0,1 4 1,-1-1 42,5 8-116,-3-8 37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7T09:54:36.04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11 0 1953,'0'0'3762,"-2"0"-3720,-4 0 25,4 0 245,3 27 574,2-24-868,-1 0 0,1-1 0,0 0 0,0 1 0,0-1 0,1 0 0,4 2 1,15 10 52,-12-2 100,0-1 1,-1 2-1,-1-1 0,12 21 1,-12-17-14,1-2 0,0 1 0,15 14 0,106 122 495,-17 1-143,-104-140-474,1 0 0,21 17 0,17 18 51,-25-17-68,-2 1 1,-1 1 0,-2 2 0,18 38-1,-31-60 4,1 0 1,1-1-1,-1 0 0,2 0 0,0-1 0,0 0 0,1 0 0,11 8 0,-12-10-19,7 7 9,1-1 0,30 20 0,-41-30-20,0 1 1,0 0-1,0 1 0,-1 0 1,1 0-1,-1 0 1,-1 0-1,9 14 0,-8-11 21,1 0-1,0-1 1,0 0 0,10 9-1,11 4-170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7T09:54:39.17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1 248 2481,'0'0'7550,"13"-6"-7443,-3-5 3,0 0 0,0-1-1,8-13 1,7-9 123,15-21-128,-28 36-66,2 1 0,0 0 1,21-20-1,-35 37-37,0 478 1861,0-477-1901,0-15-1461,6-8-2834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7T09:54:42.3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0 146 1217,'0'-6'5861,"1"-20"-4837,-1 24-1011,1 0-1,0 0 1,0 1-1,0-1 1,0 1-1,0-1 1,0 0-1,0 1 1,1 0-1,-1-1 1,0 1-1,1 0 1,-1 0-1,3-2 1,-3 2 6,1 1 1,-1-1 0,0 0-1,1 0 1,-1 0 0,0-1-1,0 1 1,0 0 0,0 0 0,0-1-1,0 1 1,0-1 0,0 1-1,0 0 1,-1-1 0,1 0-1,-1 1 1,1-1 0,-1 1 0,0-1-1,1 0 1,-1-2 0,0 2-8,1 1 0,-1 0 1,1 0-1,-1-1 1,1 1-1,-1 0 1,1 0-1,0 0 0,-1 0 1,1 0-1,0 0 1,0 0-1,0 0 0,0 0 1,0 0-1,0 1 1,0-1-1,0 0 0,0 1 1,3-2-1,33-14 22,-14 6 18,-18 8-55,1 1-1,-1-1 0,1 1 0,0 0 0,0 0 1,-1 1-1,1 0 0,0 0 0,0 0 0,7 1 1,10 0-1,-22 0 18,0-1 1,0 1-1,0 0 0,0-1 1,0 1-1,0 0 0,0-1 1,0 1-1,-1 0 0,1 0 1,0 0-1,0 0 0,-1 0 1,1 0-1,-1 0 0,1 0 1,-1 0-1,1 0 0,-1 0 1,0 0-1,1 0 0,-1 0 1,0 0-1,0 0 0,0 0 1,0 2-1,4 31 405,-4-15-360,1-14-55,0 0-1,-1-1 1,0 1-1,0 0 1,-1 0 0,1 0-1,-1-1 1,0 1-1,0 0 1,0-1-1,-1 1 1,0 0 0,-4 7-1,5-10-2,-9 9-37,1 0 0,1 1 0,0 0-1,1 0 1,-11 26 0,14-31 3,0 0 1,-1 0-1,1 0 0,-1 0 0,-1-1 1,1 1-1,-1-2 0,-8 8 1,5-5-40,0 0 1,1 1 0,-7 10 0,6-6 73,6-9-6,0 0 0,0 1 0,0 0-1,0-1 1,1 1 0,0 0 0,0 0 0,1 0-1,-2 8 1,-6 22-14,1 0-396,7-26 557,3-11 488,25-37 239,-23 34-768,1-1 0,-1 0 0,0 0 1,0-1-1,3-6 0,-5 9-143,0 1-1,0 0 1,0 0 0,1 0 0,-1 0-1,1 0 1,0 0 0,0 1 0,-1-1-1,2 1 1,-1 0 0,0 0 0,0 0-1,1 0 1,4-1 0,-3 1 64,-1 0 0,1 1 0,-1-1 0,1 1 0,0 0 0,-1 0 0,1 1-1,0 0 1,0-1 0,-1 2 0,1-1 0,0 0 0,4 2 0,-6-1 3,-1 1 0,0-1 0,1 1 0,-1-1 1,0 1-1,0 0 0,0 0 0,0 0 0,-1 0 0,1 0 0,-1 0 0,1 1 0,-1-1 0,1 0 0,-1 1 0,0-1 0,1 4 0,0 1-13,0-1-1,0 1 1,0 0-1,-1-1 1,1 13-1,-2-18-8,0 0-1,0 0 1,0 0-1,1 0 1,-1 1-1,1-1 1,-1 0-1,0 0 1,1 0-1,0 0 0,-1 0 1,1 0-1,-1-1 1,1 1-1,0 0 1,0 0-1,0 0 1,0 0-1,-1-1 1,1 1-1,0-1 1,0 1-1,0 0 0,0-1 1,0 1-1,0-1 1,1 0-1,-1 1 1,0-1-1,1 0 1,36 4 209,-37-4-192,17 0 81,-16 1-65,1-1 0,-1 0 0,0 0 0,0 0 0,1 0 0,-1 0 0,0 0 0,1 0 0,-1-1 0,0 1 0,0-1 0,0 0 0,0 0 0,1 0 1,-1 0-1,0 0 0,0 0 0,-1 0 0,1-1 0,0 1 0,0 0 0,-1-1 0,1 0 0,-1 1 0,1-1 0,1-3 0,4-4-329,-5 6-148,0-1 0,1 1 0,-1 0 0,1 0 0,0 0-1,-1 1 1,1-1 0,1 0 0,-1 1 0,0 0 0,6-3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7T09:46:51.86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1 727 1153,'0'0'4535,"39"-6"-2147,-38 6-2316,1 0-6,-1 0 6,13-1 5083,2-1-3789,5-11-1238,0-1 1,-1-1 0,0-1-1,33-36 1,-38 38-120,28-24 1,-8 9 11,87-80 32,-91 91 57,-27 17-100,0-1 1,0 0-1,-1 0 0,1 0 1,-1 0-1,0 0 0,0-1 1,4-2-1,15-19-3,2 2 1,0 0-1,2 2 1,37-23-1,112-79 89,-142 94-59,-29 24-35,0 0 0,0 1 0,0-1 0,1 1-1,-1 0 1,1 0 0,0 0 0,6-2 0,-8 3-4,0 0 1,0 1-1,0-1 1,0 0-1,0 0 1,0-1-1,-1 1 1,1 0-1,-1-1 1,3-3-1,-3 3 16,1 0-1,0 0 1,0 1-1,0-1 0,0 0 1,0 1-1,4-3 0,10-9 348,-37 26-3803,7-4-104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17T09:46:55.26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53 54 2225,'0'-6'13057,"1"-20"-13124,2 23 75,0 1 1,0 0-1,0 0 1,0 0-1,0 0 0,1 1 1,-1 0-1,1-1 0,-1 1 1,0 0-1,1 0 1,0 1-1,-1-1 0,7 1 1,62 1 613,-39 0-129,-32-1-492,1 0 1,-1 0 0,0 0-1,1 0 1,-1 0-1,0 0 1,1 0 0,-1 1-1,0-1 1,1 0 0,-1 1-1,0-1 1,1 1 0,-1-1-1,0 1 1,0 0 0,0 0-1,1-1 1,-1 1 0,0 0-1,0 0 1,0 0 0,-1 0-1,1 0 1,0 0 0,0 0-1,0 1 1,-1-1 0,1 0-1,-1 0 1,1 1 0,-1-1-1,1 0 1,-1 1 0,0-1-1,1 3 1,9 68 251,-9-43-157,1 27-60,-2-52-34,0-1 1,-1 0 0,1 1-1,-1-1 1,0 1-1,0-1 1,0 0 0,0 0-1,0 1 1,-1-1-1,-3 5 1,-43 37 119,23-25-79,10-10-96,2-2 529,29-8-170,21-7-278,-29 4-3,0 1 1,1 0 0,-1 1 0,1 0-1,0 0 1,-1 1 0,1 0 0,0 1 0,12 1-1,-18 0-12,1 0 0,-1 0 0,1 1 0,-1-1 0,0 1 0,0-1-1,4 6 1,3 1-14,-8-6 2,0-1 0,-1 1 0,1-1 0,0 1 0,-1 0 0,1 0 0,-1 0 0,0 0 0,0 0 0,0 0 0,0 0 0,-1 0 0,1 5 0,0-1 12,-1 1 0,0-1 0,0 0 1,0 0-1,-3 10 0,-13 15 27,3-8 16,10-16-51,-2-1-1,1 0 1,-1 1-1,0-1 0,-7 6 1,9-9-45,-18 25 99,17-22-51,0-1-1,-1 1 1,0-1 0,0 0-1,0 0 1,-1-1-1,-7 6 1,4-7-3,0 0 0,1-1 1,-1 0-1,-1-1 0,1 0 0,0 0 1,0-1-1,-1 0 0,1-1 1,-16-1-1,15 1-5,8 0-1,0 0-1,0-1 1,0 1-1,1-1 0,-1 1 1,0-1-1,0 0 1,0 0-1,1 0 0,-1 0 1,1 0-1,-1 0 0,1 0 1,-1 0-1,1-1 1,-1 1-1,1-1 0,-2-2 1,-19-33-36,16 26 38,3 4 19,1 3-11,0 0-1,0 1 1,0-1-1,0 1 1,-1 0-1,1 0 0,-5-4 1,6 6-41,-2-8-3,3 9 33,0 0 0,0 1-1,0-1 1,0 0 0,0 0 0,0 0-1,0 0 1,0 1 0,0-1 0,0 0-1,0 0 1,0 0 0,-1 0 0,1 0-1,0 1 1,0-1 0,0 0 0,0 0-1,0 0 1,0 0 0,0 0 0,0 0-1,-1 0 1,1 1 0,0-1 0,0 0 0,0 0-1,0 0 1,0 0 0,-1 0 0,1 0-1,0 0 1,0 0 0,0 0 0,0 0-1,-1 0 1,1 0 0,0 0 0,0 0-1,0 0 1,0 0 0,-1 0 0,1 0-1,0 0 1,0 0 0,0 0 0,0 0-1,0 0 1,-1 0 0,1-1 0,0 1-1,0 0 1,0 0 0,0 0 0,0 0-1,-1 0 1,1 59-193,1-59-86,0 0 0,1 0 0,-1 0 0,0 0 0,0 0 0,0 0 0,0 0 0,0 0 0,0 0 0,0 0 0,0 0 0,0-1 0,0 1 0,1-1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8393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340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38710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5217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6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1790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9350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3082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7559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73609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3073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791099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13140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615701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325473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95422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2184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4418D70-8430-47F8-ABB7-C0AF2702959D}" type="datetimeFigureOut">
              <a:rPr lang="uk-UA" smtClean="0"/>
              <a:t>17.10.2025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AD2EFB9-B35C-4B95-B8C8-5ABC80F224A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71181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customXml" Target="../ink/ink6.xml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image" Target="../media/image20.png"/><Relationship Id="rId2" Type="http://schemas.openxmlformats.org/officeDocument/2006/relationships/image" Target="../media/image15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10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openxmlformats.org/officeDocument/2006/relationships/customXml" Target="../ink/ink4.xml"/><Relationship Id="rId1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ustomXml" Target="../ink/ink8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customXml" Target="../ink/ink9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594415-DFF4-4328-B417-C1068D6E4F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524" y="2359872"/>
            <a:ext cx="11503887" cy="2268690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Діагностична контрольна робота №2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 алгебри для дітей з ООП І</a:t>
            </a:r>
            <a:r>
              <a:rPr lang="en-US" sz="3600" b="1" dirty="0">
                <a:solidFill>
                  <a:srgbClr val="002060"/>
                </a:solidFill>
              </a:rPr>
              <a:t>V</a:t>
            </a:r>
            <a:r>
              <a:rPr lang="uk-UA" sz="3600" b="1" dirty="0">
                <a:solidFill>
                  <a:srgbClr val="002060"/>
                </a:solidFill>
              </a:rPr>
              <a:t> рівня підтримки за темою</a:t>
            </a:r>
            <a:br>
              <a:rPr lang="uk-UA" sz="3600" b="1" dirty="0">
                <a:solidFill>
                  <a:srgbClr val="002060"/>
                </a:solidFill>
              </a:rPr>
            </a:b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 «Раціональні вирази. Раціональні дроби. Додавання і віднімання раціональних </a:t>
            </a:r>
            <a:r>
              <a:rPr lang="uk-UA" sz="3600" b="1" dirty="0" err="1">
                <a:solidFill>
                  <a:srgbClr val="002060"/>
                </a:solidFill>
              </a:rPr>
              <a:t>дробів</a:t>
            </a:r>
            <a:r>
              <a:rPr lang="uk-UA" sz="3600" b="1" dirty="0">
                <a:solidFill>
                  <a:srgbClr val="002060"/>
                </a:solidFill>
              </a:rPr>
              <a:t>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182A60A-E4F8-42E5-8825-7678872A11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8190" y="4628562"/>
            <a:ext cx="5583810" cy="2645761"/>
          </a:xfrm>
        </p:spPr>
        <p:txBody>
          <a:bodyPr>
            <a:noAutofit/>
          </a:bodyPr>
          <a:lstStyle/>
          <a:p>
            <a:r>
              <a:rPr lang="uk-UA" sz="1800" b="1" dirty="0">
                <a:solidFill>
                  <a:srgbClr val="002060"/>
                </a:solidFill>
              </a:rPr>
              <a:t>Підготували:</a:t>
            </a:r>
          </a:p>
          <a:p>
            <a:r>
              <a:rPr lang="uk-UA" sz="1800" b="1" dirty="0">
                <a:solidFill>
                  <a:srgbClr val="002060"/>
                </a:solidFill>
              </a:rPr>
              <a:t>Вчитель математики  8 класу</a:t>
            </a:r>
            <a:r>
              <a:rPr lang="en-US" sz="1800" b="1" dirty="0">
                <a:solidFill>
                  <a:srgbClr val="002060"/>
                </a:solidFill>
              </a:rPr>
              <a:t> </a:t>
            </a:r>
            <a:r>
              <a:rPr lang="uk-UA" sz="1800" b="1" dirty="0">
                <a:solidFill>
                  <a:srgbClr val="002060"/>
                </a:solidFill>
              </a:rPr>
              <a:t>ЗОШ №</a:t>
            </a:r>
            <a:r>
              <a:rPr lang="en-US" sz="1800" b="1" dirty="0">
                <a:solidFill>
                  <a:srgbClr val="002060"/>
                </a:solidFill>
              </a:rPr>
              <a:t>16</a:t>
            </a:r>
            <a:r>
              <a:rPr lang="uk-UA" sz="1800" b="1" dirty="0">
                <a:solidFill>
                  <a:srgbClr val="002060"/>
                </a:solidFill>
              </a:rPr>
              <a:t> міста Краматорська Фетісова Ірина Вікторівна</a:t>
            </a:r>
          </a:p>
          <a:p>
            <a:r>
              <a:rPr lang="uk-UA" sz="1800" b="1" dirty="0">
                <a:solidFill>
                  <a:srgbClr val="002060"/>
                </a:solidFill>
              </a:rPr>
              <a:t>Асистент вчителя 8 класу ЗОШ №16 міста Краматорська  </a:t>
            </a:r>
            <a:r>
              <a:rPr lang="uk-UA" sz="1800" b="1" dirty="0" err="1">
                <a:solidFill>
                  <a:srgbClr val="002060"/>
                </a:solidFill>
              </a:rPr>
              <a:t>Гошкович</a:t>
            </a:r>
            <a:r>
              <a:rPr lang="uk-UA" sz="1800" b="1" dirty="0">
                <a:solidFill>
                  <a:srgbClr val="002060"/>
                </a:solidFill>
              </a:rPr>
              <a:t> Наталія Миколаївна</a:t>
            </a:r>
          </a:p>
          <a:p>
            <a:r>
              <a:rPr lang="uk-UA" sz="1800" b="1" dirty="0">
                <a:solidFill>
                  <a:srgbClr val="002060"/>
                </a:solidFill>
              </a:rPr>
              <a:t> </a:t>
            </a:r>
          </a:p>
          <a:p>
            <a:pPr algn="ctr"/>
            <a:endParaRPr lang="uk-UA" sz="1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326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72F2BC-CE9E-4F65-91E6-C3FF06468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789" y="-84668"/>
            <a:ext cx="8534400" cy="1507067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Згадай!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5BB95B2F-A7EC-4177-A2DC-FD71D9B7CC7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31596" y="1244339"/>
                <a:ext cx="9115719" cy="4977352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uk-UA" sz="2400" b="1" dirty="0">
                    <a:solidFill>
                      <a:srgbClr val="002060"/>
                    </a:solidFill>
                  </a:rPr>
                  <a:t>Цілі раціональні вирази – це раціональні вирази, які </a:t>
                </a:r>
                <a:r>
                  <a:rPr lang="uk-UA" sz="3600" b="1" u="sng" dirty="0">
                    <a:solidFill>
                      <a:srgbClr val="002060"/>
                    </a:solidFill>
                  </a:rPr>
                  <a:t>не</a:t>
                </a:r>
                <a:r>
                  <a:rPr lang="uk-UA" sz="2400" b="1" u="sng" dirty="0">
                    <a:solidFill>
                      <a:srgbClr val="002060"/>
                    </a:solidFill>
                  </a:rPr>
                  <a:t> </a:t>
                </a:r>
                <a:r>
                  <a:rPr lang="uk-UA" sz="3600" b="1" u="sng" dirty="0">
                    <a:solidFill>
                      <a:srgbClr val="002060"/>
                    </a:solidFill>
                  </a:rPr>
                  <a:t>містять </a:t>
                </a:r>
                <a:r>
                  <a:rPr lang="uk-UA" sz="2400" b="1" u="sng" dirty="0">
                    <a:solidFill>
                      <a:srgbClr val="002060"/>
                    </a:solidFill>
                  </a:rPr>
                  <a:t> </a:t>
                </a:r>
                <a:r>
                  <a:rPr lang="uk-UA" sz="2400" b="1" dirty="0">
                    <a:solidFill>
                      <a:srgbClr val="002060"/>
                    </a:solidFill>
                  </a:rPr>
                  <a:t>ділення на змінну або вирази зі змінною.</a:t>
                </a:r>
              </a:p>
              <a:p>
                <a:endParaRPr lang="uk-UA" sz="2400" b="1" dirty="0">
                  <a:solidFill>
                    <a:srgbClr val="002060"/>
                  </a:solidFill>
                </a:endParaRPr>
              </a:p>
              <a:p>
                <a:r>
                  <a:rPr lang="uk-UA" sz="2400" b="1" dirty="0">
                    <a:solidFill>
                      <a:srgbClr val="002060"/>
                    </a:solidFill>
                  </a:rPr>
                  <a:t>Наприклад:      4 – 2х;   </a:t>
                </a:r>
                <a14:m>
                  <m:oMath xmlns:m="http://schemas.openxmlformats.org/officeDocument/2006/math">
                    <m:r>
                      <a:rPr lang="uk-UA" sz="2400" b="1" i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𝟖</m:t>
                    </m:r>
                    <m:sSup>
                      <m:sSupPr>
                        <m:ctrlPr>
                          <a:rPr lang="uk-UA" sz="24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</m:e>
                      <m:sup>
                        <m:r>
                          <a:rPr lang="uk-UA" sz="2400" b="1" i="0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uk-UA" sz="2400" b="1" i="0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uk-UA" sz="2400" b="1" i="0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𝟓</m:t>
                    </m:r>
                    <m:r>
                      <a:rPr lang="uk-UA" sz="2400" b="1" i="0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;</m:t>
                    </m:r>
                  </m:oMath>
                </a14:m>
                <a:r>
                  <a:rPr lang="uk-UA" sz="2400" b="1" dirty="0">
                    <a:solidFill>
                      <a:srgbClr val="002060"/>
                    </a:solidFill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uk-UA" sz="2400" b="1" i="0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2400" b="1" i="0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uk-UA" sz="2400" b="1" i="0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uk-UA" sz="2400" b="1" dirty="0">
                    <a:solidFill>
                      <a:srgbClr val="002060"/>
                    </a:solidFill>
                  </a:rPr>
                  <a:t> .</a:t>
                </a:r>
              </a:p>
              <a:p>
                <a:endParaRPr lang="uk-UA" sz="2400" b="1" dirty="0">
                  <a:solidFill>
                    <a:srgbClr val="002060"/>
                  </a:solidFill>
                </a:endParaRPr>
              </a:p>
              <a:p>
                <a:r>
                  <a:rPr lang="uk-UA" sz="2400" b="1" dirty="0">
                    <a:solidFill>
                      <a:srgbClr val="002060"/>
                    </a:solidFill>
                  </a:rPr>
                  <a:t>Дробовими раціональними виразами називаються вирази, </a:t>
                </a:r>
                <a:r>
                  <a:rPr lang="uk-UA" sz="2400" b="1" u="sng" dirty="0">
                    <a:solidFill>
                      <a:srgbClr val="002060"/>
                    </a:solidFill>
                  </a:rPr>
                  <a:t>які </a:t>
                </a:r>
                <a:r>
                  <a:rPr lang="uk-UA" sz="3600" b="1" u="sng" dirty="0">
                    <a:solidFill>
                      <a:srgbClr val="002060"/>
                    </a:solidFill>
                  </a:rPr>
                  <a:t>містять</a:t>
                </a:r>
                <a:r>
                  <a:rPr lang="uk-UA" sz="2400" b="1" u="sng" dirty="0">
                    <a:solidFill>
                      <a:srgbClr val="002060"/>
                    </a:solidFill>
                  </a:rPr>
                  <a:t> </a:t>
                </a:r>
                <a:r>
                  <a:rPr lang="uk-UA" sz="2400" b="1" dirty="0">
                    <a:solidFill>
                      <a:srgbClr val="002060"/>
                    </a:solidFill>
                  </a:rPr>
                  <a:t>ділення на вираз зі змінною.</a:t>
                </a:r>
              </a:p>
              <a:p>
                <a:endParaRPr lang="uk-UA" sz="2400" b="1" dirty="0">
                  <a:solidFill>
                    <a:srgbClr val="002060"/>
                  </a:solidFill>
                </a:endParaRPr>
              </a:p>
              <a:p>
                <a:r>
                  <a:rPr lang="uk-UA" sz="2400" b="1" dirty="0">
                    <a:solidFill>
                      <a:srgbClr val="002060"/>
                    </a:solidFill>
                  </a:rPr>
                  <a:t>Наприклад: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num>
                      <m:den>
                        <m: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den>
                    </m:f>
                    <m:r>
                      <a:rPr lang="uk-UA" sz="2400" b="1" i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;   </m:t>
                    </m:r>
                    <m:f>
                      <m:fPr>
                        <m:ctrlP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    </m:t>
                        </m:r>
                        <m: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uk-UA" sz="2400" b="1" i="0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num>
                      <m:den>
                        <m:sSup>
                          <m:sSupPr>
                            <m:ctrlPr>
                              <a:rPr lang="uk-UA" sz="24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2400" b="1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uk-UA" sz="2400" b="1" i="0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  <m:r>
                      <a:rPr lang="uk-UA" sz="2400" b="1" i="1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;    </m:t>
                    </m:r>
                    <m:f>
                      <m:fPr>
                        <m:ctrlP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uk-UA" sz="2400" b="1" i="0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2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num>
                      <m:den>
                        <m:sSup>
                          <m:sSupPr>
                            <m:ctrlPr>
                              <a:rPr lang="uk-UA" sz="24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2400" b="1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  <m:sup>
                            <m:r>
                              <a:rPr lang="uk-UA" sz="2400" b="1" i="0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2400" b="1" i="0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uk-UA" sz="24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2400" b="1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𝒃</m:t>
                            </m:r>
                          </m:e>
                          <m:sup>
                            <m:r>
                              <a:rPr lang="uk-UA" sz="2400" b="1" i="0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uk-UA" sz="2400" b="1" dirty="0">
                    <a:solidFill>
                      <a:schemeClr val="bg1"/>
                    </a:solidFill>
                  </a:rPr>
                  <a:t> .</a:t>
                </a:r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5BB95B2F-A7EC-4177-A2DC-FD71D9B7CC7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596" y="1244339"/>
                <a:ext cx="9115719" cy="4977352"/>
              </a:xfrm>
              <a:blipFill>
                <a:blip r:embed="rId2"/>
                <a:stretch>
                  <a:fillRect l="-535" t="-1224" r="-194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04521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FC1C6B5-4B7A-43B3-B76A-4F5DD7023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555" y="571186"/>
            <a:ext cx="11183156" cy="1144491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       </a:t>
            </a:r>
            <a:r>
              <a:rPr lang="uk-UA" sz="3100" b="1" dirty="0">
                <a:solidFill>
                  <a:srgbClr val="002060"/>
                </a:solidFill>
              </a:rPr>
              <a:t>Завдання  №1</a:t>
            </a:r>
            <a:br>
              <a:rPr lang="uk-UA" sz="3100" b="1" dirty="0">
                <a:solidFill>
                  <a:srgbClr val="002060"/>
                </a:solidFill>
              </a:rPr>
            </a:br>
            <a:br>
              <a:rPr lang="uk-UA" sz="3100" b="1" dirty="0">
                <a:solidFill>
                  <a:srgbClr val="002060"/>
                </a:solidFill>
              </a:rPr>
            </a:br>
            <a:r>
              <a:rPr lang="uk-UA" sz="3100" b="1" dirty="0">
                <a:solidFill>
                  <a:srgbClr val="002060"/>
                </a:solidFill>
              </a:rPr>
              <a:t>Під яким номером записані цілі раціональні вирази, а під яким дробові:</a:t>
            </a: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002060"/>
                </a:solidFill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Объект 4">
                <a:extLst>
                  <a:ext uri="{FF2B5EF4-FFF2-40B4-BE49-F238E27FC236}">
                    <a16:creationId xmlns:a16="http://schemas.microsoft.com/office/drawing/2014/main" id="{85B6C825-D699-46B8-A665-5D4A89A9088D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286555" y="2007909"/>
                <a:ext cx="3808926" cy="4278904"/>
              </a:xfrm>
            </p:spPr>
            <p:txBody>
              <a:bodyPr>
                <a:normAutofit fontScale="70000" lnSpcReduction="20000"/>
              </a:bodyPr>
              <a:lstStyle/>
              <a:p>
                <a:r>
                  <a:rPr lang="uk-UA" sz="4300" b="1" dirty="0">
                    <a:solidFill>
                      <a:srgbClr val="002060"/>
                    </a:solidFill>
                  </a:rPr>
                  <a:t>1</a:t>
                </a:r>
                <a:r>
                  <a:rPr lang="uk-UA" sz="4000" b="1" dirty="0">
                    <a:solidFill>
                      <a:srgbClr val="002060"/>
                    </a:solidFill>
                  </a:rPr>
                  <a:t>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0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  <m:sSup>
                      <m:sSupPr>
                        <m:ctrlP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p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uk-UA" sz="40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𝒏</m:t>
                    </m:r>
                  </m:oMath>
                </a14:m>
                <a:endParaRPr lang="uk-UA" sz="4000" b="1" dirty="0">
                  <a:solidFill>
                    <a:srgbClr val="002060"/>
                  </a:solidFill>
                </a:endParaRPr>
              </a:p>
              <a:p>
                <a:endParaRPr lang="uk-UA" sz="4000" b="1" dirty="0">
                  <a:solidFill>
                    <a:srgbClr val="002060"/>
                  </a:solidFill>
                </a:endParaRPr>
              </a:p>
              <a:p>
                <a:r>
                  <a:rPr lang="uk-UA" sz="4000" b="1" dirty="0">
                    <a:solidFill>
                      <a:srgbClr val="002060"/>
                    </a:solidFill>
                  </a:rPr>
                  <a:t>2.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0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den>
                    </m:f>
                  </m:oMath>
                </a14:m>
                <a:endParaRPr lang="uk-UA" sz="4000" b="1" dirty="0">
                  <a:solidFill>
                    <a:srgbClr val="002060"/>
                  </a:solidFill>
                </a:endParaRPr>
              </a:p>
              <a:p>
                <a:endParaRPr lang="uk-UA" sz="4000" b="1" dirty="0">
                  <a:solidFill>
                    <a:srgbClr val="002060"/>
                  </a:solidFill>
                </a:endParaRPr>
              </a:p>
              <a:p>
                <a:r>
                  <a:rPr lang="uk-UA" sz="4000" b="1" dirty="0">
                    <a:solidFill>
                      <a:srgbClr val="002060"/>
                    </a:solidFill>
                  </a:rPr>
                  <a:t>3.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p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uk-UA" sz="4000" b="1" i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uk-UA" sz="4000" b="1" i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r>
                      <a:rPr lang="uk-UA" sz="40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𝒎</m:t>
                    </m:r>
                    <m:r>
                      <a:rPr lang="uk-UA" sz="4000" b="1" i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uk-UA" sz="4000" b="1" i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𝟖</m:t>
                    </m:r>
                  </m:oMath>
                </a14:m>
                <a:endParaRPr lang="uk-UA" sz="4000" b="1" dirty="0">
                  <a:solidFill>
                    <a:srgbClr val="002060"/>
                  </a:solidFill>
                </a:endParaRPr>
              </a:p>
              <a:p>
                <a:endParaRPr lang="uk-UA" sz="4000" b="1" dirty="0">
                  <a:solidFill>
                    <a:srgbClr val="002060"/>
                  </a:solidFill>
                </a:endParaRPr>
              </a:p>
              <a:p>
                <a:r>
                  <a:rPr lang="uk-UA" sz="4000" b="1" dirty="0">
                    <a:solidFill>
                      <a:srgbClr val="002060"/>
                    </a:solidFill>
                  </a:rPr>
                  <a:t>4.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0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𝒃</m:t>
                        </m:r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</m:oMath>
                </a14:m>
                <a:endParaRPr lang="uk-UA" sz="4000" b="1" dirty="0">
                  <a:solidFill>
                    <a:srgbClr val="002060"/>
                  </a:solidFill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5" name="Объект 4">
                <a:extLst>
                  <a:ext uri="{FF2B5EF4-FFF2-40B4-BE49-F238E27FC236}">
                    <a16:creationId xmlns:a16="http://schemas.microsoft.com/office/drawing/2014/main" id="{85B6C825-D699-46B8-A665-5D4A89A9088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286555" y="2007909"/>
                <a:ext cx="3808926" cy="4278904"/>
              </a:xfrm>
              <a:blipFill>
                <a:blip r:embed="rId2"/>
                <a:stretch>
                  <a:fillRect l="-2240" t="-256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74F56AFA-AC0D-4CB2-A96C-B8D36485BACD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7237926" y="1435033"/>
                <a:ext cx="3808926" cy="4802187"/>
              </a:xfrm>
            </p:spPr>
            <p:txBody>
              <a:bodyPr>
                <a:normAutofit fontScale="70000" lnSpcReduction="20000"/>
              </a:bodyPr>
              <a:lstStyle/>
              <a:p>
                <a:r>
                  <a:rPr lang="uk-UA" sz="4000" b="1" dirty="0">
                    <a:solidFill>
                      <a:srgbClr val="002060"/>
                    </a:solidFill>
                  </a:rPr>
                  <a:t>5.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0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sSup>
                          <m:sSupPr>
                            <m:ctrlPr>
                              <a:rPr lang="uk-UA" sz="40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0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uk-UA" sz="4000" b="1" i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uk-UA" sz="40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4000" b="1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𝒎</m:t>
                            </m:r>
                          </m:e>
                          <m:sup>
                            <m:r>
                              <a:rPr lang="uk-UA" sz="4000" b="1" i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endParaRPr lang="uk-UA" sz="4000" b="1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endParaRPr lang="uk-UA" sz="4000" b="1" dirty="0">
                  <a:solidFill>
                    <a:srgbClr val="002060"/>
                  </a:solidFill>
                </a:endParaRPr>
              </a:p>
              <a:p>
                <a:r>
                  <a:rPr lang="uk-UA" sz="4000" b="1" dirty="0">
                    <a:solidFill>
                      <a:srgbClr val="002060"/>
                    </a:solidFill>
                  </a:rPr>
                  <a:t>6.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0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num>
                      <m:den>
                        <m:r>
                          <a:rPr lang="uk-UA" sz="40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den>
                    </m:f>
                    <m:r>
                      <a:rPr lang="uk-UA" sz="4000" b="1" i="1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uk-UA" sz="4000" b="1" dirty="0">
                  <a:solidFill>
                    <a:srgbClr val="002060"/>
                  </a:solidFill>
                </a:endParaRPr>
              </a:p>
              <a:p>
                <a:endParaRPr lang="uk-UA" sz="4000" b="1" dirty="0">
                  <a:solidFill>
                    <a:srgbClr val="002060"/>
                  </a:solidFill>
                </a:endParaRPr>
              </a:p>
              <a:p>
                <a:r>
                  <a:rPr lang="uk-UA" sz="4000" b="1" dirty="0">
                    <a:solidFill>
                      <a:srgbClr val="002060"/>
                    </a:solidFill>
                  </a:rPr>
                  <a:t>7.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uk-UA" sz="40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uk-UA" sz="40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𝒑</m:t>
                            </m:r>
                            <m:r>
                              <a:rPr lang="uk-UA" sz="40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uk-UA" sz="4000" b="1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d>
                      </m:e>
                      <m:sup>
                        <m:r>
                          <a:rPr lang="uk-UA" sz="40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uk-UA" sz="40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uk-UA" sz="40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𝟕</m:t>
                    </m:r>
                    <m:r>
                      <a:rPr lang="uk-UA" sz="40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𝒑</m:t>
                    </m:r>
                  </m:oMath>
                </a14:m>
                <a:endParaRPr lang="uk-UA" sz="4000" b="1" dirty="0">
                  <a:solidFill>
                    <a:srgbClr val="002060"/>
                  </a:solidFill>
                </a:endParaRPr>
              </a:p>
              <a:p>
                <a:endParaRPr lang="uk-UA" sz="4000" b="1" dirty="0">
                  <a:solidFill>
                    <a:srgbClr val="002060"/>
                  </a:solidFill>
                </a:endParaRPr>
              </a:p>
              <a:p>
                <a:r>
                  <a:rPr lang="uk-UA" sz="4000" b="1" dirty="0">
                    <a:solidFill>
                      <a:srgbClr val="002060"/>
                    </a:solidFill>
                  </a:rPr>
                  <a:t>8.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uk-UA" sz="40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0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p>
                        <m:r>
                          <a:rPr lang="uk-UA" sz="40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uk-UA" sz="40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uk-UA" sz="40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uk-UA" sz="40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den>
                    </m:f>
                  </m:oMath>
                </a14:m>
                <a:endParaRPr lang="uk-UA" sz="40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6" name="Объект 5">
                <a:extLst>
                  <a:ext uri="{FF2B5EF4-FFF2-40B4-BE49-F238E27FC236}">
                    <a16:creationId xmlns:a16="http://schemas.microsoft.com/office/drawing/2014/main" id="{74F56AFA-AC0D-4CB2-A96C-B8D36485BAC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7237926" y="1435033"/>
                <a:ext cx="3808926" cy="4802187"/>
              </a:xfrm>
              <a:blipFill>
                <a:blip r:embed="rId3"/>
                <a:stretch>
                  <a:fillRect l="-192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40231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5">
            <a:extLst>
              <a:ext uri="{FF2B5EF4-FFF2-40B4-BE49-F238E27FC236}">
                <a16:creationId xmlns:a16="http://schemas.microsoft.com/office/drawing/2014/main" id="{77A9289C-5C50-49AC-A37E-3465030546BB}"/>
              </a:ext>
            </a:extLst>
          </p:cNvPr>
          <p:cNvSpPr txBox="1">
            <a:spLocks noGrp="1"/>
          </p:cNvSpPr>
          <p:nvPr>
            <p:ph sz="half" idx="1"/>
          </p:nvPr>
        </p:nvSpPr>
        <p:spPr>
          <a:xfrm>
            <a:off x="301658" y="685801"/>
            <a:ext cx="10774173" cy="3801358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6000" b="1" dirty="0">
                <a:solidFill>
                  <a:srgbClr val="002060"/>
                </a:solidFill>
              </a:rPr>
              <a:t>Номери, під якими записані цілі раціональні вирази,</a:t>
            </a:r>
          </a:p>
          <a:p>
            <a:pPr marL="0" indent="0" algn="ctr">
              <a:buNone/>
            </a:pPr>
            <a:r>
              <a:rPr lang="uk-UA" sz="6000" b="1" dirty="0">
                <a:solidFill>
                  <a:srgbClr val="002060"/>
                </a:solidFill>
              </a:rPr>
              <a:t> пиши ліворуч, а номери, під якими записані</a:t>
            </a:r>
          </a:p>
          <a:p>
            <a:pPr marL="0" indent="0" algn="ctr">
              <a:buNone/>
            </a:pPr>
            <a:r>
              <a:rPr lang="uk-UA" sz="6000" b="1" dirty="0">
                <a:solidFill>
                  <a:srgbClr val="002060"/>
                </a:solidFill>
              </a:rPr>
              <a:t>дробові вирази, праворуч.</a:t>
            </a:r>
          </a:p>
          <a:p>
            <a:pPr marL="0" indent="0">
              <a:buNone/>
            </a:pPr>
            <a:endParaRPr lang="uk-UA" sz="45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uk-UA" sz="32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b="1" u="sng" dirty="0">
                <a:solidFill>
                  <a:srgbClr val="002060"/>
                </a:solidFill>
              </a:rPr>
              <a:t> </a:t>
            </a:r>
            <a:r>
              <a:rPr lang="uk-UA" sz="7400" b="1" u="sng" dirty="0">
                <a:solidFill>
                  <a:srgbClr val="002060"/>
                </a:solidFill>
              </a:rPr>
              <a:t>Цілі  </a:t>
            </a:r>
            <a:r>
              <a:rPr lang="uk-UA" sz="7400" b="1" dirty="0">
                <a:solidFill>
                  <a:srgbClr val="002060"/>
                </a:solidFill>
              </a:rPr>
              <a:t>                                                    </a:t>
            </a:r>
            <a:r>
              <a:rPr lang="uk-UA" sz="7400" b="1" u="sng" dirty="0">
                <a:solidFill>
                  <a:srgbClr val="002060"/>
                </a:solidFill>
              </a:rPr>
              <a:t>Дробові</a:t>
            </a:r>
          </a:p>
          <a:p>
            <a:pPr marL="0" indent="0">
              <a:buNone/>
            </a:pPr>
            <a:r>
              <a:rPr lang="uk-UA" sz="7400" b="1" u="sng" dirty="0">
                <a:solidFill>
                  <a:srgbClr val="002060"/>
                </a:solidFill>
              </a:rPr>
              <a:t>вирази</a:t>
            </a:r>
            <a:r>
              <a:rPr lang="uk-UA" sz="7400" b="1" dirty="0">
                <a:solidFill>
                  <a:srgbClr val="002060"/>
                </a:solidFill>
              </a:rPr>
              <a:t>                                               </a:t>
            </a:r>
            <a:r>
              <a:rPr lang="uk-UA" sz="7400" b="1" u="sng" dirty="0" err="1">
                <a:solidFill>
                  <a:srgbClr val="002060"/>
                </a:solidFill>
              </a:rPr>
              <a:t>вирази</a:t>
            </a:r>
            <a:endParaRPr lang="uk-UA" sz="7400" b="1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630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54A3BF-5632-44D8-9FC7-CBC934439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917" y="-67734"/>
            <a:ext cx="8534400" cy="1507067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Відповідь: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3C288AF-00EB-4BAB-8F79-BB15E87D76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7698" y="1621366"/>
            <a:ext cx="4937655" cy="36152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b="1" dirty="0">
                <a:solidFill>
                  <a:srgbClr val="002060"/>
                </a:solidFill>
              </a:rPr>
              <a:t>Цілі вирази</a:t>
            </a:r>
            <a:r>
              <a:rPr lang="uk-UA" sz="2400" b="1" dirty="0">
                <a:solidFill>
                  <a:srgbClr val="002060"/>
                </a:solidFill>
              </a:rPr>
              <a:t>	</a:t>
            </a:r>
          </a:p>
          <a:p>
            <a:pPr marL="0" indent="0" algn="ctr">
              <a:buNone/>
            </a:pPr>
            <a:r>
              <a:rPr lang="uk-UA" sz="2400" b="1" dirty="0">
                <a:solidFill>
                  <a:srgbClr val="002060"/>
                </a:solidFill>
              </a:rPr>
              <a:t>1</a:t>
            </a:r>
          </a:p>
          <a:p>
            <a:pPr marL="0" indent="0" algn="ctr">
              <a:buNone/>
            </a:pPr>
            <a:r>
              <a:rPr lang="uk-UA" sz="2400" b="1" dirty="0">
                <a:solidFill>
                  <a:srgbClr val="002060"/>
                </a:solidFill>
              </a:rPr>
              <a:t>3</a:t>
            </a:r>
          </a:p>
          <a:p>
            <a:pPr marL="0" indent="0" algn="ctr">
              <a:buNone/>
            </a:pPr>
            <a:r>
              <a:rPr lang="uk-UA" sz="2400" b="1" dirty="0">
                <a:solidFill>
                  <a:srgbClr val="002060"/>
                </a:solidFill>
              </a:rPr>
              <a:t>4</a:t>
            </a:r>
          </a:p>
          <a:p>
            <a:pPr marL="0" indent="0" algn="ctr">
              <a:buNone/>
            </a:pPr>
            <a:r>
              <a:rPr lang="uk-UA" sz="2400" b="1" dirty="0">
                <a:solidFill>
                  <a:srgbClr val="002060"/>
                </a:solidFill>
              </a:rPr>
              <a:t>6</a:t>
            </a:r>
          </a:p>
          <a:p>
            <a:pPr marL="0" indent="0" algn="ctr">
              <a:buNone/>
            </a:pPr>
            <a:r>
              <a:rPr lang="uk-UA" sz="2400" b="1" dirty="0">
                <a:solidFill>
                  <a:srgbClr val="002060"/>
                </a:solidFill>
              </a:rPr>
              <a:t>7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7E375918-F514-4650-B310-EBB089B3D8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35027" y="1711014"/>
            <a:ext cx="4934479" cy="25216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b="1" dirty="0">
                <a:solidFill>
                  <a:srgbClr val="002060"/>
                </a:solidFill>
              </a:rPr>
              <a:t>Дробові вирази</a:t>
            </a:r>
          </a:p>
          <a:p>
            <a:pPr marL="0" indent="0" algn="ctr">
              <a:buNone/>
            </a:pPr>
            <a:r>
              <a:rPr lang="uk-UA" sz="2400" b="1" dirty="0">
                <a:solidFill>
                  <a:srgbClr val="002060"/>
                </a:solidFill>
              </a:rPr>
              <a:t>2</a:t>
            </a:r>
          </a:p>
          <a:p>
            <a:pPr marL="0" indent="0" algn="ctr">
              <a:buNone/>
            </a:pPr>
            <a:r>
              <a:rPr lang="uk-UA" sz="2400" b="1" dirty="0">
                <a:solidFill>
                  <a:srgbClr val="002060"/>
                </a:solidFill>
              </a:rPr>
              <a:t>5</a:t>
            </a:r>
          </a:p>
          <a:p>
            <a:pPr marL="0" indent="0" algn="ctr">
              <a:buNone/>
            </a:pPr>
            <a:r>
              <a:rPr lang="uk-UA" sz="2400" b="1" dirty="0">
                <a:solidFill>
                  <a:srgbClr val="002060"/>
                </a:solidFill>
              </a:rPr>
              <a:t>8 </a:t>
            </a:r>
          </a:p>
        </p:txBody>
      </p:sp>
    </p:spTree>
    <p:extLst>
      <p:ext uri="{BB962C8B-B14F-4D97-AF65-F5344CB8AC3E}">
        <p14:creationId xmlns:p14="http://schemas.microsoft.com/office/powerpoint/2010/main" val="32383341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A57A289E-2E08-4EDE-AE36-D208DB16DA38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 rot="10800000" flipV="1">
                <a:off x="563985" y="1622738"/>
                <a:ext cx="10789813" cy="1299571"/>
              </a:xfrm>
            </p:spPr>
            <p:txBody>
              <a:bodyPr>
                <a:noAutofit/>
              </a:bodyPr>
              <a:lstStyle/>
              <a:p>
                <a:pPr marL="0" indent="0" algn="ctr">
                  <a:buNone/>
                </a:pPr>
                <a:r>
                  <a:rPr lang="uk-UA" sz="3600" b="1" dirty="0">
                    <a:solidFill>
                      <a:srgbClr val="002060"/>
                    </a:solidFill>
                  </a:rPr>
                  <a:t>Згадай!</a:t>
                </a:r>
              </a:p>
              <a:p>
                <a:pPr marL="0" indent="0" algn="ctr">
                  <a:buNone/>
                </a:pPr>
                <a:r>
                  <a:rPr lang="uk-UA" sz="3600" b="1" dirty="0">
                    <a:solidFill>
                      <a:srgbClr val="002060"/>
                    </a:solidFill>
                  </a:rPr>
                  <a:t> Властивість ділення степенів з однаковою основою: </a:t>
                </a:r>
                <a14:m>
                  <m:oMath xmlns:m="http://schemas.openxmlformats.org/officeDocument/2006/math">
                    <m:r>
                      <a:rPr lang="uk-UA" sz="3600" b="1" i="0" dirty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 </m:t>
                    </m:r>
                    <m:f>
                      <m:fPr>
                        <m:ctrlPr>
                          <a:rPr lang="uk-UA" sz="36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uk-UA" sz="36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36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  <m:sup>
                            <m:r>
                              <a:rPr lang="uk-UA" sz="36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uk-UA" sz="36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36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e>
                          <m:sup>
                            <m:r>
                              <a:rPr lang="uk-UA" sz="3600" b="1" i="1" dirty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𝒎</m:t>
                            </m:r>
                          </m:sup>
                        </m:sSup>
                      </m:den>
                    </m:f>
                    <m:r>
                      <a:rPr lang="uk-UA" sz="36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p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sup>
                    </m:sSup>
                  </m:oMath>
                </a14:m>
                <a:endParaRPr lang="uk-UA" sz="3600" b="1" dirty="0"/>
              </a:p>
              <a:p>
                <a:pPr marL="0" indent="0" algn="ctr">
                  <a:buNone/>
                </a:pPr>
                <a:r>
                  <a:rPr lang="uk-UA" sz="3600" b="1" dirty="0"/>
                  <a:t>(основа залишається тією ж, а показники віднімаються)</a:t>
                </a: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A57A289E-2E08-4EDE-AE36-D208DB16DA3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 rot="10800000" flipV="1">
                <a:off x="563985" y="1622738"/>
                <a:ext cx="10789813" cy="1299571"/>
              </a:xfrm>
              <a:blipFill>
                <a:blip r:embed="rId2"/>
                <a:stretch>
                  <a:fillRect t="-90610" r="-113" b="-10234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0922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>
                <a:extLst>
                  <a:ext uri="{FF2B5EF4-FFF2-40B4-BE49-F238E27FC236}">
                    <a16:creationId xmlns:a16="http://schemas.microsoft.com/office/drawing/2014/main" id="{F24DB383-AE41-4F11-8995-23B9F54CB0EC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1272619" y="320511"/>
                <a:ext cx="9266547" cy="2733773"/>
              </a:xfrm>
            </p:spPr>
            <p:txBody>
              <a:bodyPr>
                <a:normAutofit fontScale="90000"/>
              </a:bodyPr>
              <a:lstStyle/>
              <a:p>
                <a:pPr algn="ctr"/>
                <a:r>
                  <a:rPr lang="uk-UA" sz="3100" b="1" dirty="0">
                    <a:solidFill>
                      <a:srgbClr val="002060"/>
                    </a:solidFill>
                  </a:rPr>
                  <a:t>Завдання №2</a:t>
                </a:r>
                <a:r>
                  <a:rPr lang="uk-UA" b="1" dirty="0">
                    <a:solidFill>
                      <a:srgbClr val="002060"/>
                    </a:solidFill>
                  </a:rPr>
                  <a:t> </a:t>
                </a:r>
                <a:br>
                  <a:rPr lang="uk-UA" b="1" dirty="0">
                    <a:solidFill>
                      <a:srgbClr val="002060"/>
                    </a:solidFill>
                  </a:rPr>
                </a:br>
                <a:r>
                  <a:rPr lang="uk-UA" b="1" dirty="0">
                    <a:solidFill>
                      <a:srgbClr val="002060"/>
                    </a:solidFill>
                  </a:rPr>
                  <a:t> </a:t>
                </a:r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Скороти дріб:</a:t>
                </a:r>
                <a:r>
                  <a:rPr lang="en-US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uk-UA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𝟐𝟒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uk-UA" sz="40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𝟏𝟐</m:t>
                            </m:r>
                          </m:sup>
                        </m:sSup>
                      </m:den>
                    </m:f>
                    <m:r>
                      <a:rPr lang="uk-UA" sz="40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</m:oMath>
                </a14:m>
                <a:br>
                  <a:rPr lang="uk-UA" sz="4000" b="1" i="1" dirty="0">
                    <a:solidFill>
                      <a:srgbClr val="002060"/>
                    </a:solidFill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0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</m:oMath>
                    <m:oMath xmlns:m="http://schemas.openxmlformats.org/officeDocument/2006/math">
                      <m:r>
                        <a:rPr lang="uk-UA" sz="3600" b="1" i="1" smtClean="0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і обери правильну відповідь:</m:t>
                      </m:r>
                    </m:oMath>
                  </m:oMathPara>
                </a14:m>
                <a:endParaRPr lang="uk-UA" b="1" dirty="0"/>
              </a:p>
            </p:txBody>
          </p:sp>
        </mc:Choice>
        <mc:Fallback xmlns="">
          <p:sp>
            <p:nvSpPr>
              <p:cNvPr id="2" name="Заголовок 1">
                <a:extLst>
                  <a:ext uri="{FF2B5EF4-FFF2-40B4-BE49-F238E27FC236}">
                    <a16:creationId xmlns:a16="http://schemas.microsoft.com/office/drawing/2014/main" id="{F24DB383-AE41-4F11-8995-23B9F54CB0E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272619" y="320511"/>
                <a:ext cx="9266547" cy="2733773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3943C9EC-1392-4147-AAC6-CBE265C361C7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>
              <a:xfrm rot="10800000" flipV="1">
                <a:off x="684213" y="3803716"/>
                <a:ext cx="8534400" cy="2106889"/>
              </a:xfrm>
            </p:spPr>
            <p:txBody>
              <a:bodyPr/>
              <a:lstStyle/>
              <a:p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А)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        Б)</a:t>
                </a:r>
                <a14:m>
                  <m:oMath xmlns:m="http://schemas.openxmlformats.org/officeDocument/2006/math">
                    <m:r>
                      <a:rPr lang="uk-UA" sz="36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 </m:t>
                    </m:r>
                    <m:sSup>
                      <m:sSup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</m:e>
                      <m:sup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         В)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sSup>
                          <m:sSup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  <m:r>
                      <a:rPr lang="uk-UA" sz="36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    Г)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𝟖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ru-RU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𝒙</m:t>
                            </m:r>
                          </m:e>
                          <m:sup>
                            <m:r>
                              <a:rPr lang="uk-UA" sz="36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𝟒</m:t>
                            </m:r>
                          </m:sup>
                        </m:sSup>
                      </m:den>
                    </m:f>
                  </m:oMath>
                </a14:m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uk-UA" sz="3600" b="1" dirty="0">
                  <a:solidFill>
                    <a:srgbClr val="002060"/>
                  </a:solidFill>
                </a:endParaRPr>
              </a:p>
              <a:p>
                <a:endParaRPr lang="uk-UA" dirty="0"/>
              </a:p>
            </p:txBody>
          </p:sp>
        </mc:Choice>
        <mc:Fallback xmlns="">
          <p:sp>
            <p:nvSpPr>
              <p:cNvPr id="3" name="Текст 2">
                <a:extLst>
                  <a:ext uri="{FF2B5EF4-FFF2-40B4-BE49-F238E27FC236}">
                    <a16:creationId xmlns:a16="http://schemas.microsoft.com/office/drawing/2014/main" id="{3943C9EC-1392-4147-AAC6-CBE265C361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 rot="10800000" flipV="1">
                <a:off x="684213" y="3803716"/>
                <a:ext cx="8534400" cy="2106889"/>
              </a:xfrm>
              <a:blipFill>
                <a:blip r:embed="rId3"/>
                <a:stretch>
                  <a:fillRect l="-214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86572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86FAF9-9D58-49C2-AE69-96E301A23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059" y="317748"/>
            <a:ext cx="8534400" cy="1507067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Відповідь: А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4AEE2546-020E-465A-8CD6-A8A813319A85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603528" y="1967753"/>
                <a:ext cx="6030354" cy="3615267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54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uk-UA" sz="54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54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uk-UA" sz="5400" b="1" i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𝟐𝟒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uk-UA" sz="54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5400" b="1" i="1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uk-UA" sz="5400" b="1" i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</m:sup>
                          </m:sSup>
                        </m:den>
                      </m:f>
                      <m:r>
                        <a:rPr lang="uk-UA" sz="54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5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5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uk-UA" sz="54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𝟐𝟒</m:t>
                          </m:r>
                          <m:r>
                            <a:rPr lang="uk-UA" sz="54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uk-UA" sz="54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𝟏𝟐</m:t>
                          </m:r>
                        </m:sup>
                      </m:sSup>
                      <m:r>
                        <a:rPr lang="uk-UA" sz="5400" b="1" i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uk-UA" sz="5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5400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uk-UA" sz="5400" b="1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𝟏𝟐</m:t>
                          </m:r>
                        </m:sup>
                      </m:sSup>
                    </m:oMath>
                  </m:oMathPara>
                </a14:m>
                <a:endParaRPr lang="uk-UA" b="1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4AEE2546-020E-465A-8CD6-A8A813319A8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603528" y="1967753"/>
                <a:ext cx="6030354" cy="3615267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315047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F64D41-69BF-4ED2-8877-A6C12DCD2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460" y="-121244"/>
            <a:ext cx="8534400" cy="1507067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                           Згадай!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047F35-1A32-4118-BD08-B014A836CA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2886" y="980519"/>
            <a:ext cx="10136768" cy="3709377"/>
          </a:xfrm>
        </p:spPr>
        <p:txBody>
          <a:bodyPr>
            <a:noAutofit/>
          </a:bodyPr>
          <a:lstStyle/>
          <a:p>
            <a:r>
              <a:rPr lang="uk-UA" sz="2800" b="1" dirty="0">
                <a:solidFill>
                  <a:srgbClr val="002060"/>
                </a:solidFill>
              </a:rPr>
              <a:t>При додаванні двох раціональних </a:t>
            </a:r>
            <a:r>
              <a:rPr lang="uk-UA" sz="2800" b="1" dirty="0" err="1">
                <a:solidFill>
                  <a:srgbClr val="002060"/>
                </a:solidFill>
              </a:rPr>
              <a:t>дробів</a:t>
            </a:r>
            <a:r>
              <a:rPr lang="uk-UA" sz="2800" b="1" dirty="0">
                <a:solidFill>
                  <a:srgbClr val="002060"/>
                </a:solidFill>
              </a:rPr>
              <a:t>:</a:t>
            </a:r>
          </a:p>
          <a:p>
            <a:r>
              <a:rPr lang="uk-UA" sz="2800" b="1" dirty="0">
                <a:solidFill>
                  <a:srgbClr val="002060"/>
                </a:solidFill>
              </a:rPr>
              <a:t>1) Додати чисельники</a:t>
            </a:r>
          </a:p>
          <a:p>
            <a:r>
              <a:rPr lang="uk-UA" sz="2800" b="1" dirty="0">
                <a:solidFill>
                  <a:srgbClr val="002060"/>
                </a:solidFill>
              </a:rPr>
              <a:t>2) Знаменник залишити </a:t>
            </a:r>
          </a:p>
          <a:p>
            <a:r>
              <a:rPr lang="uk-UA" sz="2800" b="1" dirty="0">
                <a:solidFill>
                  <a:srgbClr val="002060"/>
                </a:solidFill>
              </a:rPr>
              <a:t>3) Скоротити отриманий дріб (якщо є така можливість)</a:t>
            </a:r>
          </a:p>
          <a:p>
            <a:r>
              <a:rPr lang="uk-UA" sz="2800" b="1" dirty="0">
                <a:solidFill>
                  <a:srgbClr val="002060"/>
                </a:solidFill>
              </a:rPr>
              <a:t>4) Отримай відповідь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13757D-F0C9-4792-87B0-3C9A42BA7E33}"/>
                  </a:ext>
                </a:extLst>
              </p:cNvPr>
              <p:cNvSpPr txBox="1"/>
              <p:nvPr/>
            </p:nvSpPr>
            <p:spPr>
              <a:xfrm>
                <a:off x="3693505" y="5273539"/>
                <a:ext cx="3294555" cy="11692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4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4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</m:num>
                        <m:den>
                          <m:r>
                            <a:rPr lang="uk-UA" sz="4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den>
                      </m:f>
                      <m:r>
                        <a:rPr lang="uk-UA" sz="4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uk-UA" sz="4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4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num>
                        <m:den>
                          <m:r>
                            <a:rPr lang="uk-UA" sz="4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den>
                      </m:f>
                      <m:r>
                        <a:rPr lang="uk-UA" sz="4000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4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4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uk-UA" sz="4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uk-UA" sz="4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𝒃</m:t>
                          </m:r>
                        </m:num>
                        <m:den>
                          <m:r>
                            <a:rPr lang="uk-UA" sz="4000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</m:den>
                      </m:f>
                    </m:oMath>
                  </m:oMathPara>
                </a14:m>
                <a:endParaRPr lang="uk-UA" sz="4000" b="1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13757D-F0C9-4792-87B0-3C9A42BA7E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3505" y="5273539"/>
                <a:ext cx="3294555" cy="116923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50844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>
                <a:extLst>
                  <a:ext uri="{FF2B5EF4-FFF2-40B4-BE49-F238E27FC236}">
                    <a16:creationId xmlns:a16="http://schemas.microsoft.com/office/drawing/2014/main" id="{F4AF00AB-5B38-44A2-BFF9-E33FE1A062DA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703729" y="1263192"/>
                <a:ext cx="8911704" cy="910750"/>
              </a:xfrm>
            </p:spPr>
            <p:txBody>
              <a:bodyPr>
                <a:normAutofit fontScale="90000"/>
              </a:bodyPr>
              <a:lstStyle/>
              <a:p>
                <a:pPr algn="ctr"/>
                <a:r>
                  <a:rPr lang="uk-UA" b="1" dirty="0">
                    <a:solidFill>
                      <a:srgbClr val="002060"/>
                    </a:solidFill>
                  </a:rPr>
                  <a:t>Завдання №3</a:t>
                </a:r>
                <a:br>
                  <a:rPr lang="uk-UA" b="1" dirty="0">
                    <a:solidFill>
                      <a:srgbClr val="002060"/>
                    </a:solidFill>
                  </a:rPr>
                </a:br>
                <a:br>
                  <a:rPr lang="uk-UA" b="1" dirty="0">
                    <a:solidFill>
                      <a:srgbClr val="002060"/>
                    </a:solidFill>
                  </a:rPr>
                </a:br>
                <a:r>
                  <a:rPr lang="uk-UA" b="1" dirty="0">
                    <a:solidFill>
                      <a:srgbClr val="002060"/>
                    </a:solidFill>
                  </a:rPr>
                  <a:t> </a:t>
                </a:r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Виконай дії: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0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х</m:t>
                        </m:r>
                      </m:num>
                      <m:den>
                        <m:r>
                          <a:rPr lang="en-US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ru-RU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ru-RU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  <m:r>
                      <a:rPr lang="uk-UA" sz="40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ru-RU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𝟕</m:t>
                        </m:r>
                      </m:num>
                      <m:den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40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br>
                  <a:rPr lang="uk-UA" sz="4000" b="1" i="1" dirty="0">
                    <a:solidFill>
                      <a:srgbClr val="002060"/>
                    </a:solidFill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14:m>
                  <m:oMath xmlns:m="http://schemas.openxmlformats.org/officeDocument/2006/math">
                    <m:r>
                      <a:rPr lang="uk-UA" sz="40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uk-UA" sz="4000" b="1" dirty="0">
                    <a:solidFill>
                      <a:srgbClr val="002060"/>
                    </a:solidFill>
                  </a:rPr>
                  <a:t>  </a:t>
                </a:r>
                <a:r>
                  <a:rPr lang="uk-UA" sz="4000" b="1" dirty="0"/>
                  <a:t>   </a:t>
                </a:r>
                <a:br>
                  <a:rPr lang="uk-UA" sz="3600" dirty="0"/>
                </a:br>
                <a:br>
                  <a:rPr lang="uk-UA" dirty="0"/>
                </a:br>
                <a:r>
                  <a:rPr lang="uk-UA" sz="3600" b="1" dirty="0" err="1">
                    <a:solidFill>
                      <a:srgbClr val="002060"/>
                    </a:solidFill>
                  </a:rPr>
                  <a:t>обери</a:t>
                </a:r>
                <a:r>
                  <a:rPr lang="uk-UA" sz="3600" b="1" dirty="0">
                    <a:solidFill>
                      <a:srgbClr val="002060"/>
                    </a:solidFill>
                  </a:rPr>
                  <a:t>  варіант відповіді:</a:t>
                </a:r>
              </a:p>
            </p:txBody>
          </p:sp>
        </mc:Choice>
        <mc:Fallback xmlns="">
          <p:sp>
            <p:nvSpPr>
              <p:cNvPr id="2" name="Заголовок 1">
                <a:extLst>
                  <a:ext uri="{FF2B5EF4-FFF2-40B4-BE49-F238E27FC236}">
                    <a16:creationId xmlns:a16="http://schemas.microsoft.com/office/drawing/2014/main" id="{F4AF00AB-5B38-44A2-BFF9-E33FE1A062D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703729" y="1263192"/>
                <a:ext cx="8911704" cy="910750"/>
              </a:xfrm>
              <a:blipFill>
                <a:blip r:embed="rId2"/>
                <a:stretch>
                  <a:fillRect t="-143333" b="-1573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A5F8A62E-1662-4914-9CAA-9399272C486B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703729" y="3525625"/>
                <a:ext cx="10165376" cy="2818614"/>
              </a:xfrm>
            </p:spPr>
            <p:txBody>
              <a:bodyPr>
                <a:normAutofit/>
              </a:bodyPr>
              <a:lstStyle/>
              <a:p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А)</a:t>
                </a:r>
                <a14:m>
                  <m:oMath xmlns:m="http://schemas.openxmlformats.org/officeDocument/2006/math">
                    <m:r>
                      <a:rPr lang="uk-UA" sz="36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num>
                      <m:den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        Б</a:t>
                </a:r>
                <a:r>
                  <a:rPr lang="ru-RU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𝟕</m:t>
                        </m:r>
                      </m:num>
                      <m:den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         В)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𝟗</m:t>
                        </m:r>
                      </m:num>
                      <m:den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  <m:r>
                      <a:rPr lang="uk-UA" sz="36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;</m:t>
                    </m:r>
                  </m:oMath>
                </a14:m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    Г)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𝟗</m:t>
                        </m:r>
                      </m:num>
                      <m:den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  <m:r>
                          <a:rPr lang="uk-UA" sz="36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uk-UA" sz="3600" b="1" dirty="0">
                    <a:solidFill>
                      <a:srgbClr val="00206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uk-UA" sz="36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A5F8A62E-1662-4914-9CAA-9399272C486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703729" y="3525625"/>
                <a:ext cx="10165376" cy="2818614"/>
              </a:xfrm>
              <a:blipFill>
                <a:blip r:embed="rId3"/>
                <a:stretch>
                  <a:fillRect l="-119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032971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AD3CD8-6216-4419-9AFD-FC77F41F9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447" y="127246"/>
            <a:ext cx="8534400" cy="1507067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Відповідь: Б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CE56DC6C-7E85-4CF4-9EDD-CC213DB37845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551329" y="1745520"/>
                <a:ext cx="8164132" cy="3366960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sz="44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4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х</m:t>
                        </m:r>
                      </m:num>
                      <m:den>
                        <m:r>
                          <a:rPr lang="en-US" sz="44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ru-RU" sz="44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ru-RU" sz="44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  <m:r>
                      <a:rPr lang="uk-UA" sz="4400" b="1" i="1">
                        <a:solidFill>
                          <a:srgbClr val="00206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ru-RU" sz="44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44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𝟕</m:t>
                        </m:r>
                      </m:num>
                      <m:den>
                        <m:r>
                          <a:rPr lang="uk-UA" sz="44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𝒙</m:t>
                        </m:r>
                        <m:r>
                          <a:rPr lang="uk-UA" sz="44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uk-UA" sz="44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uk-UA" sz="4400" b="1" dirty="0">
                    <a:solidFill>
                      <a:srgbClr val="00206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uk-UA" sz="4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uk-UA" sz="4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uk-UA" sz="4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uk-UA" sz="4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44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uk-UA" sz="4400" b="1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CE56DC6C-7E85-4CF4-9EDD-CC213DB3784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551329" y="1745520"/>
                <a:ext cx="8164132" cy="3366960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77289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FBEB66-6904-429A-9D42-0FF2A3230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09" y="163489"/>
            <a:ext cx="11344656" cy="1507067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Згадай кроки віднімання </a:t>
            </a:r>
            <a:r>
              <a:rPr lang="uk-UA" b="1" dirty="0" err="1">
                <a:solidFill>
                  <a:srgbClr val="002060"/>
                </a:solidFill>
              </a:rPr>
              <a:t>дробів</a:t>
            </a:r>
            <a:r>
              <a:rPr lang="uk-UA" b="1" dirty="0">
                <a:solidFill>
                  <a:srgbClr val="002060"/>
                </a:solidFill>
              </a:rPr>
              <a:t> з однаковими знаменниками: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4986EA-45AE-402B-A5D1-401B550BBA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7996" y="2244144"/>
            <a:ext cx="5343103" cy="4002110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002060"/>
                </a:solidFill>
              </a:rPr>
              <a:t>1) Відняти чисельники</a:t>
            </a:r>
          </a:p>
          <a:p>
            <a:r>
              <a:rPr lang="uk-UA" sz="3200" b="1" dirty="0">
                <a:solidFill>
                  <a:srgbClr val="002060"/>
                </a:solidFill>
              </a:rPr>
              <a:t>2) Знаменник залишити </a:t>
            </a:r>
          </a:p>
          <a:p>
            <a:r>
              <a:rPr lang="uk-UA" sz="3200" b="1" dirty="0">
                <a:solidFill>
                  <a:srgbClr val="002060"/>
                </a:solidFill>
              </a:rPr>
              <a:t>3) Скоротити отриманий дріб (якщо є така можливість)</a:t>
            </a:r>
          </a:p>
          <a:p>
            <a:r>
              <a:rPr lang="uk-UA" sz="3200" b="1" dirty="0">
                <a:solidFill>
                  <a:srgbClr val="002060"/>
                </a:solidFill>
              </a:rPr>
              <a:t>4) Отримай відповідь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C43CA141-CD97-44BB-8496-FEDC796C7473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7173798" y="2192152"/>
                <a:ext cx="3856681" cy="3615266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uk-UA" sz="36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  <m:r>
                      <a:rPr lang="uk-UA" sz="3600" b="1" i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uk-UA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uk-UA" sz="36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  <m:r>
                      <a:rPr lang="uk-UA" sz="3600" b="1" i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  <m:r>
                          <a:rPr lang="uk-UA" sz="36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uk-UA" sz="36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  <m:r>
                      <a:rPr lang="uk-UA" sz="3600" b="1" i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1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uk-UA" sz="3600" b="1" i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</m:oMath>
                </a14:m>
                <a:endParaRPr lang="uk-UA" sz="3600" b="1" dirty="0"/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C43CA141-CD97-44BB-8496-FEDC796C747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7173798" y="2192152"/>
                <a:ext cx="3856681" cy="3615266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537991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9798B8-DC6D-40BE-8FDB-94AAB03BA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1" y="367645"/>
            <a:ext cx="8534400" cy="113942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</a:rPr>
              <a:t>Завдання №4</a:t>
            </a:r>
            <a:br>
              <a:rPr lang="uk-UA" sz="3200" b="1" dirty="0">
                <a:solidFill>
                  <a:srgbClr val="002060"/>
                </a:solidFill>
              </a:rPr>
            </a:br>
            <a:br>
              <a:rPr lang="uk-UA" b="1" dirty="0">
                <a:solidFill>
                  <a:srgbClr val="002060"/>
                </a:solidFill>
              </a:rPr>
            </a:br>
            <a:r>
              <a:rPr lang="uk-UA" b="1" dirty="0">
                <a:solidFill>
                  <a:srgbClr val="002060"/>
                </a:solidFill>
              </a:rPr>
              <a:t> Виконай віднімання </a:t>
            </a:r>
            <a:r>
              <a:rPr lang="uk-UA" b="1" dirty="0" err="1">
                <a:solidFill>
                  <a:srgbClr val="002060"/>
                </a:solidFill>
              </a:rPr>
              <a:t>дробів</a:t>
            </a:r>
            <a:r>
              <a:rPr lang="uk-UA" b="1" dirty="0">
                <a:solidFill>
                  <a:srgbClr val="002060"/>
                </a:solidFill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AC0AA15B-81E6-45FA-B7D6-086AAFBB8084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684211" y="2334296"/>
                <a:ext cx="9129490" cy="3718774"/>
              </a:xfrm>
            </p:spPr>
            <p:txBody>
              <a:bodyPr>
                <a:no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num>
                      <m:den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  <m:r>
                      <a:rPr lang="uk-UA" sz="3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  <m:r>
                      <a:rPr lang="uk-UA" sz="3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uk-UA" sz="3600" b="1" dirty="0">
                  <a:solidFill>
                    <a:srgbClr val="002060"/>
                  </a:solidFill>
                </a:endParaRPr>
              </a:p>
              <a:p>
                <a:endParaRPr lang="uk-UA" sz="3600" b="1" dirty="0">
                  <a:solidFill>
                    <a:srgbClr val="002060"/>
                  </a:solidFill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num>
                      <m:den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  <m:r>
                      <a:rPr lang="uk-UA" sz="36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0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  <m:r>
                      <a:rPr lang="uk-UA" sz="36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uk-UA" sz="3600" b="1" dirty="0">
                  <a:solidFill>
                    <a:srgbClr val="002060"/>
                  </a:solidFill>
                </a:endParaRPr>
              </a:p>
              <a:p>
                <a:endParaRPr lang="uk-UA" sz="3600" b="1" dirty="0">
                  <a:solidFill>
                    <a:srgbClr val="002060"/>
                  </a:solidFill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num>
                      <m:den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den>
                    </m:f>
                    <m:r>
                      <a:rPr lang="uk-UA" sz="36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den>
                    </m:f>
                    <m:r>
                      <a:rPr lang="uk-UA" sz="36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uk-UA" sz="3600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AC0AA15B-81E6-45FA-B7D6-086AAFBB808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684211" y="2334296"/>
                <a:ext cx="9129490" cy="3718774"/>
              </a:xfrm>
              <a:blipFill>
                <a:blip r:embed="rId2"/>
                <a:stretch>
                  <a:fillRect t="-6393" b="-819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04300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8B4768-0B77-43A0-BF74-F940D0883C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1" y="314577"/>
            <a:ext cx="8534400" cy="1507067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Відповіді:</a:t>
            </a:r>
            <a:br>
              <a:rPr lang="uk-UA" b="1" dirty="0">
                <a:solidFill>
                  <a:srgbClr val="002060"/>
                </a:solidFill>
              </a:rPr>
            </a:br>
            <a:endParaRPr lang="uk-UA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959D3540-8913-4E6E-9BD0-1307CBCDA6F0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1302396" y="1621366"/>
                <a:ext cx="8534399" cy="3615267"/>
              </a:xfrm>
            </p:spPr>
            <p:txBody>
              <a:bodyPr>
                <a:no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num>
                      <m:den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  <m:r>
                      <a:rPr lang="uk-UA" sz="3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uk-UA" sz="3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  <m:r>
                      <a:rPr lang="uk-UA" sz="3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endParaRPr lang="uk-UA" sz="3600" b="1" dirty="0">
                  <a:solidFill>
                    <a:srgbClr val="002060"/>
                  </a:solidFill>
                </a:endParaRPr>
              </a:p>
              <a:p>
                <a:endParaRPr lang="uk-UA" sz="3600" b="1" dirty="0">
                  <a:solidFill>
                    <a:srgbClr val="002060"/>
                  </a:solidFill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num>
                      <m:den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  <m:r>
                      <a:rPr lang="uk-UA" sz="36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  <m:r>
                      <a:rPr lang="uk-UA" sz="36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3600" b="1" i="0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uk-UA" sz="36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uk-UA" sz="36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0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</m:oMath>
                </a14:m>
                <a:endParaRPr lang="uk-UA" sz="3600" b="1" dirty="0">
                  <a:solidFill>
                    <a:srgbClr val="002060"/>
                  </a:solidFill>
                </a:endParaRPr>
              </a:p>
              <a:p>
                <a:endParaRPr lang="uk-UA" sz="3600" b="1" dirty="0">
                  <a:solidFill>
                    <a:srgbClr val="002060"/>
                  </a:solidFill>
                </a:endParaRP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num>
                      <m:den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den>
                    </m:f>
                    <m:r>
                      <a:rPr lang="uk-UA" sz="36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den>
                    </m:f>
                    <m:r>
                      <a:rPr lang="uk-UA" sz="36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1" i="1" dirty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den>
                    </m:f>
                    <m:r>
                      <a:rPr lang="uk-UA" sz="3600" b="1" i="0" dirty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1" i="0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uk-UA" sz="3600" b="1" i="1" dirty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den>
                    </m:f>
                  </m:oMath>
                </a14:m>
                <a:endParaRPr lang="uk-UA" sz="3600" b="1" dirty="0">
                  <a:solidFill>
                    <a:srgbClr val="002060"/>
                  </a:solidFill>
                </a:endParaRPr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959D3540-8913-4E6E-9BD0-1307CBCDA6F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302396" y="1621366"/>
                <a:ext cx="8534399" cy="3615267"/>
              </a:xfrm>
              <a:blipFill>
                <a:blip r:embed="rId2"/>
                <a:stretch>
                  <a:fillRect t="-8094" b="-994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64697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CACE6C-13AA-4356-906E-4FCBDA22D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600" y="0"/>
            <a:ext cx="8534400" cy="1507067"/>
          </a:xfrm>
        </p:spPr>
        <p:txBody>
          <a:bodyPr/>
          <a:lstStyle/>
          <a:p>
            <a:r>
              <a:rPr lang="uk-UA" b="1" dirty="0">
                <a:solidFill>
                  <a:schemeClr val="bg2">
                    <a:lumMod val="75000"/>
                  </a:schemeClr>
                </a:solidFill>
              </a:rPr>
              <a:t>Згадай!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966133-6977-4D26-AFE3-83919DF8CC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5600" y="1299882"/>
            <a:ext cx="4937655" cy="5181600"/>
          </a:xfrm>
        </p:spPr>
        <p:txBody>
          <a:bodyPr>
            <a:normAutofit/>
          </a:bodyPr>
          <a:lstStyle/>
          <a:p>
            <a:r>
              <a:rPr lang="uk-UA" sz="2400" b="1" dirty="0"/>
              <a:t>Щоб додати два дроба з різними знаменниками, треба </a:t>
            </a:r>
          </a:p>
          <a:p>
            <a:r>
              <a:rPr lang="uk-UA" sz="2400" b="1" dirty="0"/>
              <a:t>знайти спільний знаменник,</a:t>
            </a:r>
          </a:p>
          <a:p>
            <a:r>
              <a:rPr lang="uk-UA" sz="2400" b="1" dirty="0"/>
              <a:t> додатковий множник до кожного дробу</a:t>
            </a:r>
          </a:p>
          <a:p>
            <a:r>
              <a:rPr lang="uk-UA" sz="2400" b="1" dirty="0"/>
              <a:t>Виконати множення чисельника і знаменника на додатковий множник</a:t>
            </a:r>
          </a:p>
          <a:p>
            <a:r>
              <a:rPr lang="uk-UA" sz="2400" b="1" dirty="0"/>
              <a:t>Додати  отримані дроби</a:t>
            </a:r>
          </a:p>
          <a:p>
            <a:r>
              <a:rPr lang="uk-UA" sz="2400" b="1" dirty="0"/>
              <a:t>Скоротити (якщо можна)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C0F4A485-F6AC-4210-A990-18978C6CE76E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5432612" y="183778"/>
                <a:ext cx="6284259" cy="3615266"/>
              </a:xfrm>
            </p:spPr>
            <p:txBody>
              <a:bodyPr>
                <a:normAutofit/>
              </a:bodyPr>
              <a:lstStyle/>
              <a:p>
                <a:r>
                  <a:rPr lang="uk-UA" sz="5200" b="1" dirty="0">
                    <a:solidFill>
                      <a:schemeClr val="bg2">
                        <a:lumMod val="75000"/>
                      </a:schemeClr>
                    </a:solidFill>
                  </a:rPr>
                  <a:t>Наприклад: 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  <m:r>
                      <a:rPr lang="uk-UA" sz="5200" b="1" i="1" smtClean="0">
                        <a:solidFill>
                          <a:schemeClr val="bg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5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uk-UA" sz="5200" b="1" i="1" smtClean="0">
                        <a:solidFill>
                          <a:schemeClr val="bg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uk-UA" sz="5200" b="1" i="1" smtClean="0">
                        <a:solidFill>
                          <a:schemeClr val="bg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uk-UA" sz="5200" b="1" i="1" smtClean="0">
                        <a:solidFill>
                          <a:schemeClr val="bg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5200" b="1" i="1" smtClean="0">
                            <a:solidFill>
                              <a:schemeClr val="bg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uk-UA" b="1" dirty="0"/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C0F4A485-F6AC-4210-A990-18978C6CE76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5432612" y="183778"/>
                <a:ext cx="6284259" cy="3615266"/>
              </a:xfrm>
              <a:blipFill>
                <a:blip r:embed="rId2"/>
                <a:stretch>
                  <a:fillRect l="-3395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A339F366-D81C-4FC0-A7DE-39DA00A45FDD}"/>
                  </a:ext>
                </a:extLst>
              </p14:cNvPr>
              <p14:cNvContentPartPr/>
              <p14:nvPr/>
            </p14:nvContentPartPr>
            <p14:xfrm>
              <a:off x="6005101" y="2119465"/>
              <a:ext cx="11160" cy="1080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A339F366-D81C-4FC0-A7DE-39DA00A45FD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87101" y="2101825"/>
                <a:ext cx="46800" cy="4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Рукописный ввод 6">
                <a:extLst>
                  <a:ext uri="{FF2B5EF4-FFF2-40B4-BE49-F238E27FC236}">
                    <a16:creationId xmlns:a16="http://schemas.microsoft.com/office/drawing/2014/main" id="{FE302BE2-D414-4461-9271-14A7FDB1A351}"/>
                  </a:ext>
                </a:extLst>
              </p14:cNvPr>
              <p14:cNvContentPartPr/>
              <p14:nvPr/>
            </p14:nvContentPartPr>
            <p14:xfrm>
              <a:off x="5951461" y="1975825"/>
              <a:ext cx="216000" cy="179280"/>
            </p14:xfrm>
          </p:contentPart>
        </mc:Choice>
        <mc:Fallback xmlns="">
          <p:pic>
            <p:nvPicPr>
              <p:cNvPr id="7" name="Рукописный ввод 6">
                <a:extLst>
                  <a:ext uri="{FF2B5EF4-FFF2-40B4-BE49-F238E27FC236}">
                    <a16:creationId xmlns:a16="http://schemas.microsoft.com/office/drawing/2014/main" id="{FE302BE2-D414-4461-9271-14A7FDB1A35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933461" y="1957825"/>
                <a:ext cx="251640" cy="21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Рукописный ввод 7">
                <a:extLst>
                  <a:ext uri="{FF2B5EF4-FFF2-40B4-BE49-F238E27FC236}">
                    <a16:creationId xmlns:a16="http://schemas.microsoft.com/office/drawing/2014/main" id="{832CDAE2-081E-4710-89E6-18D78EBE8ED9}"/>
                  </a:ext>
                </a:extLst>
              </p14:cNvPr>
              <p14:cNvContentPartPr/>
              <p14:nvPr/>
            </p14:nvContentPartPr>
            <p14:xfrm>
              <a:off x="5928781" y="1835425"/>
              <a:ext cx="158400" cy="172800"/>
            </p14:xfrm>
          </p:contentPart>
        </mc:Choice>
        <mc:Fallback xmlns="">
          <p:pic>
            <p:nvPicPr>
              <p:cNvPr id="8" name="Рукописный ввод 7">
                <a:extLst>
                  <a:ext uri="{FF2B5EF4-FFF2-40B4-BE49-F238E27FC236}">
                    <a16:creationId xmlns:a16="http://schemas.microsoft.com/office/drawing/2014/main" id="{832CDAE2-081E-4710-89E6-18D78EBE8ED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911141" y="1817425"/>
                <a:ext cx="194040" cy="20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Рукописный ввод 8">
                <a:extLst>
                  <a:ext uri="{FF2B5EF4-FFF2-40B4-BE49-F238E27FC236}">
                    <a16:creationId xmlns:a16="http://schemas.microsoft.com/office/drawing/2014/main" id="{965CEDCB-D082-4B37-91F8-74F52FF8DA4F}"/>
                  </a:ext>
                </a:extLst>
              </p14:cNvPr>
              <p14:cNvContentPartPr/>
              <p14:nvPr/>
            </p14:nvContentPartPr>
            <p14:xfrm>
              <a:off x="9898501" y="2076265"/>
              <a:ext cx="400320" cy="397440"/>
            </p14:xfrm>
          </p:contentPart>
        </mc:Choice>
        <mc:Fallback xmlns="">
          <p:pic>
            <p:nvPicPr>
              <p:cNvPr id="9" name="Рукописный ввод 8">
                <a:extLst>
                  <a:ext uri="{FF2B5EF4-FFF2-40B4-BE49-F238E27FC236}">
                    <a16:creationId xmlns:a16="http://schemas.microsoft.com/office/drawing/2014/main" id="{965CEDCB-D082-4B37-91F8-74F52FF8DA4F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880861" y="2058625"/>
                <a:ext cx="435960" cy="433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Рукописный ввод 9">
                <a:extLst>
                  <a:ext uri="{FF2B5EF4-FFF2-40B4-BE49-F238E27FC236}">
                    <a16:creationId xmlns:a16="http://schemas.microsoft.com/office/drawing/2014/main" id="{49976FEE-A93E-4A22-813F-F17418F57504}"/>
                  </a:ext>
                </a:extLst>
              </p14:cNvPr>
              <p14:cNvContentPartPr/>
              <p14:nvPr/>
            </p14:nvContentPartPr>
            <p14:xfrm>
              <a:off x="9942421" y="2781505"/>
              <a:ext cx="337680" cy="407520"/>
            </p14:xfrm>
          </p:contentPart>
        </mc:Choice>
        <mc:Fallback xmlns="">
          <p:pic>
            <p:nvPicPr>
              <p:cNvPr id="10" name="Рукописный ввод 9">
                <a:extLst>
                  <a:ext uri="{FF2B5EF4-FFF2-40B4-BE49-F238E27FC236}">
                    <a16:creationId xmlns:a16="http://schemas.microsoft.com/office/drawing/2014/main" id="{49976FEE-A93E-4A22-813F-F17418F57504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924781" y="2763505"/>
                <a:ext cx="373320" cy="44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Рукописный ввод 10">
                <a:extLst>
                  <a:ext uri="{FF2B5EF4-FFF2-40B4-BE49-F238E27FC236}">
                    <a16:creationId xmlns:a16="http://schemas.microsoft.com/office/drawing/2014/main" id="{B8F9AAAE-E147-45B7-A2AF-4254266F13F6}"/>
                  </a:ext>
                </a:extLst>
              </p14:cNvPr>
              <p14:cNvContentPartPr/>
              <p14:nvPr/>
            </p14:nvContentPartPr>
            <p14:xfrm>
              <a:off x="10185421" y="1797625"/>
              <a:ext cx="75240" cy="172080"/>
            </p14:xfrm>
          </p:contentPart>
        </mc:Choice>
        <mc:Fallback xmlns="">
          <p:pic>
            <p:nvPicPr>
              <p:cNvPr id="11" name="Рукописный ввод 10">
                <a:extLst>
                  <a:ext uri="{FF2B5EF4-FFF2-40B4-BE49-F238E27FC236}">
                    <a16:creationId xmlns:a16="http://schemas.microsoft.com/office/drawing/2014/main" id="{B8F9AAAE-E147-45B7-A2AF-4254266F13F6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0167781" y="1779625"/>
                <a:ext cx="110880" cy="20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2" name="Рукописный ввод 11">
                <a:extLst>
                  <a:ext uri="{FF2B5EF4-FFF2-40B4-BE49-F238E27FC236}">
                    <a16:creationId xmlns:a16="http://schemas.microsoft.com/office/drawing/2014/main" id="{17343065-D706-4AB3-9806-19FBA4A1D631}"/>
                  </a:ext>
                </a:extLst>
              </p14:cNvPr>
              <p14:cNvContentPartPr/>
              <p14:nvPr/>
            </p14:nvContentPartPr>
            <p14:xfrm>
              <a:off x="10308181" y="2824345"/>
              <a:ext cx="149400" cy="183960"/>
            </p14:xfrm>
          </p:contentPart>
        </mc:Choice>
        <mc:Fallback xmlns="">
          <p:pic>
            <p:nvPicPr>
              <p:cNvPr id="12" name="Рукописный ввод 11">
                <a:extLst>
                  <a:ext uri="{FF2B5EF4-FFF2-40B4-BE49-F238E27FC236}">
                    <a16:creationId xmlns:a16="http://schemas.microsoft.com/office/drawing/2014/main" id="{17343065-D706-4AB3-9806-19FBA4A1D631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0290181" y="2806705"/>
                <a:ext cx="185040" cy="219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847824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023D6B-6B18-4633-B1B0-BE2784630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114299"/>
            <a:ext cx="8534400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chemeClr val="bg2">
                    <a:lumMod val="75000"/>
                  </a:schemeClr>
                </a:solidFill>
              </a:rPr>
              <a:t>Завдання №5</a:t>
            </a:r>
            <a:br>
              <a:rPr lang="uk-UA" b="1" dirty="0">
                <a:solidFill>
                  <a:schemeClr val="bg2">
                    <a:lumMod val="75000"/>
                  </a:schemeClr>
                </a:solidFill>
              </a:rPr>
            </a:br>
            <a:br>
              <a:rPr lang="uk-UA" b="1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uk-UA" b="1" dirty="0">
                <a:solidFill>
                  <a:schemeClr val="bg2">
                    <a:lumMod val="75000"/>
                  </a:schemeClr>
                </a:solidFill>
              </a:rPr>
              <a:t>Виконай дії: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3B1A7502-7451-4A79-86AE-31DA40FA287D}"/>
                  </a:ext>
                </a:extLst>
              </p:cNvPr>
              <p:cNvSpPr>
                <a:spLocks noGrp="1"/>
              </p:cNvSpPr>
              <p:nvPr>
                <p:ph sz="half" idx="1"/>
              </p:nvPr>
            </p:nvSpPr>
            <p:spPr>
              <a:xfrm>
                <a:off x="870478" y="2266825"/>
                <a:ext cx="8534400" cy="3615267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8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8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8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  <m:r>
                      <a:rPr lang="uk-UA" sz="88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uk-UA" sz="8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8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88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𝟏𝟓</m:t>
                        </m:r>
                      </m:den>
                    </m:f>
                  </m:oMath>
                </a14:m>
                <a:endParaRPr lang="uk-UA" sz="24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3B1A7502-7451-4A79-86AE-31DA40FA287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870478" y="2266825"/>
                <a:ext cx="8534400" cy="3615267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280602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B76E1E-9CAD-4384-A34A-D576A431E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883" y="381497"/>
            <a:ext cx="8534400" cy="1507067"/>
          </a:xfrm>
        </p:spPr>
        <p:txBody>
          <a:bodyPr>
            <a:normAutofit/>
          </a:bodyPr>
          <a:lstStyle/>
          <a:p>
            <a:r>
              <a:rPr lang="uk-UA" sz="4000" b="1" dirty="0">
                <a:solidFill>
                  <a:schemeClr val="bg2">
                    <a:lumMod val="75000"/>
                  </a:schemeClr>
                </a:solidFill>
              </a:rPr>
              <a:t>Відповідь: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75E671E6-F349-42CB-B1AE-88828A85BD15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1402977" y="2057401"/>
                <a:ext cx="9386046" cy="3615266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6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6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6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  <m:r>
                      <a:rPr lang="uk-UA" sz="6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uk-UA" sz="6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6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sz="66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𝟏𝟓</m:t>
                        </m:r>
                      </m:den>
                    </m:f>
                    <m:r>
                      <a:rPr lang="uk-UA" sz="6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66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66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3+1</m:t>
                        </m:r>
                      </m:num>
                      <m:den>
                        <m:r>
                          <a:rPr lang="uk-UA" sz="66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15</m:t>
                        </m:r>
                      </m:den>
                    </m:f>
                    <m:r>
                      <a:rPr lang="uk-UA" sz="66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6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6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uk-UA" sz="6600" b="1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𝟏𝟓</m:t>
                        </m:r>
                      </m:den>
                    </m:f>
                  </m:oMath>
                </a14:m>
                <a:endParaRPr lang="uk-UA" sz="8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" name="Объект 3">
                <a:extLst>
                  <a:ext uri="{FF2B5EF4-FFF2-40B4-BE49-F238E27FC236}">
                    <a16:creationId xmlns:a16="http://schemas.microsoft.com/office/drawing/2014/main" id="{75E671E6-F349-42CB-B1AE-88828A85BD1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1402977" y="2057401"/>
                <a:ext cx="9386046" cy="3615266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9A93D025-0271-4A4B-980C-C510BF09181F}"/>
                  </a:ext>
                </a:extLst>
              </p14:cNvPr>
              <p14:cNvContentPartPr/>
              <p14:nvPr/>
            </p14:nvContentPartPr>
            <p14:xfrm>
              <a:off x="1981741" y="3093661"/>
              <a:ext cx="352800" cy="261720"/>
            </p14:xfrm>
          </p:contentPart>
        </mc:Choice>
        <mc:Fallback xmlns=""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9A93D025-0271-4A4B-980C-C510BF09181F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964101" y="3076021"/>
                <a:ext cx="388440" cy="29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5AFED8CA-7654-4BED-BF1D-C3764331852D}"/>
                  </a:ext>
                </a:extLst>
              </p14:cNvPr>
              <p14:cNvContentPartPr/>
              <p14:nvPr/>
            </p14:nvContentPartPr>
            <p14:xfrm>
              <a:off x="2028181" y="2969065"/>
              <a:ext cx="129960" cy="23436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5AFED8CA-7654-4BED-BF1D-C3764331852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10181" y="2951425"/>
                <a:ext cx="165600" cy="270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9469082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193</TotalTime>
  <Words>513</Words>
  <Application>Microsoft Office PowerPoint</Application>
  <PresentationFormat>Широкоэкранный</PresentationFormat>
  <Paragraphs>95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Cambria Math</vt:lpstr>
      <vt:lpstr>Century Gothic</vt:lpstr>
      <vt:lpstr>Times New Roman</vt:lpstr>
      <vt:lpstr>Wingdings 3</vt:lpstr>
      <vt:lpstr>Сектор</vt:lpstr>
      <vt:lpstr>Діагностична контрольна робота №2   з алгебри для дітей з ООП ІV рівня підтримки за темою   «Раціональні вирази. Раціональні дроби. Додавання і віднімання раціональних дробів»</vt:lpstr>
      <vt:lpstr>Згадай!</vt:lpstr>
      <vt:lpstr>       Завдання  №1  Під яким номером записані цілі раціональні вирази, а під яким дробові:  </vt:lpstr>
      <vt:lpstr>Презентация PowerPoint</vt:lpstr>
      <vt:lpstr>Відповідь:</vt:lpstr>
      <vt:lpstr>Презентация PowerPoint</vt:lpstr>
      <vt:lpstr>Завдання №2   Скороти дріб:     x^24/x^12       і обери правильну відповідь:</vt:lpstr>
      <vt:lpstr>Відповідь: А</vt:lpstr>
      <vt:lpstr>                           Згадай!</vt:lpstr>
      <vt:lpstr>Завдання №3   Виконай дії:      х/(x-3)+7/(x-3)         обери  варіант відповіді:</vt:lpstr>
      <vt:lpstr>Відповідь: Б </vt:lpstr>
      <vt:lpstr>Згадай кроки віднімання дробів з однаковими знаменниками:</vt:lpstr>
      <vt:lpstr>Завдання №4   Виконай віднімання дробів:</vt:lpstr>
      <vt:lpstr>Відповіді: </vt:lpstr>
      <vt:lpstr>Згадай!</vt:lpstr>
      <vt:lpstr>Завдання №5  Виконай дії:</vt:lpstr>
      <vt:lpstr>Відповідь: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Діагностична контрольна робота №2 з алгебри для дітей з ООП ІV рівня підтримки за темою «Раціональні вирази. Раціональні дроби. Додавання і віднімання раціональних дробів»</dc:title>
  <dc:creator>Irina Fetisova</dc:creator>
  <cp:lastModifiedBy>Наталья</cp:lastModifiedBy>
  <cp:revision>21</cp:revision>
  <dcterms:created xsi:type="dcterms:W3CDTF">2025-10-12T07:39:14Z</dcterms:created>
  <dcterms:modified xsi:type="dcterms:W3CDTF">2025-10-17T10:05:23Z</dcterms:modified>
</cp:coreProperties>
</file>