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3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752" autoAdjust="0"/>
    <p:restoredTop sz="94660"/>
  </p:normalViewPr>
  <p:slideViewPr>
    <p:cSldViewPr snapToGrid="0">
      <p:cViewPr varScale="1">
        <p:scale>
          <a:sx n="81" d="100"/>
          <a:sy n="81" d="100"/>
        </p:scale>
        <p:origin x="32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8T11:19:40.862"/>
    </inkml:context>
    <inkml:brush xml:id="br0">
      <inkml:brushProperty name="width" value="0.1" units="cm"/>
      <inkml:brushProperty name="height" value="0.1" units="cm"/>
      <inkml:brushProperty name="color" value="#849398"/>
    </inkml:brush>
  </inkml:definitions>
  <inkml:trace contextRef="#ctx0" brushRef="#br0">1 258 624,'0'0'4560,"7"-15"-2068,-1 13-2443,0-1 0,0 1 1,-1-2-1,1 1 1,0 0-1,-1-1 1,0 0-1,6-6 1,38-43-240,-32 34 49,3-7-33,-1-1 0,27-51-1,-46 78 181,0 0-1,0 0 1,0 0-1,-1 0 0,1 0 1,0 0-1,0 0 1,0 0-1,0 0 0,0 0 1,0 0-1,0 0 1,-1 0-1,1 0 0,0 0 1,0 0-1,0 0 1,0 0-1,0 0 0,0 0 1,0 0-1,-1 0 1,1 0-1,0 0 1,0 0-1,0 0 0,0 0 1,0 0-1,0 0 1,0 0-1,0-1 0,-1 1 1,1 0-1,0 0 1,0 0-1,0 0 0,0 0 1,0 0-1,0 0 1,0 0-1,0 0 0,0-1 1,0 1-1,0 0 1,0 0-1,0 0 1,0 0-1,0 0 0,0 0 1,0-1-1,0 1 1,0 0-1,0 0 0,0 0 1,0 0-1,0 0 1,0 0-1,0 0 0,0-1 1,0 1-1,0 0 1,0 0-1,0 0 0,-9 10 378,6 2-329,1 1 1,0 0 0,1 15-1,-4 31-6,-2-12-2,2 0 0,3 64 0,2-65-34,-1 0 0,-13 72 0,10-100-71,1 0 0,-1 33 1,4-50 12,3-2-591,-1 0 498,0 0 0,0-1 1,1 1-1,-1 0 0,0-1 1,0 1-1,-1-1 0,1 0 0,0 1 1,0-1-1,-1 0 0,1 0 1,-1 0-1,0 0 0,1-1 1,0-3-1,4-2-1324,1-4-580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8T11:19:45.347"/>
    </inkml:context>
    <inkml:brush xml:id="br0">
      <inkml:brushProperty name="width" value="0.1" units="cm"/>
      <inkml:brushProperty name="height" value="0.1" units="cm"/>
      <inkml:brushProperty name="color" value="#849398"/>
    </inkml:brush>
  </inkml:definitions>
  <inkml:trace contextRef="#ctx0" brushRef="#br0">47 140 112,'0'0'4413,"0"-33"-1001,0 28-3373,1 1-1,0 0 1,0 0 0,0-1 0,1 1-1,-1 0 1,1 0 0,0 0-1,0 1 1,0-1 0,1 0 0,2-3-1,0 1-46,0 0 0,0 1 0,1-1-1,-1 1 1,1 0 0,8-4 0,-10 7 2,1 0 0,-1 1 0,1 0 0,-1 0 0,1 1 0,0-1 0,-1 1 0,1 0 0,0 0 0,5 1 0,7 0-3,-15 0 39,1 1 1,-1 0-1,0 1 1,0-1-1,0 0 0,0 0 1,0 1-1,0 0 1,-1-1-1,1 1 1,-1 0-1,2 4 1,4 5 90,26 41 216,-32-49-329,0 0 1,-1 1-1,1-1 1,-1 1-1,0-1 1,0 0-1,-2 9 1,1-2 27,1-8-33,0 0 0,-1 0 0,1 0-1,-1 0 1,0 0 0,0 0 0,0 0 0,0 0 0,-1 0 0,1 0 0,-1-1 0,1 1 0,-4 2 0,-31 33-10,3-5-19,-98 142-60,124-167 84,2 0-1,-1 0 0,1 1 1,1 0-1,-6 12 0,10-21 13,0 0-1,0 1 1,0-1 0,0 0-1,0 1 1,0-1 0,0 0-1,0 1 1,0-1 0,0 0-1,0 1 1,0-1 0,0 0-1,1 1 1,-1-1-1,0 0 1,0 1 0,0-1-1,0 0 1,1 1 0,-1-1-1,0 0 1,0 0 0,1 1-1,-1-1 1,0 0 0,0 0-1,1 0 1,-1 1-1,0-1 1,1 0 0,-1 0-1,0 0 1,1 0 0,-1 0-1,0 1 1,1-1 0,-1 0-1,0 0 1,1 0 0,-1 0-1,0 0 1,1 0-1,-1 0 1,0 0 0,1 0-1,-1-1 1,0 1 0,1 0-1,15-4-11,-9-13-247,-5 13 237,-1 1 0,0 0-1,1 1 1,-1-1 0,1 0 0,0 0-1,0 1 1,0-1 0,0 1 0,3-3-1,12-11-51,-15 13 41,1 0-1,-1 0 0,1 0 0,0 0 1,0 0-1,1 1 0,-1 0 1,1-1-1,-1 1 0,1 1 0,-1-1 1,1 0-1,0 1 0,0 0 1,0 0-1,0 0 0,7-1 0,-3 2 48,-6 0-17,0 0-1,0 0 1,0 0 0,-1 0 0,1 0-1,0 0 1,0 0 0,0 1 0,-1-1-1,1 1 1,0-1 0,-1 1 0,3 0-1,-3 1 2,0-1-1,-1 1 0,1 0 1,0-1-1,-1 1 0,1 0 0,-1-1 1,1 1-1,-1 0 0,0 0 1,0-1-1,0 1 0,0 0 1,0 0-1,0 2 0,0 5 27,-1-2-21,1-1 0,-1 1-1,2-1 1,-1 1 0,1-1 0,0 0 0,0 1 0,1-1 0,0 0 0,0 0-1,0 0 1,1 0 0,0 0 0,4 6 0,-4-11 7,0 0 0,0 0 0,0 0 0,0-1 0,0 1 0,1-1 0,-1 0 0,0 0 0,0 0-1,0 0 1,6-1 0,1 0 24,-7 1-32,1-1 0,0 1 1,-1-1-1,1 0 0,0 0 1,-1-1-1,0 1 1,1-1-1,-1 1 0,4-4 1,-5 4-24,0 0 0,0-1 0,0 1 0,0-1 1,0 1-1,-1-1 0,1 0 0,-1 0 0,1 0 1,-1 0-1,0 0 0,0 0 0,0 0 1,0 0-1,0 0 0,0 0 0,-1-1 0,1 1 1,-1 0-1,1-5 0,-1 7-168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8T11:20:04.563"/>
    </inkml:context>
    <inkml:brush xml:id="br0">
      <inkml:brushProperty name="width" value="0.1" units="cm"/>
      <inkml:brushProperty name="height" value="0.1" units="cm"/>
      <inkml:brushProperty name="color" value="#849398"/>
    </inkml:brush>
  </inkml:definitions>
  <inkml:trace contextRef="#ctx0" brushRef="#br0">1 0 16,'0'0'4514,"30"39"-4036,-24-33-464,0-1 1,0 1-1,0 0 1,-1 0-1,0 1 1,0-1-1,-1 1 1,1 0 0,5 14-1,-8-14 32,1-1 0,0 0-1,0 0 1,0 0 0,1-1 0,0 1-1,0-1 1,1 0 0,-1 0 0,1-1 0,0 1-1,0-1 1,1 0 0,-1 0 0,12 5-1,-10-5 35,0 0 1,0 1-1,0 0 0,0 0 0,-1 1 0,0 0 0,0 0 0,0 0 0,5 9 0,24 24 160,-12-12-32,-21-23-193,0-1 0,1 0 0,-1 0 0,1 0 0,-1 0 0,1-1 0,0 1 0,0-1 0,0 1 0,1-1 1,-1 0-1,0 0 0,5 1 0,2 1 42,0 1 0,-1 0 1,0 1-1,1 0 1,-2 0-1,1 1 0,7 8 1,4 6 322,23 31 0,-25-29-295,-7-9-60,2 0-1,0 0 1,0-1-1,25 18 1,-32-26-24,0 0 0,-1 1 0,1 0 1,-1 0-1,0 0 0,-1 0 0,5 8 0,13 18 11,85 89 34,-103-115-46,1-1-1,-1 0 1,1 0 0,0 0 0,0-1 0,0 0-1,0 0 1,1 0 0,0 0 0,0-1 0,0 0-1,0 0 1,9 2 0,-13-4 1,1 1 0,-1-1-1,1 0 1,-1 1 0,0-1 0,0 1 0,0 0 0,0 0-1,0 0 1,0 0 0,-1 0 0,1 0 0,-1 0-1,1 1 1,1 3 0,15 46-5,-2-6 56,-14-42-34,-1-1-1,1 0 0,0 0 1,0 0-1,0 0 0,0 0 0,1-1 1,-1 1-1,1 0 0,0-1 1,-1 0-1,1 0 0,0 0 0,0 0 1,1 0-1,-1 0 0,0-1 1,1 0-1,-1 0 0,0 0 0,1 0 1,6 1-1,-9-2-6,0 0 0,1 0-1,-1 1 1,1-1 0,-1 1 0,0-1 0,1 1 0,-1-1 0,0 1-1,0 0 1,0 0 0,1-1 0,-1 1 0,0 0 0,0 0 0,0 0-1,0 0 1,0 0 0,-1 1 0,1-1 0,0 0 0,0 0 0,-1 0-1,1 2 1,13 38-12,-9-23-42,3-8 140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8T11:20:07.327"/>
    </inkml:context>
    <inkml:brush xml:id="br0">
      <inkml:brushProperty name="width" value="0.1" units="cm"/>
      <inkml:brushProperty name="height" value="0.1" units="cm"/>
      <inkml:brushProperty name="color" value="#849398"/>
    </inkml:brush>
  </inkml:definitions>
  <inkml:trace contextRef="#ctx0" brushRef="#br0">8 39 144,'0'0'1091,"-1"0"-981,-4-2-68,4 1 286,1-34 1935,15 36 2538,-12-1-4805,0 0 0,0 0 0,0 0 0,1 0 0,-1 1 0,0-1 0,0 1 1,0 0-1,0 0 0,0 0 0,5 2 0,37 30 103,32 26 50,-25-11-131,-12-10 22,59 43 1,-79-65-30,33 32 0,-38-33 4,0-1 0,0-1-1,1 0 1,19 11 0,-20-15 8,0 2 0,-1 0 0,23 23 0,-25-21-14,1-2 0,0 1 1,1-2-1,19 12 1,-22-14-7,0 0 0,-1 1 0,1 1 1,-2-1-1,1 1 0,-1 1 1,-1 0-1,11 18 0,15 17 66,7 14 41,-34-48-89,0-1 0,1 0 1,0 0-1,0 0 0,1-1 1,1-1-1,0 1 0,18 12 1,-13-11-17,-1 1-1,0 0 1,-1 1 0,-1 0-1,0 1 1,14 20 0,-11-13 1,2-1 0,23 22-1,20 22 34,-24-23-16,-11-18-21,-20-18-8,1 0 0,-1 0 0,0 0 0,0 1 0,0 0 0,5 9 0,-6-8 16,1 0 0,0 1 1,1-2-1,0 1 0,0-1 0,10 9 1,-15-14-11,9 9 6,-10-8-5,1-1 0,0 0 0,0 1 0,0-1 0,0 0 0,1 0 0,-1 0 0,0 0 0,0 0 0,1 0 0,-1 0 0,1 0 0,-1-1 0,0 1 0,1 0 0,0-1 0,-1 1 0,1-1 0,-1 0 0,4 1 0,-5-1 33,1 0-12,1 0-12,-1 0 102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8T11:20:24.994"/>
    </inkml:context>
    <inkml:brush xml:id="br0">
      <inkml:brushProperty name="width" value="0.1" units="cm"/>
      <inkml:brushProperty name="height" value="0.1" units="cm"/>
      <inkml:brushProperty name="color" value="#849398"/>
    </inkml:brush>
  </inkml:definitions>
  <inkml:trace contextRef="#ctx0" brushRef="#br0">1 6 544,'0'0'3167,"3"-5"-1054,46 93-2126,-31-58 56,-12-21-6,0 1 1,0-1-1,1 0 0,0 0 0,9 8 0,25 32 289,-15-17-182,-23-28-121,-1-1 0,1 1 0,-1 0 0,0 1 0,-1-1 0,1 0 0,0 0 1,-1 1-1,0-1 0,0 1 0,0 7 0,-1-7 1,1 0 1,0-1-1,-1 1 1,2 0-1,-1-1 1,1 1-1,-1-1 1,1 0-1,0 1 1,1-1-1,4 7 1,16 12-9,-19-20-13,0 1 1,0-1-1,0 1 0,-1 0 1,1 0-1,-1 0 0,0 0 1,-1 0-1,1 1 0,-1 0 1,1-1-1,-2 1 0,1 0 1,0 0-1,1 10 0,-1-7-4,0 0 0,0-1 0,1 1 0,0 0 0,0-1 0,6 10 0,7 16-5,-6-10 19,1-1 1,1 0-1,22 31 0,-2-5 193,-24-36-139,1 0 1,1-1 0,17 17 0,-18-20 30,0 1 0,-1 0 0,0 0 0,0 1 0,11 20 0,40 56 1073,-48-71-515,-9-13-596,0 0-1,0 1 1,-1-1-1,1 0 1,-1 1 0,1-1-1,-1 1 1,2 4 0,-2-4-41,0-1 0,0 0 0,1 0 1,-1 0-1,1 0 0,0 0 1,-1 0-1,1-1 0,0 1 1,0 0-1,0-1 0,0 0 1,0 1-1,1-1 0,-1 0 1,0 0-1,0 0 0,1 0 1,-1-1-1,1 1 0,-1-1 0,1 1 1,-1-1-1,5 0 0,-2 1-425,14 3 1034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8T11:20:27.352"/>
    </inkml:context>
    <inkml:brush xml:id="br0">
      <inkml:brushProperty name="width" value="0.1" units="cm"/>
      <inkml:brushProperty name="height" value="0.1" units="cm"/>
      <inkml:brushProperty name="color" value="#849398"/>
    </inkml:brush>
  </inkml:definitions>
  <inkml:trace contextRef="#ctx0" brushRef="#br0">0 15 448,'1'-14'8636,"23"38"-8429,-17-16-230,0-1 0,0 0-1,0-1 1,13 9 0,-16-11 23,-1 0-1,1 0 1,-1 0 0,0 0 0,-1 0-1,1 0 1,0 1 0,-1-1 0,0 1-1,0 0 1,2 10 0,8 16 14,-7-22-16,1-1 0,0 0 1,0 0-1,1 0 1,0-1-1,13 11 1,21 23-2,-34-31-13,-1 1 1,0-1-1,0 1 0,-1 0 0,-1 0 0,0 0 0,5 23 1,11 30-64,-15-54 60,1 0 0,0 0 0,1-1 0,0 0 0,0 0 0,13 11 0,4 6 21,-16-17-1,-1-1 15,0 0-1,0 1 1,-1-1-1,0 1 1,0 0-1,6 16 0,3 21 70,-12-36-80,-1 0 0,2 0 0,-1 0 0,1-1 0,1 1 0,-1-1 0,2 0 0,-1-1 0,1 1 0,1-1 0,9 10-1,2-2 29,-1 1 0,18 21-1,-30-31-13,0 1 0,0-1 0,-1 1-1,0-1 1,0 1 0,-1 1 0,0-1-1,0 0 1,1 10 0,-3-11 74,0-1 1,1 0-1,-1 0 0,1 0 1,5 10-1,-5-14-27,-1 1-1,1-1 1,0 1 0,1-1-1,-1 0 1,0 0 0,1 0-1,-1 0 1,1 0 0,-1-1 0,1 1-1,5 1 1,6 9 145,-14-11-201,1 0 0,0 0 0,-1 0 0,1 0 0,0-1 0,0 1 1,-1 0-1,1 0 0,0-1 0,0 1 0,0-1 0,0 1 0,0-1 0,0 1 0,0-1 0,0 1 0,0-1 0,0 0 0,0 0 1,0 0-1,0 1 0,2-1 0,-2 0-45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7T07:11:05.359"/>
    </inkml:context>
    <inkml:brush xml:id="br0">
      <inkml:brushProperty name="width" value="0.1" units="cm"/>
      <inkml:brushProperty name="height" value="0.1" units="cm"/>
      <inkml:brushProperty name="color" value="#849398"/>
    </inkml:brush>
  </inkml:definitions>
  <inkml:trace contextRef="#ctx0" brushRef="#br0">1 0 416,'0'0'6035,"3"40"-5659,5-1-355,-6-34-18,0 1 0,0 0 1,-1 0-1,1 11 0,-1-7 5,0-1 0,1 0 0,0 0-1,1-1 1,4 13 0,0-1-44,13 52 111,7-13 0,-21-49-62,0 0 1,-1 1-1,-1 0 0,7 22 0,-8 0 49,-3-26-43,0 0 0,1 0 0,0 0 0,0 0 0,3 8 0,6 25 39,-8-32-33,-1-1-1,1 1 0,0-1 0,1 1 0,3 7 0,-4-10 19,0 0 0,0 0 0,-1 0-1,1 0 1,-1 0 0,0 0 0,-1 1 0,0-1-1,0 11 1,0-10-11,0 0 1,0 1-1,1-1 0,0 0 0,0 0 1,2 8-1,28 67 349,-27-70-355,0 0-1,-1 0 0,4 22 1,4 13 11,-2-19-9,1 5 91,8 37 1,-2 53-70,-14-114-50,1-1-1,0 1 0,0-1 0,0 0 0,1 0 1,5 6-1,13 31 12,-13-15 14,-1 0 0,-1 1 1,-2-1-1,-1 1 0,0 47 1,-4-75-23,0-1 0,1 1 1,-1-1-1,1 1 0,-1-1 0,1 0 0,0 1 1,0-1-1,-1 0 0,1 1 0,0-1 1,2 2-1,-2-2 2,0 1 0,1-1 0,-1 1 1,0 0-1,0 0 0,0 0 0,0-1 0,0 1 1,-1 0-1,1 0 0,0 0 0,-1 0 0,1 3 1,-1-4-5,0 0 0,0 0 1,1 0-1,-1 0 1,0-1-1,1 1 1,-1 0-1,0 0 1,1 0-1,-1-1 0,1 1 1,-1 0-1,1-1 1,0 1-1,-1 0 1,1-1-1,0 1 1,-1-1-1,1 1 0,0-1 1,0 1-1,-1-1 1,2 1-1,11 2-1783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7T07:11:08.163"/>
    </inkml:context>
    <inkml:brush xml:id="br0">
      <inkml:brushProperty name="width" value="0.1" units="cm"/>
      <inkml:brushProperty name="height" value="0.1" units="cm"/>
      <inkml:brushProperty name="color" value="#849398"/>
    </inkml:brush>
  </inkml:definitions>
  <inkml:trace contextRef="#ctx0" brushRef="#br0">1 14 512,'0'0'1577,"0"-14"3521,0 25-5040,1 0 0,0 0-1,1 0 1,0-1 0,1 1 0,0 0-1,1-1 1,0 0 0,0 0 0,12 17-1,38 98 127,-40-98-184,-1 0 0,-1 0-1,-1 1 1,-1 1-1,-2 0 1,5 30 0,-11-47 2,0 4 23,0 0-1,2-1 0,-1 1 1,2-1-1,0 0 0,1 0 1,0 0-1,16 24 0,-10-18 33,-1 0 0,0 1 0,10 34 1,-5-16-47,0 6 42,-12-32-37,2 1-1,-1-1 1,1 0-1,15 23 1,-16-28-20,0 0 0,-1 0 0,0 1 0,-1 0 0,0 0 0,0 0 1,-1 0-1,0 0 0,0 14 0,-1-8-19,2-1 0,0 1 0,7 20 0,8 10-14,32 62 0,-47-103 20,-2 0 0,1 0 0,0 0 0,-1 0 0,0 1 0,0-1 0,0 6 0,-1-5 24,1 0-1,0 0 1,0 0-1,0 0 1,3 6-1,12 18-3,-11-16 1,-4-12 18,-1 0 0,1 0-1,-1 0 1,1 0 0,0 0 0,-1 0 0,1-1 0,0 1-1,1 0 1,-1-1 0,0 1 0,5 4 2407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6470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1751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6937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9885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177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521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6973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4790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3692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2124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2358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2147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689653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55907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47518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38392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2681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9D522CD-A914-4E0B-88C0-8355C25C9584}" type="datetimeFigureOut">
              <a:rPr lang="uk-UA" smtClean="0"/>
              <a:t>08.12.2025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7854F04-5DBB-48A8-840C-C320AF5746B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15488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customXml" Target="../ink/ink2.xml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customXml" Target="../ink/ink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customXml" Target="../ink/ink6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0.png"/><Relationship Id="rId5" Type="http://schemas.openxmlformats.org/officeDocument/2006/relationships/customXml" Target="../ink/ink8.xml"/><Relationship Id="rId4" Type="http://schemas.openxmlformats.org/officeDocument/2006/relationships/image" Target="../media/image14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E08C18-A087-4090-9317-8E94BDD9F6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10943012" cy="2971801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</a:rPr>
              <a:t>Діагностична контрольна робота №3 з алгебри за темою «Множення і ділення раціональних виразів» для дітей з ООП</a:t>
            </a:r>
            <a:r>
              <a:rPr lang="en-US" sz="4000" b="1" dirty="0">
                <a:solidFill>
                  <a:srgbClr val="002060"/>
                </a:solidFill>
              </a:rPr>
              <a:t> Iv </a:t>
            </a:r>
            <a:r>
              <a:rPr lang="uk-UA" sz="4000" b="1" dirty="0">
                <a:solidFill>
                  <a:srgbClr val="002060"/>
                </a:solidFill>
              </a:rPr>
              <a:t>рівня підтримки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EF0137-6E18-48FC-BB10-5D84F87A24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4939645"/>
            <a:ext cx="6026870" cy="1800520"/>
          </a:xfrm>
        </p:spPr>
        <p:txBody>
          <a:bodyPr>
            <a:normAutofit fontScale="77500" lnSpcReduction="20000"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Підготували:</a:t>
            </a:r>
          </a:p>
          <a:p>
            <a:r>
              <a:rPr lang="uk-UA" sz="2400" b="1" dirty="0">
                <a:solidFill>
                  <a:srgbClr val="002060"/>
                </a:solidFill>
              </a:rPr>
              <a:t>Вчитель математики  8 класу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uk-UA" sz="2400" b="1" dirty="0">
                <a:solidFill>
                  <a:srgbClr val="002060"/>
                </a:solidFill>
              </a:rPr>
              <a:t>ЗОШ №</a:t>
            </a:r>
            <a:r>
              <a:rPr lang="en-US" sz="2400" b="1" dirty="0">
                <a:solidFill>
                  <a:srgbClr val="002060"/>
                </a:solidFill>
              </a:rPr>
              <a:t>16</a:t>
            </a:r>
            <a:r>
              <a:rPr lang="uk-UA" sz="2400" b="1" dirty="0">
                <a:solidFill>
                  <a:srgbClr val="002060"/>
                </a:solidFill>
              </a:rPr>
              <a:t> міста Краматорська Фетісова Ірина Вікторівна</a:t>
            </a:r>
          </a:p>
          <a:p>
            <a:r>
              <a:rPr lang="uk-UA" sz="2400" b="1" dirty="0">
                <a:solidFill>
                  <a:srgbClr val="002060"/>
                </a:solidFill>
              </a:rPr>
              <a:t>Асистент вчителя 8 класу ЗОШ №16 міста Краматорська  </a:t>
            </a:r>
            <a:r>
              <a:rPr lang="uk-UA" sz="2400" b="1" dirty="0" err="1">
                <a:solidFill>
                  <a:srgbClr val="002060"/>
                </a:solidFill>
              </a:rPr>
              <a:t>Гошкович</a:t>
            </a:r>
            <a:r>
              <a:rPr lang="uk-UA" sz="2400" b="1" dirty="0">
                <a:solidFill>
                  <a:srgbClr val="002060"/>
                </a:solidFill>
              </a:rPr>
              <a:t> Наталія Миколаївна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75933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188DE-C986-4D4A-9610-DFDD7B05A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5972" y="31873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chemeClr val="accent6"/>
                </a:solidFill>
              </a:rPr>
              <a:t>Згадай!</a:t>
            </a:r>
            <a:br>
              <a:rPr lang="uk-UA" sz="4000" dirty="0"/>
            </a:br>
            <a:r>
              <a:rPr lang="uk-UA" sz="4000" b="1" dirty="0">
                <a:solidFill>
                  <a:srgbClr val="002060"/>
                </a:solidFill>
              </a:rPr>
              <a:t>Раціональні вирази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0C8A42-B324-4A59-99FE-E35F6CD24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6186" y="1492491"/>
            <a:ext cx="4649787" cy="576262"/>
          </a:xfrm>
        </p:spPr>
        <p:txBody>
          <a:bodyPr/>
          <a:lstStyle/>
          <a:p>
            <a:pPr algn="ctr"/>
            <a:r>
              <a:rPr lang="uk-UA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Цілі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CC8BEAA-536B-44BD-BB50-148E859C9BDE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84210" y="2247518"/>
                <a:ext cx="4937655" cy="3030538"/>
              </a:xfrm>
            </p:spPr>
            <p:txBody>
              <a:bodyPr/>
              <a:lstStyle/>
              <a:p>
                <a:r>
                  <a:rPr lang="uk-UA" sz="3200" b="1" dirty="0">
                    <a:solidFill>
                      <a:srgbClr val="002060"/>
                    </a:solidFill>
                  </a:rPr>
                  <a:t>Не містять ділення на змінну</a:t>
                </a:r>
              </a:p>
              <a:p>
                <a14:m>
                  <m:oMath xmlns:m="http://schemas.openxmlformats.org/officeDocument/2006/math">
                    <m:r>
                      <a:rPr lang="uk-UA" sz="40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𝟒</m:t>
                    </m:r>
                    <m:r>
                      <a:rPr lang="uk-UA" sz="40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𝒄</m:t>
                    </m:r>
                    <m:r>
                      <a:rPr lang="uk-UA" sz="40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uk-UA" sz="40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𝒌</m:t>
                    </m:r>
                    <m:r>
                      <a:rPr lang="uk-UA" sz="40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   </m:t>
                    </m:r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𝟔</m:t>
                        </m:r>
                      </m:den>
                    </m:f>
                  </m:oMath>
                </a14:m>
                <a:endParaRPr lang="ru-RU" sz="1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CC8BEAA-536B-44BD-BB50-148E859C9BD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84210" y="2247518"/>
                <a:ext cx="4937655" cy="3030538"/>
              </a:xfrm>
              <a:blipFill>
                <a:blip r:embed="rId2"/>
                <a:stretch>
                  <a:fillRect l="-1852" t="-261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Текст 4">
            <a:extLst>
              <a:ext uri="{FF2B5EF4-FFF2-40B4-BE49-F238E27FC236}">
                <a16:creationId xmlns:a16="http://schemas.microsoft.com/office/drawing/2014/main" id="{26EDEB1F-BFC5-48E3-85C0-E88DC6D66D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15012" y="1414022"/>
            <a:ext cx="4665134" cy="576262"/>
          </a:xfrm>
        </p:spPr>
        <p:txBody>
          <a:bodyPr/>
          <a:lstStyle/>
          <a:p>
            <a:pPr algn="ctr"/>
            <a:r>
              <a:rPr lang="uk-UA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Дробові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68CCE9E1-DE8B-400B-A464-B8CCDF1F8419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5815012" y="2135658"/>
                <a:ext cx="4929188" cy="2813414"/>
              </a:xfrm>
            </p:spPr>
            <p:txBody>
              <a:bodyPr/>
              <a:lstStyle/>
              <a:p>
                <a:r>
                  <a:rPr lang="uk-UA" sz="3200" b="1" dirty="0">
                    <a:solidFill>
                      <a:srgbClr val="002060"/>
                    </a:solidFill>
                  </a:rPr>
                  <a:t>Містять ділення на вираз зі змінною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num>
                      <m:den>
                        <m:r>
                          <a:rPr lang="uk-UA" sz="4000" b="1" i="1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𝟗</m:t>
                        </m:r>
                      </m:den>
                    </m:f>
                    <m:r>
                      <a:rPr lang="uk-UA" sz="40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uk-UA" sz="40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</m:t>
                    </m:r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</m:num>
                      <m:den>
                        <m:r>
                          <a:rPr lang="uk-UA" sz="4000" b="1" i="1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  <m:r>
                          <a:rPr lang="en-US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𝒄</m:t>
                        </m:r>
                      </m:den>
                    </m:f>
                  </m:oMath>
                </a14:m>
                <a:endParaRPr lang="ru-RU" sz="40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uk-UA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68CCE9E1-DE8B-400B-A464-B8CCDF1F841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5815012" y="2135658"/>
                <a:ext cx="4929188" cy="2813414"/>
              </a:xfrm>
              <a:blipFill>
                <a:blip r:embed="rId3"/>
                <a:stretch>
                  <a:fillRect l="-1978" t="-281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D6D39917-7B8A-4E5D-A546-E9A4252AA80B}"/>
              </a:ext>
            </a:extLst>
          </p:cNvPr>
          <p:cNvSpPr txBox="1">
            <a:spLocks/>
          </p:cNvSpPr>
          <p:nvPr/>
        </p:nvSpPr>
        <p:spPr>
          <a:xfrm>
            <a:off x="304800" y="5054335"/>
            <a:ext cx="11582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200" b="1" dirty="0">
                <a:solidFill>
                  <a:srgbClr val="002060"/>
                </a:solidFill>
              </a:rPr>
              <a:t>Разом цілі і дробові вирази становлять клас раціональних виразів</a:t>
            </a:r>
          </a:p>
        </p:txBody>
      </p:sp>
    </p:spTree>
    <p:extLst>
      <p:ext uri="{BB962C8B-B14F-4D97-AF65-F5344CB8AC3E}">
        <p14:creationId xmlns:p14="http://schemas.microsoft.com/office/powerpoint/2010/main" val="1611777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188DE-C986-4D4A-9610-DFDD7B05A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5972" y="31873"/>
            <a:ext cx="8965887" cy="158625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</a:rPr>
              <a:t>Завдання №1</a:t>
            </a:r>
            <a:br>
              <a:rPr lang="uk-UA" sz="3200" dirty="0"/>
            </a:br>
            <a:br>
              <a:rPr lang="uk-UA" sz="4000" dirty="0"/>
            </a:br>
            <a:r>
              <a:rPr lang="uk-UA" sz="4000" b="1" dirty="0">
                <a:solidFill>
                  <a:srgbClr val="FF0000"/>
                </a:solidFill>
              </a:rPr>
              <a:t>Відсортуй!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CC8BEAA-536B-44BD-BB50-148E859C9BDE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84213" y="3587077"/>
                <a:ext cx="2765998" cy="3030538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:r>
                  <a:rPr lang="uk-UA" sz="2400" b="1" dirty="0">
                    <a:solidFill>
                      <a:srgbClr val="002060"/>
                    </a:solidFill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112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uk-UA" sz="112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⋅</m:t>
                    </m:r>
                    <m:f>
                      <m:fPr>
                        <m:ctrlPr>
                          <a:rPr lang="ru-RU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𝟔</m:t>
                        </m:r>
                      </m:num>
                      <m:den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𝟓</m:t>
                        </m:r>
                      </m:den>
                    </m:f>
                  </m:oMath>
                </a14:m>
                <a:endParaRPr lang="ru-RU" sz="11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11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11200" b="1" dirty="0">
                    <a:solidFill>
                      <a:srgbClr val="00206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112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uk-UA" sz="112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⋅</m:t>
                    </m:r>
                    <m:f>
                      <m:fPr>
                        <m:ctrlPr>
                          <a:rPr lang="ru-RU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den>
                    </m:f>
                  </m:oMath>
                </a14:m>
                <a:endParaRPr lang="ru-RU" sz="11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uk-UA" sz="11200" b="1" i="1" dirty="0">
                  <a:solidFill>
                    <a:srgbClr val="00206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11200" b="1" dirty="0">
                    <a:solidFill>
                      <a:srgbClr val="00206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112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uk-UA" sz="11200" b="1" i="1" smtClean="0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ru-RU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11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uk-UA" sz="11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𝟓</m:t>
                            </m:r>
                            <m:r>
                              <a:rPr lang="uk-UA" sz="11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  <m:r>
                              <a:rPr lang="uk-UA" sz="11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uk-UA" sz="11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𝒃</m:t>
                            </m:r>
                          </m:e>
                        </m:d>
                      </m:e>
                      <m:sup>
                        <m:r>
                          <a:rPr lang="uk-UA" sz="11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ru-RU" sz="11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18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CC8BEAA-536B-44BD-BB50-148E859C9BD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84213" y="3587077"/>
                <a:ext cx="2765998" cy="3030538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68CCE9E1-DE8B-400B-A464-B8CCDF1F8419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5815012" y="3429000"/>
                <a:ext cx="4929188" cy="2208306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9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𝟒</m:t>
                      </m:r>
                      <m:r>
                        <a:rPr lang="uk-UA" sz="9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      </m:t>
                      </m:r>
                      <m:f>
                        <m:fPr>
                          <m:ctrlPr>
                            <a:rPr lang="ru-RU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𝒎</m:t>
                          </m:r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𝒏</m:t>
                          </m:r>
                        </m:num>
                        <m:den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uk-UA" sz="9600" b="1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endParaRPr lang="uk-UA" sz="9600" b="1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9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𝟓</m:t>
                      </m:r>
                      <m:r>
                        <a:rPr lang="uk-UA" sz="9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⋅     </m:t>
                      </m:r>
                      <m:f>
                        <m:fPr>
                          <m:ctrlPr>
                            <a:rPr lang="ru-RU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с+</m:t>
                          </m:r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𝒑</m:t>
                          </m:r>
                        </m:num>
                        <m:den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с</m:t>
                          </m:r>
                        </m:den>
                      </m:f>
                    </m:oMath>
                  </m:oMathPara>
                </a14:m>
                <a:endParaRPr lang="ru-RU" sz="96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96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9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𝟔</m:t>
                      </m:r>
                      <m:r>
                        <a:rPr lang="uk-UA" sz="9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⋅   </m:t>
                      </m:r>
                      <m:f>
                        <m:fPr>
                          <m:ctrlPr>
                            <a:rPr lang="ru-RU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num>
                        <m:den>
                          <m:sSup>
                            <m:sSupPr>
                              <m:ctrlPr>
                                <a:rPr lang="ru-RU" sz="9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9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9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uk-UA" sz="9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𝒄</m:t>
                          </m:r>
                        </m:den>
                      </m:f>
                    </m:oMath>
                  </m:oMathPara>
                </a14:m>
                <a:endParaRPr lang="ru-RU" sz="96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5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uk-UA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68CCE9E1-DE8B-400B-A464-B8CCDF1F841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5815012" y="3429000"/>
                <a:ext cx="4929188" cy="2208306"/>
              </a:xfrm>
              <a:blipFill>
                <a:blip r:embed="rId3"/>
                <a:stretch>
                  <a:fillRect b="-3950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Текст 7">
            <a:extLst>
              <a:ext uri="{FF2B5EF4-FFF2-40B4-BE49-F238E27FC236}">
                <a16:creationId xmlns:a16="http://schemas.microsoft.com/office/drawing/2014/main" id="{40293859-F609-4837-80CC-262262841B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8918" y="1618129"/>
            <a:ext cx="11152094" cy="1159201"/>
          </a:xfrm>
        </p:spPr>
        <p:txBody>
          <a:bodyPr/>
          <a:lstStyle/>
          <a:p>
            <a:r>
              <a:rPr lang="uk-UA" sz="2800" b="1" dirty="0">
                <a:solidFill>
                  <a:srgbClr val="002060"/>
                </a:solidFill>
              </a:rPr>
              <a:t>Номери, під якими записані цілі раціональні вирази, </a:t>
            </a:r>
            <a:r>
              <a:rPr lang="uk-UA" b="1" dirty="0">
                <a:solidFill>
                  <a:srgbClr val="002060"/>
                </a:solidFill>
              </a:rPr>
              <a:t>н</a:t>
            </a:r>
            <a:r>
              <a:rPr lang="uk-UA" sz="2800" b="1" dirty="0">
                <a:solidFill>
                  <a:srgbClr val="002060"/>
                </a:solidFill>
              </a:rPr>
              <a:t>апиши ліворуч, дробові – праворуч.</a:t>
            </a:r>
            <a:endParaRPr lang="uk-U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527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188DE-C986-4D4A-9610-DFDD7B05A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5972" y="31873"/>
            <a:ext cx="8965887" cy="2083798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</a:rPr>
              <a:t>Відповіді: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CC8BEAA-536B-44BD-BB50-148E859C9BDE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84212" y="1774546"/>
                <a:ext cx="2662303" cy="4033323"/>
              </a:xfrm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buNone/>
                </a:pPr>
                <a:r>
                  <a:rPr lang="uk-UA" sz="5100" b="1" dirty="0">
                    <a:solidFill>
                      <a:srgbClr val="C00000"/>
                    </a:solidFill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Цілі:</a:t>
                </a:r>
              </a:p>
              <a:p>
                <a:pPr marL="0" indent="0">
                  <a:buNone/>
                </a:pPr>
                <a:r>
                  <a:rPr lang="uk-UA" sz="5100" b="1" dirty="0">
                    <a:solidFill>
                      <a:srgbClr val="C00000"/>
                    </a:solidFill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42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𝟏</m:t>
                      </m:r>
                    </m:oMath>
                  </m:oMathPara>
                </a14:m>
                <a:endParaRPr lang="ru-RU" sz="4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4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42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𝟑</m:t>
                      </m:r>
                    </m:oMath>
                  </m:oMathPara>
                </a14:m>
                <a:endParaRPr lang="ru-RU" sz="4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4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42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𝟒</m:t>
                      </m:r>
                    </m:oMath>
                  </m:oMathPara>
                </a14:m>
                <a:endParaRPr lang="uk-UA" sz="4200" b="1" dirty="0">
                  <a:solidFill>
                    <a:srgbClr val="002060"/>
                  </a:solidFill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CC8BEAA-536B-44BD-BB50-148E859C9BD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84212" y="1774546"/>
                <a:ext cx="2662303" cy="4033323"/>
              </a:xfrm>
              <a:blipFill>
                <a:blip r:embed="rId2"/>
                <a:stretch>
                  <a:fillRect l="-6865" t="-483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68CCE9E1-DE8B-400B-A464-B8CCDF1F8419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5815012" y="1640264"/>
                <a:ext cx="4929188" cy="4317475"/>
              </a:xfrm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buNone/>
                </a:pPr>
                <a:r>
                  <a:rPr lang="uk-UA" sz="5100" b="1" dirty="0">
                    <a:solidFill>
                      <a:srgbClr val="C0000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Дробові:</a:t>
                </a:r>
              </a:p>
              <a:p>
                <a:pPr marL="0" indent="0">
                  <a:buNone/>
                </a:pPr>
                <a:r>
                  <a:rPr lang="uk-UA" sz="5100" b="1" dirty="0">
                    <a:solidFill>
                      <a:srgbClr val="C0000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buNone/>
                </a:pPr>
                <a:endParaRPr lang="uk-UA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42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𝟐</m:t>
                      </m:r>
                    </m:oMath>
                  </m:oMathPara>
                </a14:m>
                <a:endParaRPr lang="uk-UA" sz="4200" b="1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endParaRPr lang="uk-UA" sz="4200" b="1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42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𝟓</m:t>
                      </m:r>
                    </m:oMath>
                  </m:oMathPara>
                </a14:m>
                <a:endParaRPr lang="ru-RU" sz="4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4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42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𝟔</m:t>
                      </m:r>
                    </m:oMath>
                  </m:oMathPara>
                </a14:m>
                <a:endParaRPr lang="ru-RU" sz="4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uk-UA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68CCE9E1-DE8B-400B-A464-B8CCDF1F841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5815012" y="1640264"/>
                <a:ext cx="4929188" cy="4317475"/>
              </a:xfrm>
              <a:blipFill>
                <a:blip r:embed="rId3"/>
                <a:stretch>
                  <a:fillRect l="-3832" t="-452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4603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188DE-C986-4D4A-9610-DFDD7B05A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5972" y="31873"/>
            <a:ext cx="8534400" cy="533735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</a:rPr>
              <a:t>Згадай</a:t>
            </a:r>
            <a:endParaRPr lang="uk-UA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200C8A42-B324-4A59-99FE-E35F6CD241AE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0" y="754143"/>
                <a:ext cx="11988799" cy="5663589"/>
              </a:xfrm>
            </p:spPr>
            <p:txBody>
              <a:bodyPr/>
              <a:lstStyle/>
              <a:p>
                <a:pPr algn="ctr"/>
                <a:r>
                  <a:rPr lang="uk-UA" sz="3600" b="1" dirty="0">
                    <a:solidFill>
                      <a:srgbClr val="002060"/>
                    </a:solidFill>
                  </a:rPr>
                  <a:t>Щоб знайти значення раціонального виразу, потрібно підставити значення змінної у вираз і виконати дії.</a:t>
                </a:r>
              </a:p>
              <a:p>
                <a:pPr algn="ctr"/>
                <a:r>
                  <a:rPr lang="ru-RU" sz="3200" b="1" dirty="0" err="1">
                    <a:solidFill>
                      <a:srgbClr val="0070C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Наприклад</a:t>
                </a:r>
                <a:r>
                  <a:rPr lang="ru-RU" sz="3200" b="1" dirty="0">
                    <a:solidFill>
                      <a:srgbClr val="0070C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а+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3200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, якщо </m:t>
                      </m:r>
                      <m:r>
                        <a:rPr lang="uk-UA" sz="3200" b="1" i="1" smtClean="0"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а</m:t>
                      </m:r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𝟐</m:t>
                      </m:r>
                    </m:oMath>
                  </m:oMathPara>
                </a14:m>
                <a:endParaRPr lang="ru-RU" sz="3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3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0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Якщо</m:t>
                      </m:r>
                      <m:r>
                        <a:rPr lang="uk-UA" sz="36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uk-UA" sz="3600" b="1" i="1" smtClean="0"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а</m:t>
                      </m:r>
                      <m:r>
                        <a:rPr lang="uk-UA" sz="3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3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𝟐</m:t>
                      </m:r>
                      <m:r>
                        <a:rPr lang="uk-UA" sz="3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, то 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uk-UA" sz="3600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а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3600" b="1" i="1" smtClean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den>
                      </m:f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r>
                            <a:rPr lang="uk-UA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den>
                      </m:f>
                      <m:r>
                        <a:rPr lang="uk-UA" sz="3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𝟔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den>
                      </m:f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3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endParaRPr lang="uk-UA" sz="4000" dirty="0"/>
              </a:p>
            </p:txBody>
          </p:sp>
        </mc:Choice>
        <mc:Fallback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200C8A42-B324-4A59-99FE-E35F6CD241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0" y="754143"/>
                <a:ext cx="11988799" cy="5663589"/>
              </a:xfrm>
              <a:blipFill>
                <a:blip r:embed="rId2"/>
                <a:stretch>
                  <a:fillRect t="-699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3497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DB66B7-C668-49E5-B410-1B4F3E182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-999241"/>
            <a:ext cx="8534400" cy="5872899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Завдання №2</a:t>
            </a:r>
            <a:br>
              <a:rPr lang="uk-UA" b="1" dirty="0">
                <a:solidFill>
                  <a:srgbClr val="002060"/>
                </a:solidFill>
              </a:rPr>
            </a:br>
            <a:br>
              <a:rPr lang="uk-UA" dirty="0"/>
            </a:br>
            <a:r>
              <a:rPr lang="uk-UA" b="1" dirty="0">
                <a:solidFill>
                  <a:srgbClr val="0070C0"/>
                </a:solidFill>
              </a:rPr>
              <a:t>Знайти значення виразу:</a:t>
            </a:r>
            <a:br>
              <a:rPr lang="uk-UA" b="1" dirty="0">
                <a:solidFill>
                  <a:srgbClr val="0070C0"/>
                </a:solidFill>
              </a:rPr>
            </a:br>
            <a:br>
              <a:rPr lang="uk-UA" b="1" dirty="0">
                <a:solidFill>
                  <a:srgbClr val="0070C0"/>
                </a:solidFill>
              </a:rPr>
            </a:br>
            <a:r>
              <a:rPr lang="uk-UA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A1584F2-D14C-4EED-A774-30146A7DF863}"/>
                  </a:ext>
                </a:extLst>
              </p:cNvPr>
              <p:cNvSpPr txBox="1"/>
              <p:nvPr/>
            </p:nvSpPr>
            <p:spPr>
              <a:xfrm>
                <a:off x="3056467" y="3123468"/>
                <a:ext cx="6112932" cy="11297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х</m:t>
                          </m:r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х </m:t>
                          </m:r>
                        </m:den>
                      </m:f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3600" b="0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якщо х</m:t>
                      </m:r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uk-UA" sz="36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A1584F2-D14C-4EED-A774-30146A7DF8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6467" y="3123468"/>
                <a:ext cx="6112932" cy="112973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9684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DB66B7-C668-49E5-B410-1B4F3E182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716" y="122549"/>
            <a:ext cx="8534400" cy="2592370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Відповідь: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C2999E7-D7EB-4EB1-9645-BF2C4C69A8DC}"/>
                  </a:ext>
                </a:extLst>
              </p:cNvPr>
              <p:cNvSpPr txBox="1"/>
              <p:nvPr/>
            </p:nvSpPr>
            <p:spPr>
              <a:xfrm>
                <a:off x="1216058" y="3123532"/>
                <a:ext cx="8625526" cy="11294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Я</m:t>
                      </m:r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кщо </m:t>
                      </m:r>
                      <m:r>
                        <a:rPr lang="uk-UA" sz="3600" b="1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х</m:t>
                      </m:r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, то </m:t>
                      </m:r>
                      <m:f>
                        <m:fPr>
                          <m:ctrlPr>
                            <a:rPr lang="uk-UA" sz="36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х</m:t>
                          </m:r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3600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х</m:t>
                          </m:r>
                        </m:den>
                      </m:f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r>
                        <a:rPr lang="uk-UA" sz="36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uk-UA" sz="36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uk-UA" sz="36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C2999E7-D7EB-4EB1-9645-BF2C4C69A8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6058" y="3123532"/>
                <a:ext cx="8625526" cy="112947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4861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B81A32-FD00-4C85-A983-8DF537548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945" y="211666"/>
            <a:ext cx="9938575" cy="990600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C00000"/>
                </a:solidFill>
              </a:rPr>
              <a:t>Згадай, як ми множимо звичайні дроби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AA78EE0-816B-4BDB-A56C-08E2163D111B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4213" y="1608668"/>
                <a:ext cx="10881254" cy="4334932"/>
              </a:xfrm>
            </p:spPr>
            <p:txBody>
              <a:bodyPr>
                <a:normAutofit/>
              </a:bodyPr>
              <a:lstStyle/>
              <a:p>
                <a:r>
                  <a:rPr lang="uk-UA" sz="2400" b="1" dirty="0">
                    <a:solidFill>
                      <a:srgbClr val="002060"/>
                    </a:solidFill>
                  </a:rPr>
                  <a:t>Чисельник першого дробу множимо на чисельник другого дробу, а знаменник першого – на знаменник другого, за потребою виконуємо скорочення.</a:t>
                </a:r>
              </a:p>
              <a:p>
                <a:endParaRPr lang="uk-UA" sz="2400" b="1" dirty="0">
                  <a:solidFill>
                    <a:srgbClr val="00206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𝟔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𝟑𝟓</m:t>
                          </m:r>
                        </m:den>
                      </m:f>
                    </m:oMath>
                  </m:oMathPara>
                </a14:m>
                <a:endParaRPr lang="uk-UA" sz="3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𝟔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𝟏𝟐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32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sz="2400" dirty="0"/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AA78EE0-816B-4BDB-A56C-08E2163D111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3" y="1608668"/>
                <a:ext cx="10881254" cy="4334932"/>
              </a:xfrm>
              <a:blipFill>
                <a:blip r:embed="rId2"/>
                <a:stretch>
                  <a:fillRect l="-840" t="-1125" r="-39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A2D2CB1C-4B9B-414A-811A-7E0627DF7BD3}"/>
                  </a:ext>
                </a:extLst>
              </p14:cNvPr>
              <p14:cNvContentPartPr/>
              <p14:nvPr/>
            </p14:nvContentPartPr>
            <p14:xfrm>
              <a:off x="3784524" y="4600585"/>
              <a:ext cx="77400" cy="230040"/>
            </p14:xfrm>
          </p:contentPart>
        </mc:Choice>
        <mc:Fallback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A2D2CB1C-4B9B-414A-811A-7E0627DF7BD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66884" y="4582945"/>
                <a:ext cx="113040" cy="265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8" name="Рукописный ввод 7">
                <a:extLst>
                  <a:ext uri="{FF2B5EF4-FFF2-40B4-BE49-F238E27FC236}">
                    <a16:creationId xmlns:a16="http://schemas.microsoft.com/office/drawing/2014/main" id="{42804709-0900-42A0-A15D-77A44C95C49C}"/>
                  </a:ext>
                </a:extLst>
              </p14:cNvPr>
              <p14:cNvContentPartPr/>
              <p14:nvPr/>
            </p14:nvContentPartPr>
            <p14:xfrm>
              <a:off x="3901164" y="5472505"/>
              <a:ext cx="118080" cy="201240"/>
            </p14:xfrm>
          </p:contentPart>
        </mc:Choice>
        <mc:Fallback>
          <p:pic>
            <p:nvPicPr>
              <p:cNvPr id="8" name="Рукописный ввод 7">
                <a:extLst>
                  <a:ext uri="{FF2B5EF4-FFF2-40B4-BE49-F238E27FC236}">
                    <a16:creationId xmlns:a16="http://schemas.microsoft.com/office/drawing/2014/main" id="{42804709-0900-42A0-A15D-77A44C95C49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83524" y="5454865"/>
                <a:ext cx="153720" cy="23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Рукописный ввод 9">
                <a:extLst>
                  <a:ext uri="{FF2B5EF4-FFF2-40B4-BE49-F238E27FC236}">
                    <a16:creationId xmlns:a16="http://schemas.microsoft.com/office/drawing/2014/main" id="{1AE727A3-F8D5-426E-8055-96046197CB4F}"/>
                  </a:ext>
                </a:extLst>
              </p14:cNvPr>
              <p14:cNvContentPartPr/>
              <p14:nvPr/>
            </p14:nvContentPartPr>
            <p14:xfrm>
              <a:off x="3433164" y="4716865"/>
              <a:ext cx="373320" cy="412200"/>
            </p14:xfrm>
          </p:contentPart>
        </mc:Choice>
        <mc:Fallback>
          <p:pic>
            <p:nvPicPr>
              <p:cNvPr id="10" name="Рукописный ввод 9">
                <a:extLst>
                  <a:ext uri="{FF2B5EF4-FFF2-40B4-BE49-F238E27FC236}">
                    <a16:creationId xmlns:a16="http://schemas.microsoft.com/office/drawing/2014/main" id="{1AE727A3-F8D5-426E-8055-96046197CB4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415524" y="4698865"/>
                <a:ext cx="408960" cy="44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1" name="Рукописный ввод 10">
                <a:extLst>
                  <a:ext uri="{FF2B5EF4-FFF2-40B4-BE49-F238E27FC236}">
                    <a16:creationId xmlns:a16="http://schemas.microsoft.com/office/drawing/2014/main" id="{A8AB5EC4-AE79-4997-9F81-1D5D50DD0C24}"/>
                  </a:ext>
                </a:extLst>
              </p14:cNvPr>
              <p14:cNvContentPartPr/>
              <p14:nvPr/>
            </p14:nvContentPartPr>
            <p14:xfrm>
              <a:off x="3360444" y="5344705"/>
              <a:ext cx="506520" cy="473760"/>
            </p14:xfrm>
          </p:contentPart>
        </mc:Choice>
        <mc:Fallback>
          <p:pic>
            <p:nvPicPr>
              <p:cNvPr id="11" name="Рукописный ввод 10">
                <a:extLst>
                  <a:ext uri="{FF2B5EF4-FFF2-40B4-BE49-F238E27FC236}">
                    <a16:creationId xmlns:a16="http://schemas.microsoft.com/office/drawing/2014/main" id="{A8AB5EC4-AE79-4997-9F81-1D5D50DD0C24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342804" y="5327065"/>
                <a:ext cx="542160" cy="509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02338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B81A32-FD00-4C85-A983-8DF537548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945" y="211666"/>
            <a:ext cx="10447622" cy="712161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Аналогічно множимо і раціональні дроби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AA78EE0-816B-4BDB-A56C-08E2163D111B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4213" y="1206631"/>
                <a:ext cx="10881254" cy="5297863"/>
              </a:xfrm>
            </p:spPr>
            <p:txBody>
              <a:bodyPr>
                <a:normAutofit fontScale="92500"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39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9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𝒂</m:t>
                        </m:r>
                      </m:num>
                      <m:den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</m:den>
                    </m:f>
                    <m:r>
                      <a:rPr lang="uk-UA" sz="39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⋅</m:t>
                    </m:r>
                    <m:f>
                      <m:fPr>
                        <m:ctrlPr>
                          <a:rPr lang="ru-RU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𝒄</m:t>
                        </m:r>
                      </m:num>
                      <m:den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𝒅</m:t>
                        </m:r>
                      </m:den>
                    </m:f>
                    <m:r>
                      <a:rPr lang="uk-UA" sz="39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𝒂</m:t>
                        </m:r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⋅</m:t>
                        </m:r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𝒄</m:t>
                        </m:r>
                      </m:num>
                      <m:den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⋅</m:t>
                        </m:r>
                        <m:r>
                          <a:rPr lang="uk-UA" sz="39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𝒅</m:t>
                        </m:r>
                      </m:den>
                    </m:f>
                  </m:oMath>
                </a14:m>
                <a:r>
                  <a:rPr lang="en-US" sz="36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uk-UA" sz="3600" b="1" dirty="0">
                    <a:solidFill>
                      <a:srgbClr val="0070C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 цьому знаменник </a:t>
                </a:r>
                <a:r>
                  <a:rPr lang="en-US" sz="3600" b="1" dirty="0">
                    <a:solidFill>
                      <a:srgbClr val="0070C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b, d</a:t>
                </a:r>
                <a:r>
                  <a:rPr lang="uk-UA" sz="3600" b="1" dirty="0">
                    <a:solidFill>
                      <a:srgbClr val="0070C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не може</a:t>
                </a:r>
              </a:p>
              <a:p>
                <a:r>
                  <a:rPr lang="uk-UA" sz="3600" b="1" dirty="0">
                    <a:solidFill>
                      <a:srgbClr val="0070C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дорівнювати 0 (</a:t>
                </a:r>
                <a:r>
                  <a:rPr lang="uk-UA" sz="3600" b="1" dirty="0">
                    <a:solidFill>
                      <a:srgbClr val="C0000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бо на 0 ділити не можна</a:t>
                </a:r>
                <a:r>
                  <a:rPr lang="uk-UA" sz="3600" b="1" dirty="0">
                    <a:solidFill>
                      <a:srgbClr val="0070C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pPr algn="ctr"/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НАПРИКЛАД:</a:t>
                </a:r>
              </a:p>
              <a:p>
                <a:endParaRPr lang="uk-UA" sz="3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х</m:t>
                          </m:r>
                        </m:den>
                      </m:f>
                      <m:r>
                        <a:rPr lang="uk-UA" sz="28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у</m:t>
                          </m:r>
                        </m:den>
                      </m:f>
                      <m:r>
                        <a:rPr lang="uk-UA" sz="28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ху</m:t>
                          </m:r>
                        </m:den>
                      </m:f>
                      <m:r>
                        <a:rPr lang="uk-UA" sz="28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𝟏𝟓</m:t>
                          </m:r>
                        </m:num>
                        <m:den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  <m:r>
                            <a:rPr lang="uk-UA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ху</m:t>
                          </m:r>
                        </m:den>
                      </m:f>
                    </m:oMath>
                  </m:oMathPara>
                </a14:m>
                <a:endParaRPr lang="en-US" sz="28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8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𝒂</m:t>
                          </m:r>
                        </m:num>
                        <m:den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𝒃</m:t>
                          </m:r>
                        </m:den>
                      </m:f>
                      <m:r>
                        <a:rPr lang="uk-UA" sz="28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den>
                      </m:f>
                      <m:r>
                        <a:rPr lang="uk-UA" sz="28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𝒂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𝒃</m:t>
                          </m:r>
                        </m:den>
                      </m:f>
                      <m:r>
                        <a:rPr lang="uk-UA" sz="28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𝟖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𝒂𝒃</m:t>
                          </m:r>
                        </m:num>
                        <m:den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𝒃</m:t>
                          </m:r>
                        </m:den>
                      </m:f>
                      <m:r>
                        <a:rPr lang="uk-UA" sz="28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𝟖</m:t>
                          </m:r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𝒂</m:t>
                          </m:r>
                        </m:num>
                        <m:den>
                          <m:r>
                            <a:rPr lang="uk-UA" sz="28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ru-RU" sz="2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2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3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sz="2400" dirty="0"/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AA78EE0-816B-4BDB-A56C-08E2163D111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3" y="1206631"/>
                <a:ext cx="10881254" cy="5297863"/>
              </a:xfrm>
              <a:blipFill>
                <a:blip r:embed="rId2"/>
                <a:stretch>
                  <a:fillRect l="-61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538A9F5D-11A0-4BD2-A6FC-A0420E5DB593}"/>
              </a:ext>
            </a:extLst>
          </p:cNvPr>
          <p:cNvGrpSpPr/>
          <p:nvPr/>
        </p:nvGrpSpPr>
        <p:grpSpPr>
          <a:xfrm>
            <a:off x="4008444" y="5481865"/>
            <a:ext cx="298800" cy="903600"/>
            <a:chOff x="4008444" y="5481865"/>
            <a:chExt cx="298800" cy="903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4" name="Рукописный ввод 3">
                  <a:extLst>
                    <a:ext uri="{FF2B5EF4-FFF2-40B4-BE49-F238E27FC236}">
                      <a16:creationId xmlns:a16="http://schemas.microsoft.com/office/drawing/2014/main" id="{6DA15C87-BD33-4C6C-859F-BCEDA477AC16}"/>
                    </a:ext>
                  </a:extLst>
                </p14:cNvPr>
                <p14:cNvContentPartPr/>
                <p14:nvPr/>
              </p14:nvContentPartPr>
              <p14:xfrm>
                <a:off x="4048764" y="5481865"/>
                <a:ext cx="258480" cy="378000"/>
              </p14:xfrm>
            </p:contentPart>
          </mc:Choice>
          <mc:Fallback>
            <p:pic>
              <p:nvPicPr>
                <p:cNvPr id="4" name="Рукописный ввод 3">
                  <a:extLst>
                    <a:ext uri="{FF2B5EF4-FFF2-40B4-BE49-F238E27FC236}">
                      <a16:creationId xmlns:a16="http://schemas.microsoft.com/office/drawing/2014/main" id="{6DA15C87-BD33-4C6C-859F-BCEDA477AC16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031124" y="5464225"/>
                  <a:ext cx="294120" cy="41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5" name="Рукописный ввод 4">
                  <a:extLst>
                    <a:ext uri="{FF2B5EF4-FFF2-40B4-BE49-F238E27FC236}">
                      <a16:creationId xmlns:a16="http://schemas.microsoft.com/office/drawing/2014/main" id="{A023202C-0D50-444D-AA47-78F25F4F2044}"/>
                    </a:ext>
                  </a:extLst>
                </p14:cNvPr>
                <p14:cNvContentPartPr/>
                <p14:nvPr/>
              </p14:nvContentPartPr>
              <p14:xfrm>
                <a:off x="4008444" y="6006025"/>
                <a:ext cx="252720" cy="379440"/>
              </p14:xfrm>
            </p:contentPart>
          </mc:Choice>
          <mc:Fallback>
            <p:pic>
              <p:nvPicPr>
                <p:cNvPr id="5" name="Рукописный ввод 4">
                  <a:extLst>
                    <a:ext uri="{FF2B5EF4-FFF2-40B4-BE49-F238E27FC236}">
                      <a16:creationId xmlns:a16="http://schemas.microsoft.com/office/drawing/2014/main" id="{A023202C-0D50-444D-AA47-78F25F4F2044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990444" y="5988385"/>
                  <a:ext cx="288360" cy="4150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782456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41A2C7-676D-46F9-9620-508C614CF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976" y="508000"/>
            <a:ext cx="11312164" cy="10414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Завдання №3</a:t>
            </a:r>
            <a:br>
              <a:rPr lang="uk-UA" b="1" dirty="0">
                <a:solidFill>
                  <a:srgbClr val="002060"/>
                </a:solidFill>
              </a:rPr>
            </a:br>
            <a:br>
              <a:rPr lang="uk-UA" dirty="0"/>
            </a:br>
            <a:r>
              <a:rPr lang="uk-UA" b="1" dirty="0">
                <a:solidFill>
                  <a:srgbClr val="002060"/>
                </a:solidFill>
              </a:rPr>
              <a:t>Виконай множення (за потребою скоротити)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3FEFC0E-8A8A-4E16-BE11-9DF0561CAB6B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4213" y="2506133"/>
                <a:ext cx="8534400" cy="3488267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𝟒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х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а</m:t>
                        </m:r>
                      </m:den>
                    </m:f>
                    <m:r>
                      <a:rPr lang="uk-UA" sz="40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⋅</m:t>
                    </m:r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𝟓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у</m:t>
                        </m:r>
                      </m:den>
                    </m:f>
                  </m:oMath>
                </a14:m>
                <a:r>
                  <a:rPr lang="uk-UA" sz="4000" b="1" dirty="0">
                    <a:solidFill>
                      <a:srgbClr val="002060"/>
                    </a:solidFill>
                  </a:rPr>
                  <a:t>=</a:t>
                </a:r>
              </a:p>
              <a:p>
                <a:pPr algn="ctr"/>
                <a:endParaRPr lang="uk-UA" sz="32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х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𝟗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ru-RU" sz="3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3FEFC0E-8A8A-4E16-BE11-9DF0561CAB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3" y="2506133"/>
                <a:ext cx="8534400" cy="3488267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2611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41A2C7-676D-46F9-9620-508C614CF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4744" y="508000"/>
            <a:ext cx="8534401" cy="1041400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Відповідь: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3FEFC0E-8A8A-4E16-BE11-9DF0561CAB6B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584462" y="2055043"/>
                <a:ext cx="7946796" cy="4440025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х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а</m:t>
                        </m:r>
                      </m:den>
                    </m:f>
                    <m:r>
                      <a:rPr lang="uk-UA" sz="40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⋅</m:t>
                    </m:r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у</m:t>
                        </m:r>
                      </m:den>
                    </m:f>
                    <m:r>
                      <a:rPr lang="uk-UA" sz="40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х∙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у∙а</m:t>
                        </m:r>
                      </m:den>
                    </m:f>
                    <m:r>
                      <a:rPr lang="uk-UA" sz="4000" b="1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ru-RU" sz="4000" b="1" dirty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х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уа</m:t>
                        </m:r>
                      </m:den>
                    </m:f>
                  </m:oMath>
                </a14:m>
                <a:endParaRPr lang="ru-RU" sz="4000" b="1" dirty="0"/>
              </a:p>
              <a:p>
                <a:endParaRPr lang="ru-RU" sz="36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х</m:t>
                          </m:r>
                        </m:num>
                        <m:den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den>
                      </m:f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  <m:r>
                            <a:rPr lang="en-US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num>
                        <m:den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𝟗</m:t>
                          </m:r>
                        </m:den>
                      </m:f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х∙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num>
                        <m:den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𝟗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den>
                      </m:f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х</m:t>
                          </m:r>
                        </m:num>
                        <m:den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𝟗</m:t>
                          </m:r>
                        </m:den>
                      </m:f>
                    </m:oMath>
                  </m:oMathPara>
                </a14:m>
                <a:endParaRPr lang="ru-RU" sz="3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b="1" dirty="0"/>
              </a:p>
              <a:p>
                <a:endParaRPr lang="uk-UA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3FEFC0E-8A8A-4E16-BE11-9DF0561CAB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84462" y="2055043"/>
                <a:ext cx="7946796" cy="4440025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72C83FC4-47F8-4820-B8FB-DA27650620BE}"/>
              </a:ext>
            </a:extLst>
          </p:cNvPr>
          <p:cNvGrpSpPr/>
          <p:nvPr/>
        </p:nvGrpSpPr>
        <p:grpSpPr>
          <a:xfrm>
            <a:off x="2883084" y="3839185"/>
            <a:ext cx="451440" cy="1261440"/>
            <a:chOff x="2883084" y="3839185"/>
            <a:chExt cx="451440" cy="1261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6" name="Рукописный ввод 5">
                  <a:extLst>
                    <a:ext uri="{FF2B5EF4-FFF2-40B4-BE49-F238E27FC236}">
                      <a16:creationId xmlns:a16="http://schemas.microsoft.com/office/drawing/2014/main" id="{C442258A-7859-4A13-B6D9-4959E563D8A3}"/>
                    </a:ext>
                  </a:extLst>
                </p14:cNvPr>
                <p14:cNvContentPartPr/>
                <p14:nvPr/>
              </p14:nvContentPartPr>
              <p14:xfrm>
                <a:off x="3181884" y="3839185"/>
                <a:ext cx="152640" cy="553320"/>
              </p14:xfrm>
            </p:contentPart>
          </mc:Choice>
          <mc:Fallback xmlns="">
            <p:pic>
              <p:nvPicPr>
                <p:cNvPr id="6" name="Рукописный ввод 5">
                  <a:extLst>
                    <a:ext uri="{FF2B5EF4-FFF2-40B4-BE49-F238E27FC236}">
                      <a16:creationId xmlns:a16="http://schemas.microsoft.com/office/drawing/2014/main" id="{C442258A-7859-4A13-B6D9-4959E563D8A3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164244" y="3821185"/>
                  <a:ext cx="188280" cy="58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7" name="Рукописный ввод 6">
                  <a:extLst>
                    <a:ext uri="{FF2B5EF4-FFF2-40B4-BE49-F238E27FC236}">
                      <a16:creationId xmlns:a16="http://schemas.microsoft.com/office/drawing/2014/main" id="{CB365ED4-4B3B-48F4-A5F8-1944E6E662AE}"/>
                    </a:ext>
                  </a:extLst>
                </p14:cNvPr>
                <p14:cNvContentPartPr/>
                <p14:nvPr/>
              </p14:nvContentPartPr>
              <p14:xfrm>
                <a:off x="2883084" y="4572505"/>
                <a:ext cx="193320" cy="528120"/>
              </p14:xfrm>
            </p:contentPart>
          </mc:Choice>
          <mc:Fallback xmlns="">
            <p:pic>
              <p:nvPicPr>
                <p:cNvPr id="7" name="Рукописный ввод 6">
                  <a:extLst>
                    <a:ext uri="{FF2B5EF4-FFF2-40B4-BE49-F238E27FC236}">
                      <a16:creationId xmlns:a16="http://schemas.microsoft.com/office/drawing/2014/main" id="{CB365ED4-4B3B-48F4-A5F8-1944E6E662A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865444" y="4554505"/>
                  <a:ext cx="228960" cy="5637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153094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3B9E71-3A8D-45AB-99B1-447CF1FBF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811" y="508001"/>
            <a:ext cx="8534401" cy="547802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</a:rPr>
              <a:t>Згадай!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F9A5B0F6-0D6C-4A9D-8CF0-50418B81B6DB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4212" y="1159497"/>
                <a:ext cx="10440987" cy="4834903"/>
              </a:xfrm>
            </p:spPr>
            <p:txBody>
              <a:bodyPr>
                <a:normAutofit/>
              </a:bodyPr>
              <a:lstStyle/>
              <a:p>
                <a:r>
                  <a:rPr lang="uk-UA" sz="2800" b="1" dirty="0">
                    <a:solidFill>
                      <a:srgbClr val="002060"/>
                    </a:solidFill>
                  </a:rPr>
                  <a:t>Щоб піднести раціональний дріб до </a:t>
                </a:r>
                <a:r>
                  <a:rPr lang="uk-UA" sz="2800" b="1" dirty="0" err="1">
                    <a:solidFill>
                      <a:srgbClr val="002060"/>
                    </a:solidFill>
                  </a:rPr>
                  <a:t>степеня</a:t>
                </a:r>
                <a:r>
                  <a:rPr lang="uk-UA" sz="2800" b="1" dirty="0">
                    <a:solidFill>
                      <a:srgbClr val="002060"/>
                    </a:solidFill>
                  </a:rPr>
                  <a:t>, потрібно піднести до цього </a:t>
                </a:r>
                <a:r>
                  <a:rPr lang="uk-UA" sz="2800" b="1" dirty="0" err="1">
                    <a:solidFill>
                      <a:srgbClr val="002060"/>
                    </a:solidFill>
                  </a:rPr>
                  <a:t>степеня</a:t>
                </a:r>
                <a:r>
                  <a:rPr lang="uk-UA" sz="2800" b="1" dirty="0">
                    <a:solidFill>
                      <a:srgbClr val="002060"/>
                    </a:solidFill>
                  </a:rPr>
                  <a:t> чисельник і знаменник дробу.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sz="32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uk-UA" sz="32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𝒂</m:t>
                                </m:r>
                              </m:num>
                              <m:den>
                                <m:r>
                                  <a:rPr lang="uk-UA" sz="32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𝒃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uk-UA" sz="3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p>
                    </m:sSup>
                    <m:r>
                      <a:rPr lang="uk-UA" sz="32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3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</m:e>
                          <m:sup>
                            <m:r>
                              <a:rPr lang="uk-UA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𝒃</m:t>
                            </m:r>
                          </m:e>
                          <m:sup>
                            <m:r>
                              <a:rPr lang="uk-UA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32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uk-UA" sz="32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𝒂</m:t>
                    </m:r>
                    <m:r>
                      <a:rPr lang="uk-UA" sz="32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≠</m:t>
                    </m:r>
                    <m:r>
                      <a:rPr lang="uk-UA" sz="32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uk-UA" sz="32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sz="32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𝒃</m:t>
                    </m:r>
                    <m:r>
                      <a:rPr lang="uk-UA" sz="32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≠</m:t>
                    </m:r>
                    <m:r>
                      <a:rPr lang="uk-UA" sz="32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endParaRPr lang="en-US" sz="3200" b="1" dirty="0">
                  <a:solidFill>
                    <a:srgbClr val="002060"/>
                  </a:solidFill>
                </a:endParaRPr>
              </a:p>
              <a:p>
                <a:pPr algn="ctr"/>
                <a:endParaRPr lang="en-US" sz="3200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sz="36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uk-UA" sz="36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х</m:t>
                                </m:r>
                              </m:num>
                              <m:den>
                                <m:r>
                                  <a:rPr lang="uk-UA" sz="36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  <m:r>
                                  <a:rPr lang="uk-UA" sz="36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у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uk-UA" sz="36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х</m:t>
                            </m:r>
                          </m:e>
                          <m:sup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e>
                          <m:sup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у</m:t>
                            </m:r>
                          </m:e>
                          <m:sup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uk-UA" sz="36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х</m:t>
                            </m:r>
                          </m:e>
                          <m:sup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uk-UA" sz="3600" b="1" i="1">
                            <a:latin typeface="Cambria Math" panose="02040503050406030204" pitchFamily="18" charset="0"/>
                          </a:rPr>
                          <m:t>⋅</m:t>
                        </m:r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uk-UA" sz="3600" b="1" i="1">
                            <a:latin typeface="Cambria Math" panose="02040503050406030204" pitchFamily="18" charset="0"/>
                          </a:rPr>
                          <m:t>⋅</m:t>
                        </m:r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𝒚</m:t>
                            </m:r>
                          </m:e>
                          <m:sup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36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ru-RU" sz="3600" b="1" dirty="0">
                    <a:solidFill>
                      <a:srgbClr val="00206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х</m:t>
                            </m:r>
                          </m:e>
                          <m:sup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𝒚</m:t>
                            </m:r>
                          </m:e>
                          <m:sup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ru-RU" sz="3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3200" dirty="0"/>
              </a:p>
              <a:p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sz="2800" dirty="0"/>
              </a:p>
            </p:txBody>
          </p:sp>
        </mc:Choice>
        <mc:Fallback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F9A5B0F6-0D6C-4A9D-8CF0-50418B81B6D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2" y="1159497"/>
                <a:ext cx="10440987" cy="4834903"/>
              </a:xfrm>
              <a:blipFill>
                <a:blip r:embed="rId2"/>
                <a:stretch>
                  <a:fillRect l="-1168" t="-126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15721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3B9E71-3A8D-45AB-99B1-447CF1FBF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811" y="254524"/>
            <a:ext cx="8534401" cy="126100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Завдання №4</a:t>
            </a:r>
            <a:br>
              <a:rPr lang="uk-UA" b="1" dirty="0">
                <a:solidFill>
                  <a:srgbClr val="002060"/>
                </a:solidFill>
              </a:rPr>
            </a:br>
            <a:br>
              <a:rPr lang="uk-UA" dirty="0"/>
            </a:br>
            <a:r>
              <a:rPr lang="uk-UA" b="1" dirty="0">
                <a:solidFill>
                  <a:srgbClr val="0070C0"/>
                </a:solidFill>
              </a:rPr>
              <a:t>Піднести до </a:t>
            </a:r>
            <a:r>
              <a:rPr lang="uk-UA" b="1" dirty="0" err="1">
                <a:solidFill>
                  <a:srgbClr val="0070C0"/>
                </a:solidFill>
              </a:rPr>
              <a:t>степеня</a:t>
            </a:r>
            <a:r>
              <a:rPr lang="uk-UA" b="1" dirty="0">
                <a:solidFill>
                  <a:srgbClr val="0070C0"/>
                </a:solidFill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F9A5B0F6-0D6C-4A9D-8CF0-50418B81B6DB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4212" y="2048933"/>
                <a:ext cx="10440987" cy="3945467"/>
              </a:xfrm>
            </p:spPr>
            <p:txBody>
              <a:bodyPr>
                <a:norm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3600" b="1" i="1">
                                      <a:solidFill>
                                        <a:srgbClr val="00206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3600" b="1" i="1">
                                      <a:solidFill>
                                        <a:srgbClr val="00206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х</m:t>
                                  </m:r>
                                </m:num>
                                <m:den>
                                  <m:r>
                                    <a:rPr lang="uk-UA" sz="3600" b="1" i="1" smtClean="0">
                                      <a:solidFill>
                                        <a:srgbClr val="00206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𝟑</m:t>
                                  </m:r>
                                  <m:r>
                                    <a:rPr lang="uk-UA" sz="3600" b="1" i="1">
                                      <a:solidFill>
                                        <a:srgbClr val="00206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у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uk-UA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sup>
                      </m:sSup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ru-RU" sz="3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3200" dirty="0"/>
              </a:p>
              <a:p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sz="2800" dirty="0"/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F9A5B0F6-0D6C-4A9D-8CF0-50418B81B6D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2" y="2048933"/>
                <a:ext cx="10440987" cy="3945467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99385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>
                <a:extLst>
                  <a:ext uri="{FF2B5EF4-FFF2-40B4-BE49-F238E27FC236}">
                    <a16:creationId xmlns:a16="http://schemas.microsoft.com/office/drawing/2014/main" id="{198A121F-F989-4CAA-B99B-2A7B3CD9C1B2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684212" y="2498104"/>
                <a:ext cx="8534400" cy="2582943"/>
              </a:xfrm>
            </p:spPr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3600" b="1" i="1">
                                      <a:solidFill>
                                        <a:srgbClr val="00206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3600" b="1" i="1">
                                      <a:solidFill>
                                        <a:srgbClr val="00206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х</m:t>
                                  </m:r>
                                </m:num>
                                <m:den>
                                  <m:r>
                                    <a:rPr lang="uk-UA" sz="3600" b="1" i="1" smtClean="0">
                                      <a:solidFill>
                                        <a:srgbClr val="00206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𝟑</m:t>
                                  </m:r>
                                  <m:r>
                                    <a:rPr lang="uk-UA" sz="3600" b="1" i="1">
                                      <a:solidFill>
                                        <a:srgbClr val="00206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у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uk-UA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sup>
                      </m:sSup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uk-UA" sz="3600" b="1" i="1" smtClean="0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ru-RU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e>
                            <m:sup>
                              <m:r>
                                <a:rPr lang="uk-UA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ru-RU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у</m:t>
                              </m:r>
                            </m:e>
                            <m:sup>
                              <m:r>
                                <a:rPr lang="uk-UA" sz="3600" b="1" i="1" smtClean="0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</m:den>
                      </m:f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uk-UA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</m:num>
                        <m:den>
                          <m:r>
                            <a:rPr lang="uk-UA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uk-UA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r>
                            <a:rPr lang="uk-UA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uk-UA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r>
                            <a:rPr lang="uk-UA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uk-UA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ru-RU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у</m:t>
                              </m:r>
                            </m:e>
                            <m:sup>
                              <m:r>
                                <a:rPr lang="uk-UA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</m:den>
                      </m:f>
                      <m:r>
                        <a:rPr lang="uk-UA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uk-UA" sz="3600" b="1" i="1" smtClean="0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</m:num>
                        <m:den>
                          <m:r>
                            <a:rPr lang="uk-UA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𝟐𝟕</m:t>
                          </m:r>
                          <m:sSup>
                            <m:sSupPr>
                              <m:ctrlPr>
                                <a:rPr lang="ru-RU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1" i="1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𝒚</m:t>
                              </m:r>
                            </m:e>
                            <m:sup>
                              <m:r>
                                <a:rPr lang="uk-UA" sz="3600" b="1" i="1" smtClean="0">
                                  <a:solidFill>
                                    <a:srgbClr val="00206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uk-UA" b="1" dirty="0"/>
              </a:p>
            </p:txBody>
          </p:sp>
        </mc:Choice>
        <mc:Fallback xmlns="">
          <p:sp>
            <p:nvSpPr>
              <p:cNvPr id="2" name="Заголовок 1">
                <a:extLst>
                  <a:ext uri="{FF2B5EF4-FFF2-40B4-BE49-F238E27FC236}">
                    <a16:creationId xmlns:a16="http://schemas.microsoft.com/office/drawing/2014/main" id="{198A121F-F989-4CAA-B99B-2A7B3CD9C1B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84212" y="2498104"/>
                <a:ext cx="8534400" cy="258294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Объект 2">
            <a:extLst>
              <a:ext uri="{FF2B5EF4-FFF2-40B4-BE49-F238E27FC236}">
                <a16:creationId xmlns:a16="http://schemas.microsoft.com/office/drawing/2014/main" id="{7A5D66D6-E336-43D7-86D3-8CD031E21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1"/>
            <a:ext cx="8534400" cy="13975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600" b="1" dirty="0">
                <a:solidFill>
                  <a:srgbClr val="002060"/>
                </a:solidFill>
              </a:rPr>
              <a:t>Відповідь:</a:t>
            </a:r>
          </a:p>
        </p:txBody>
      </p:sp>
    </p:spTree>
    <p:extLst>
      <p:ext uri="{BB962C8B-B14F-4D97-AF65-F5344CB8AC3E}">
        <p14:creationId xmlns:p14="http://schemas.microsoft.com/office/powerpoint/2010/main" val="813231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D7BD30-87A3-47F6-A479-F42907FA0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-4665"/>
            <a:ext cx="10475201" cy="843651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Згадай, як ми ділимо звичайні дроби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568E92F1-B85E-4361-8ACD-3F65F46AD9F1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4213" y="999241"/>
                <a:ext cx="9654105" cy="5644155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uk-UA" sz="3600" b="1" dirty="0">
                    <a:solidFill>
                      <a:srgbClr val="0070C0"/>
                    </a:solidFill>
                  </a:rPr>
                  <a:t>Щоб поділити два дроба, треба перший дріб помножити на дріб обернений до другого</a:t>
                </a:r>
              </a:p>
              <a:p>
                <a:endParaRPr lang="uk-UA" sz="2800" b="1" dirty="0">
                  <a:solidFill>
                    <a:srgbClr val="0070C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4100" b="1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𝟕</m:t>
                          </m:r>
                        </m:den>
                      </m:f>
                      <m:r>
                        <a:rPr lang="en-US" sz="41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:</m:t>
                      </m:r>
                      <m:f>
                        <m:fPr>
                          <m:ctrlPr>
                            <a:rPr lang="ru-RU" sz="4100" b="1" i="1" smtClean="0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4100" b="1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US" sz="4100" b="1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den>
                      </m:f>
                      <m:r>
                        <a:rPr lang="en-US" sz="41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𝟕</m:t>
                          </m:r>
                        </m:den>
                      </m:f>
                      <m:r>
                        <a:rPr lang="en-US" sz="41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ru-RU" sz="4100" b="1" i="1" smtClean="0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4100" b="1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US" sz="4100" b="1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den>
                      </m:f>
                      <m:r>
                        <a:rPr lang="en-US" sz="41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𝟕</m:t>
                          </m:r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den>
                      </m:f>
                      <m:r>
                        <a:rPr lang="en-US" sz="4100" b="1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𝟐𝟎</m:t>
                          </m:r>
                        </m:num>
                        <m:den>
                          <m:r>
                            <a:rPr lang="en-US" sz="4100" b="1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𝟐𝟏</m:t>
                          </m:r>
                        </m:den>
                      </m:f>
                    </m:oMath>
                  </m:oMathPara>
                </a14:m>
                <a:endParaRPr lang="ru-RU" sz="41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sz="2800" dirty="0"/>
              </a:p>
              <a:p>
                <a:r>
                  <a:rPr lang="uk-UA" sz="2800" b="1" dirty="0">
                    <a:solidFill>
                      <a:srgbClr val="002060"/>
                    </a:solidFill>
                  </a:rPr>
                  <a:t>Аналогічно робимо ділення раціональних </a:t>
                </a:r>
                <a:r>
                  <a:rPr lang="uk-UA" sz="2800" b="1" dirty="0" err="1">
                    <a:solidFill>
                      <a:srgbClr val="002060"/>
                    </a:solidFill>
                  </a:rPr>
                  <a:t>дробів</a:t>
                </a:r>
                <a:r>
                  <a:rPr lang="uk-UA" sz="2800" b="1" dirty="0">
                    <a:solidFill>
                      <a:srgbClr val="002060"/>
                    </a:solidFill>
                  </a:rPr>
                  <a:t>. При потребі скорочуємо.</a:t>
                </a:r>
              </a:p>
              <a:p>
                <a:endParaRPr lang="uk-UA" sz="2800" b="1" dirty="0">
                  <a:solidFill>
                    <a:srgbClr val="002060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52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5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5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х</m:t>
                        </m:r>
                      </m:den>
                    </m:f>
                    <m:r>
                      <a:rPr lang="en-US" sz="52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:</m:t>
                    </m:r>
                    <m:f>
                      <m:fPr>
                        <m:ctrlPr>
                          <a:rPr lang="ru-RU" sz="5200" b="1" i="1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52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у</m:t>
                        </m:r>
                      </m:num>
                      <m:den>
                        <m:r>
                          <a:rPr lang="en-US" sz="52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𝟕</m:t>
                        </m:r>
                      </m:den>
                    </m:f>
                    <m:r>
                      <a:rPr lang="en-US" sz="52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5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5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5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х</m:t>
                        </m:r>
                      </m:den>
                    </m:f>
                    <m:r>
                      <a:rPr lang="en-US" sz="52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⋅</m:t>
                    </m:r>
                    <m:f>
                      <m:fPr>
                        <m:ctrlPr>
                          <a:rPr lang="ru-RU" sz="5200" b="1" i="1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52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𝟕</m:t>
                        </m:r>
                      </m:num>
                      <m:den>
                        <m:r>
                          <a:rPr lang="en-US" sz="52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у</m:t>
                        </m:r>
                      </m:den>
                    </m:f>
                    <m:r>
                      <a:rPr lang="en-US" sz="52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5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52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  <m:r>
                          <a:rPr lang="en-US" sz="52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⋅</m:t>
                        </m:r>
                        <m:r>
                          <a:rPr lang="uk-UA" sz="52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𝟕</m:t>
                        </m:r>
                      </m:num>
                      <m:den>
                        <m:r>
                          <a:rPr lang="en-US" sz="5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х</m:t>
                        </m:r>
                        <m:r>
                          <a:rPr lang="en-US" sz="52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⋅</m:t>
                        </m:r>
                        <m:r>
                          <a:rPr lang="en-US" sz="5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у</m:t>
                        </m:r>
                      </m:den>
                    </m:f>
                  </m:oMath>
                </a14:m>
                <a:r>
                  <a:rPr lang="ru-RU" sz="52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ru-RU" sz="5200" b="1" dirty="0">
                    <a:solidFill>
                      <a:srgbClr val="00206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52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52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𝟑𝟓</m:t>
                        </m:r>
                      </m:num>
                      <m:den>
                        <m:r>
                          <a:rPr lang="en-US" sz="52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ху</m:t>
                        </m:r>
                      </m:den>
                    </m:f>
                  </m:oMath>
                </a14:m>
                <a:endParaRPr lang="ru-RU" sz="52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sz="2800" dirty="0"/>
              </a:p>
              <a:p>
                <a:r>
                  <a:rPr lang="uk-UA" sz="2800" dirty="0"/>
                  <a:t> </a:t>
                </a:r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568E92F1-B85E-4361-8ACD-3F65F46AD9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3" y="999241"/>
                <a:ext cx="9654105" cy="5644155"/>
              </a:xfrm>
              <a:blipFill>
                <a:blip r:embed="rId2"/>
                <a:stretch>
                  <a:fillRect l="-1263" t="-27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3940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F74357-CA8F-43B5-8D6A-720B7A812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48" y="275771"/>
            <a:ext cx="10531185" cy="1175657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Завдання №5</a:t>
            </a:r>
            <a:br>
              <a:rPr lang="uk-UA" b="1" dirty="0">
                <a:solidFill>
                  <a:srgbClr val="002060"/>
                </a:solidFill>
              </a:rPr>
            </a:br>
            <a:br>
              <a:rPr lang="uk-UA" dirty="0"/>
            </a:br>
            <a:r>
              <a:rPr lang="uk-UA" b="1" dirty="0">
                <a:solidFill>
                  <a:srgbClr val="0070C0"/>
                </a:solidFill>
              </a:rPr>
              <a:t>Виконай ділення раціональних </a:t>
            </a:r>
            <a:r>
              <a:rPr lang="uk-UA" b="1" dirty="0" err="1">
                <a:solidFill>
                  <a:srgbClr val="0070C0"/>
                </a:solidFill>
              </a:rPr>
              <a:t>дробів</a:t>
            </a:r>
            <a:r>
              <a:rPr lang="uk-UA" b="1" dirty="0">
                <a:solidFill>
                  <a:srgbClr val="0070C0"/>
                </a:solidFill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E0FDB34F-4743-427F-87BF-D4379DD7A8FD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4213" y="1810139"/>
                <a:ext cx="9206236" cy="4184261"/>
              </a:xfrm>
            </p:spPr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US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а</m:t>
                          </m:r>
                        </m:den>
                      </m:f>
                      <m:r>
                        <a:rPr lang="en-US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: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lang="en-US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𝟔</m:t>
                          </m:r>
                          <m:r>
                            <a:rPr lang="en-US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den>
                      </m:f>
                      <m:r>
                        <a:rPr lang="en-US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en-US" sz="36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3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b="1" i="1" smtClean="0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num>
                        <m:den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𝟒</m:t>
                          </m:r>
                        </m:den>
                      </m:f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:</m:t>
                      </m:r>
                      <m:f>
                        <m:fPr>
                          <m:ctrlPr>
                            <a:rPr lang="ru-RU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uk-UA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𝟓</m:t>
                          </m:r>
                          <m:r>
                            <a:rPr lang="en-US" sz="3600" b="1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𝒃</m:t>
                          </m:r>
                        </m:den>
                      </m:f>
                      <m:r>
                        <a:rPr lang="uk-UA" sz="3600" b="1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ru-RU" sz="36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E0FDB34F-4743-427F-87BF-D4379DD7A8F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3" y="1810139"/>
                <a:ext cx="9206236" cy="4184261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48246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F74357-CA8F-43B5-8D6A-720B7A812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48" y="275771"/>
            <a:ext cx="10531185" cy="1175657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Відповідь: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E0FDB34F-4743-427F-87BF-D4379DD7A8FD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4213" y="1810139"/>
                <a:ext cx="9206236" cy="4184261"/>
              </a:xfrm>
            </p:spPr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а</m:t>
                          </m:r>
                        </m:den>
                      </m:f>
                      <m:r>
                        <a:rPr lang="en-US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  <m:r>
                        <a:rPr lang="en-US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а</m:t>
                          </m:r>
                        </m:den>
                      </m:f>
                      <m:r>
                        <a:rPr lang="en-US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num>
                        <m:den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den>
                      </m:f>
                      <m:r>
                        <a:rPr lang="en-US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𝟐𝟒</m:t>
                          </m:r>
                        </m:num>
                        <m:den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𝒂𝒃</m:t>
                          </m:r>
                        </m:den>
                      </m:f>
                    </m:oMath>
                  </m:oMathPara>
                </a14:m>
                <a:endParaRPr lang="ru-RU" sz="3200" b="1" dirty="0"/>
              </a:p>
              <a:p>
                <a:endParaRPr lang="en-US" sz="3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𝟕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∙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∙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𝟕</m:t>
                          </m:r>
                        </m:den>
                      </m:f>
                      <m:r>
                        <a:rPr lang="uk-UA" sz="32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𝟏𝟓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𝒂𝒃</m:t>
                          </m:r>
                        </m:num>
                        <m:den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𝟐𝟖</m:t>
                          </m:r>
                          <m:r>
                            <a:rPr lang="uk-UA" sz="32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ru-RU" sz="3200" b="1" dirty="0"/>
              </a:p>
              <a:p>
                <a:endParaRPr lang="ru-RU" sz="3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E0FDB34F-4743-427F-87BF-D4379DD7A8F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84213" y="1810139"/>
                <a:ext cx="9206236" cy="4184261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116760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236</TotalTime>
  <Words>489</Words>
  <Application>Microsoft Office PowerPoint</Application>
  <PresentationFormat>Широкоэкранный</PresentationFormat>
  <Paragraphs>112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Calibri</vt:lpstr>
      <vt:lpstr>Cambria Math</vt:lpstr>
      <vt:lpstr>Century Gothic</vt:lpstr>
      <vt:lpstr>Wingdings 3</vt:lpstr>
      <vt:lpstr>Сектор</vt:lpstr>
      <vt:lpstr>Діагностична контрольна робота №3 з алгебри за темою «Множення і ділення раціональних виразів» для дітей з ООП Iv рівня підтримки</vt:lpstr>
      <vt:lpstr>Згадай! Раціональні вирази</vt:lpstr>
      <vt:lpstr>Завдання №1  Відсортуй!</vt:lpstr>
      <vt:lpstr>Відповіді: </vt:lpstr>
      <vt:lpstr>Згадай</vt:lpstr>
      <vt:lpstr>Завдання №2  Знайти значення виразу:   </vt:lpstr>
      <vt:lpstr>Відповідь:  </vt:lpstr>
      <vt:lpstr>Згадай, як ми множимо звичайні дроби</vt:lpstr>
      <vt:lpstr>Аналогічно множимо і раціональні дроби</vt:lpstr>
      <vt:lpstr>Завдання №3  Виконай множення (за потребою скоротити)</vt:lpstr>
      <vt:lpstr>Відповідь:</vt:lpstr>
      <vt:lpstr>Згадай!</vt:lpstr>
      <vt:lpstr>Завдання №4  Піднести до степеня:</vt:lpstr>
      <vt:lpstr>(х/3у)^3=х^3/(3^3∙у^3 )=х^3/(3∙3∙3∙у^3 )=х^3/(27y^3 )</vt:lpstr>
      <vt:lpstr>Згадай, як ми ділимо звичайні дроби</vt:lpstr>
      <vt:lpstr>Завдання №5  Виконай ділення раціональних дробів:</vt:lpstr>
      <vt:lpstr>Відповідь: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Діагностична контрольна робота №3 з алгебри за темою «Множення і ділення раціональних виразів» для дітей з ООП</dc:title>
  <dc:creator>Irina Fetisova</dc:creator>
  <cp:lastModifiedBy>Наталья</cp:lastModifiedBy>
  <cp:revision>17</cp:revision>
  <dcterms:created xsi:type="dcterms:W3CDTF">2025-12-02T06:44:17Z</dcterms:created>
  <dcterms:modified xsi:type="dcterms:W3CDTF">2025-12-08T11:24:45Z</dcterms:modified>
</cp:coreProperties>
</file>