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1" r:id="rId4"/>
    <p:sldId id="260" r:id="rId5"/>
    <p:sldId id="274" r:id="rId6"/>
    <p:sldId id="262" r:id="rId7"/>
    <p:sldId id="264" r:id="rId8"/>
    <p:sldId id="267" r:id="rId9"/>
    <p:sldId id="266" r:id="rId10"/>
    <p:sldId id="265" r:id="rId11"/>
    <p:sldId id="269" r:id="rId12"/>
    <p:sldId id="268" r:id="rId13"/>
    <p:sldId id="270" r:id="rId14"/>
    <p:sldId id="271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CA17E-E008-4CEC-900A-DAE8B93538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7088EC05-6C13-4C89-B856-A7E0392D5E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B79C0EE-0A28-4534-867D-A04084303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333718F-6A8C-44B4-95F0-FF63034DD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B12AFD1-F4F7-4D9A-9229-771AAB28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2621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92B74-B0F4-44D2-8F96-6120B0446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4111E83-1474-4839-832B-3082C2E84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B712894-4823-4048-9960-2CE29A210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ED7830E-9C12-4A8A-86F0-2C9FA6139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90965F-77F4-48CB-B945-8EBBE18BE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375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B34032-C0E1-46A5-9609-DFD870717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DFF7E52-5B09-4051-9F3D-49A96F2B2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52933C9-5C51-4174-A2C2-F54EFCD98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FD2F80C-59F4-411D-AD6C-1DF7E7109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43103F5-99C8-4D20-AD2B-1B96C4BB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701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CFDD33-7055-4059-AD34-2A7E60B5D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FD43C64-3668-4C94-8DFB-F76A565709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7941132-3DA5-4D1E-BB3F-F365A5F98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60DD5C9-7B54-4C23-9A92-E659DDC93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94B8F50-E1A9-4E0E-9B1D-D51998A92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155A185-89E0-4CB8-AE29-43B2F1405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0962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738E61-3298-44D2-B913-73F7D428C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19C05E0-1019-495B-9F4A-577C36CA53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3252FCD-B698-4AEA-A14F-145A2BF32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9A5E1EA-57A0-402A-BA2D-289E5921F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C2369D8-40C4-4677-BB7A-59534FB1AE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303C400-F76E-459F-A1E7-987CE9208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D5650F0-7CDC-4F51-A40F-AB051586A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8DDF1F1-FE22-4D7A-B9D5-C8CFACDE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939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F6E473-7D8B-49B2-B8C2-497873E83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F3DE037-469E-4DBB-BDB8-4550F7099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9741B62-4A5B-42A9-828B-02134B1EE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6644AC3-FEE5-4C5D-A279-C2C5EBE68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0932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20F71A12-7839-43E7-8FF3-E4099CFDC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283B171-7375-4D9C-A86D-BDEEFC905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89AC1A7-941B-4903-848D-5531385E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048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AC58C-1706-409C-A7D5-AE43EA4AE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430A8D8-9D92-4B0D-AA92-8E9037F55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AF75DDF-7BC8-4059-BB31-8122C584B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46F3D39-041A-493C-A723-4841D0C25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28541F5-B3BB-4A0B-AC5B-24D1D42A6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F8EDF58-8169-48A9-8E8F-692AFC40A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000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6CDEAF-0E3D-4190-9887-18EB4163B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1C95842D-5BDD-42B3-B74F-F176D4E65D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93B0430-A19D-44B0-A876-52C096B6F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EB703EC-637F-4894-A7EC-85D0E76C3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A18C4A4-03CF-4F6A-B497-C94B9BE85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E600C89-26BA-410A-87F9-F6EFAFCAB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3197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9BAA2-627A-4AB5-9232-28219BAC2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9F3C953-6CD7-4EC4-B9EB-3EEA5209EF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3317DC8-EA77-4D94-A0A9-FB0B91E68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EA7607-AC92-4E11-98E7-48195AA46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B1E3429-AB25-49E4-8FEF-E5E5DA904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65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F8A73BF-1239-47AA-8518-590526EF11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8E3945A-4528-45DC-9AF2-C020331BA4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738B1E7-9D85-4AB1-9749-3EE8F17C0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B8C60F-F21D-4847-95CD-BE6F9C722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185EC9F-A69B-42A2-AE55-F688B41DF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3097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3268935-B558-4683-A9E0-07C1878DE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6440AD3-7BD4-48AF-9CFF-99698D24F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9DBBE2B-6E7B-417F-BBFD-F793204DF7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B11E4-5C33-4709-959D-8C76093198CB}" type="datetimeFigureOut">
              <a:rPr lang="uk-UA" smtClean="0"/>
              <a:t>13.04.2025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550BC32-AC9C-48CD-BF42-CAFACD049A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696F159-F591-4562-8977-BC51AFCE79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95193-C159-4A3E-B167-8388877F456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388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zNrleB7T4l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B2D60E47-8522-41C8-98A4-B9C37106A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95347" cy="69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4B4DAC-B0F3-44EA-A0A9-BA33E7DDB951}"/>
              </a:ext>
            </a:extLst>
          </p:cNvPr>
          <p:cNvSpPr txBox="1"/>
          <p:nvPr/>
        </p:nvSpPr>
        <p:spPr>
          <a:xfrm>
            <a:off x="890954" y="1644152"/>
            <a:ext cx="10410091" cy="3569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Конспект уроку з української мови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дітей з інтелектуальними порушеннями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легкого ступеню.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 клас)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Поняття про текст</a:t>
            </a:r>
            <a:endParaRPr lang="uk-UA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999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0FF1409F-9210-4C23-9E4E-4B0307A6AA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D30829-1F66-40B7-9EFB-5A6CE756C2F6}"/>
              </a:ext>
            </a:extLst>
          </p:cNvPr>
          <p:cNvSpPr txBox="1"/>
          <p:nvPr/>
        </p:nvSpPr>
        <p:spPr>
          <a:xfrm>
            <a:off x="1666098" y="0"/>
            <a:ext cx="10620010" cy="6185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 уроку: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Дізнатись, що таке текст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ормувати уявлення учнів про текст, як форму зв’язного висловлювання.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Навчити розрізняти окремі речення і текст.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Вчитись слухати текст і відповідати на запитання.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Розпізнавати основну думку.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уяву, пам’ять і мовлення.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З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багачувати словниковий запас.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спостережливість, бережне ставлення до природи.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306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BF74CD76-9682-46AB-A27F-10FE3B2C1F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E4750D-BE60-4434-8473-A2A3B282793B}"/>
              </a:ext>
            </a:extLst>
          </p:cNvPr>
          <p:cNvSpPr txBox="1"/>
          <p:nvPr/>
        </p:nvSpPr>
        <p:spPr>
          <a:xfrm>
            <a:off x="1065627" y="603203"/>
            <a:ext cx="10934114" cy="4788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</a:t>
            </a:r>
            <a:r>
              <a:rPr lang="uk-UA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Загальнокорекційний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етап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Організаційна підготовка учнів до праці: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Привітання: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дня, діти! Усміхніться! Бажаю гарного настрою та плідної роботи!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Перекличка: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Перевіримо, хто сьогодні з нами. (Учитель звертається по імені до кожного учня, той відповідає: "Я тут!" або "Є!")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314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C62FF9F6-36F5-4B82-AEEB-507891F4B0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4E23F5-2250-43DA-8363-E3321EE3BB04}"/>
              </a:ext>
            </a:extLst>
          </p:cNvPr>
          <p:cNvSpPr txBox="1"/>
          <p:nvPr/>
        </p:nvSpPr>
        <p:spPr>
          <a:xfrm>
            <a:off x="1431387" y="882549"/>
            <a:ext cx="10244797" cy="3882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Нервово-психологічна підготовка: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на увагу та зосередженість: «Звуки в природі».</a:t>
            </a:r>
            <a:endParaRPr lang="uk-UA" sz="24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Уявіть, що ви на галявині. Прислухайтесь… Що ви чуєте? (Діти називають: вітерець, дзижчання бджілки, спів пташки…).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Молодці! Сьогодні ми дізнаємось, як бджілки знаходять квітку, що ніби дзвенить, як дзвіночок.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779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C62FF9F6-36F5-4B82-AEEB-507891F4B0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4E23F5-2250-43DA-8363-E3321EE3BB04}"/>
              </a:ext>
            </a:extLst>
          </p:cNvPr>
          <p:cNvSpPr txBox="1"/>
          <p:nvPr/>
        </p:nvSpPr>
        <p:spPr>
          <a:xfrm>
            <a:off x="1431387" y="882549"/>
            <a:ext cx="10244797" cy="427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Нервово-психологічна підготовка: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Читання скоромовки  учнями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опорою на </a:t>
            </a: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малюнкове зображення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повільно, середньо, швидко, по черзі</a:t>
            </a:r>
            <a:r>
              <a:rPr lang="ru-RU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Бджілка з джмеликом дзижчать,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дитинчат дзижчати вчать.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Дзи-дзи-дзи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джи-джи-джи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бджола, - і ти скажи.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Ідеї на тему «Бджоли» (47) | бджола, вулик, малюнки">
            <a:extLst>
              <a:ext uri="{FF2B5EF4-FFF2-40B4-BE49-F238E27FC236}">
                <a16:creationId xmlns:a16="http://schemas.microsoft.com/office/drawing/2014/main" id="{ADF75C19-C87A-435A-80CA-B923D3321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43" b="97286" l="4022" r="99086">
                        <a14:foregroundMark x1="52285" y1="22000" x2="52285" y2="22000"/>
                        <a14:foregroundMark x1="68739" y1="23714" x2="68739" y2="23714"/>
                        <a14:foregroundMark x1="51188" y1="24714" x2="51188" y2="24714"/>
                        <a14:foregroundMark x1="53931" y1="29571" x2="53931" y2="29571"/>
                        <a14:foregroundMark x1="53931" y1="24714" x2="53931" y2="24714"/>
                        <a14:foregroundMark x1="8592" y1="28286" x2="8592" y2="28286"/>
                        <a14:foregroundMark x1="6947" y1="40286" x2="6947" y2="40286"/>
                        <a14:foregroundMark x1="92322" y1="33000" x2="92322" y2="33000"/>
                        <a14:foregroundMark x1="97441" y1="32143" x2="97441" y2="32143"/>
                        <a14:foregroundMark x1="99086" y1="35429" x2="99086" y2="35429"/>
                        <a14:foregroundMark x1="30165" y1="92857" x2="30165" y2="92857"/>
                        <a14:foregroundMark x1="29982" y1="97286" x2="29982" y2="97286"/>
                        <a14:foregroundMark x1="4022" y1="79429" x2="4022" y2="79429"/>
                        <a14:foregroundMark x1="73309" y1="26857" x2="73309" y2="26857"/>
                        <a14:foregroundMark x1="61243" y1="33429" x2="61243" y2="33429"/>
                        <a14:foregroundMark x1="55759" y1="22143" x2="55759" y2="22143"/>
                        <a14:foregroundMark x1="80439" y1="2857" x2="80439" y2="2857"/>
                        <a14:foregroundMark x1="39122" y1="1143" x2="39122" y2="1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066" y="3075557"/>
            <a:ext cx="2096666" cy="268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пчелка на прозрачном фоне 28 фото">
            <a:extLst>
              <a:ext uri="{FF2B5EF4-FFF2-40B4-BE49-F238E27FC236}">
                <a16:creationId xmlns:a16="http://schemas.microsoft.com/office/drawing/2014/main" id="{7123D73B-433C-45AC-8261-28187955C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250" b="91250" l="10000" r="90000">
                        <a14:foregroundMark x1="40000" y1="29750" x2="40000" y2="29750"/>
                        <a14:foregroundMark x1="53125" y1="29375" x2="53125" y2="29375"/>
                        <a14:foregroundMark x1="52125" y1="31000" x2="52125" y2="31000"/>
                        <a14:foregroundMark x1="55375" y1="34875" x2="55375" y2="34875"/>
                        <a14:foregroundMark x1="52500" y1="28125" x2="51875" y2="27875"/>
                        <a14:foregroundMark x1="51750" y1="27875" x2="51750" y2="27875"/>
                        <a14:foregroundMark x1="51750" y1="27875" x2="51750" y2="27875"/>
                        <a14:foregroundMark x1="50625" y1="29750" x2="50625" y2="29750"/>
                        <a14:foregroundMark x1="50625" y1="29750" x2="54625" y2="32000"/>
                        <a14:foregroundMark x1="38125" y1="33875" x2="43500" y2="27500"/>
                        <a14:foregroundMark x1="44125" y1="49000" x2="47375" y2="50000"/>
                        <a14:foregroundMark x1="25250" y1="48625" x2="25250" y2="48625"/>
                        <a14:foregroundMark x1="23750" y1="51875" x2="23750" y2="51875"/>
                        <a14:foregroundMark x1="23750" y1="54125" x2="23750" y2="54125"/>
                        <a14:foregroundMark x1="47125" y1="90250" x2="47125" y2="90250"/>
                        <a14:foregroundMark x1="68125" y1="91250" x2="68125" y2="91250"/>
                        <a14:foregroundMark x1="46000" y1="49250" x2="46000" y2="49250"/>
                        <a14:foregroundMark x1="46125" y1="9250" x2="46125" y2="9250"/>
                        <a14:foregroundMark x1="29500" y1="12750" x2="29500" y2="12750"/>
                        <a14:foregroundMark x1="30125" y1="13375" x2="30125" y2="13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131" t="6154" r="15074" b="4821"/>
          <a:stretch/>
        </p:blipFill>
        <p:spPr bwMode="auto">
          <a:xfrm>
            <a:off x="10046333" y="4191901"/>
            <a:ext cx="1934813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452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C166AEF8-3942-4125-8914-5ECCDF3A3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4B90F9-2F01-4AFA-B9A5-7283ADAA5AEF}"/>
              </a:ext>
            </a:extLst>
          </p:cNvPr>
          <p:cNvSpPr txBox="1"/>
          <p:nvPr/>
        </p:nvSpPr>
        <p:spPr>
          <a:xfrm>
            <a:off x="1778067" y="363607"/>
            <a:ext cx="9236936" cy="3198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Основний етап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Повідомлення теми, мети і завдань: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Сьогодні ми поговоримо про те, що таке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текст,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прочитаємо красиву розповідь про бджілку.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Ідеї на тему «Бджоли» (47) | бджола, вулик, малюнки">
            <a:extLst>
              <a:ext uri="{FF2B5EF4-FFF2-40B4-BE49-F238E27FC236}">
                <a16:creationId xmlns:a16="http://schemas.microsoft.com/office/drawing/2014/main" id="{4B76BFF2-7CA4-4425-86EF-A11B867A8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43" b="97286" l="4022" r="99086">
                        <a14:foregroundMark x1="52285" y1="22000" x2="52285" y2="22000"/>
                        <a14:foregroundMark x1="68739" y1="23714" x2="68739" y2="23714"/>
                        <a14:foregroundMark x1="51188" y1="24714" x2="51188" y2="24714"/>
                        <a14:foregroundMark x1="53931" y1="29571" x2="53931" y2="29571"/>
                        <a14:foregroundMark x1="53931" y1="24714" x2="53931" y2="24714"/>
                        <a14:foregroundMark x1="8592" y1="28286" x2="8592" y2="28286"/>
                        <a14:foregroundMark x1="6947" y1="40286" x2="6947" y2="40286"/>
                        <a14:foregroundMark x1="92322" y1="33000" x2="92322" y2="33000"/>
                        <a14:foregroundMark x1="97441" y1="32143" x2="97441" y2="32143"/>
                        <a14:foregroundMark x1="99086" y1="35429" x2="99086" y2="35429"/>
                        <a14:foregroundMark x1="30165" y1="92857" x2="30165" y2="92857"/>
                        <a14:foregroundMark x1="29982" y1="97286" x2="29982" y2="97286"/>
                        <a14:foregroundMark x1="4022" y1="79429" x2="4022" y2="79429"/>
                        <a14:foregroundMark x1="73309" y1="26857" x2="73309" y2="26857"/>
                        <a14:foregroundMark x1="61243" y1="33429" x2="61243" y2="33429"/>
                        <a14:foregroundMark x1="55759" y1="22143" x2="55759" y2="22143"/>
                        <a14:foregroundMark x1="80439" y1="2857" x2="80439" y2="2857"/>
                        <a14:foregroundMark x1="39122" y1="1143" x2="39122" y2="1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51719" y="2443180"/>
            <a:ext cx="2046628" cy="261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240903-9E68-4080-82AC-EF6C5EBDF4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6756" y="3051695"/>
            <a:ext cx="4961677" cy="3636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6663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DC322EA7-5C27-4DF4-B491-2A3A27FADC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9EB3DF-AFF5-48EF-884F-DFC7A27C90D9}"/>
              </a:ext>
            </a:extLst>
          </p:cNvPr>
          <p:cNvSpPr txBox="1"/>
          <p:nvPr/>
        </p:nvSpPr>
        <p:spPr>
          <a:xfrm>
            <a:off x="978102" y="281100"/>
            <a:ext cx="9583615" cy="56471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Підготовча частина: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Запитання для актуалізації знань: </a:t>
            </a:r>
            <a:endParaRPr lang="uk-UA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таке речення?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 чого складається речення?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Чи можна сказати одним реченням всю історію?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(підводимо до думки, що потрібен текст).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Бесіда з наочністю (плакат / малюнок бджоли на квітці):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Хто це?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Де живе бджілка?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вона любить?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8" descr="Квітка - Безкоштовні векторні кліпартні зображення на creazilla.com">
            <a:extLst>
              <a:ext uri="{FF2B5EF4-FFF2-40B4-BE49-F238E27FC236}">
                <a16:creationId xmlns:a16="http://schemas.microsoft.com/office/drawing/2014/main" id="{258020DF-AC1F-46F8-893E-E8EF49B52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112" y="3838541"/>
            <a:ext cx="2897100" cy="31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Ідеї на тему «Бджоли» (47) | бджола, вулик, малюнки">
            <a:extLst>
              <a:ext uri="{FF2B5EF4-FFF2-40B4-BE49-F238E27FC236}">
                <a16:creationId xmlns:a16="http://schemas.microsoft.com/office/drawing/2014/main" id="{4C89C56B-2163-426C-821A-A427B6C1B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43" b="97286" l="4022" r="99086">
                        <a14:foregroundMark x1="52285" y1="22000" x2="52285" y2="22000"/>
                        <a14:foregroundMark x1="68739" y1="23714" x2="68739" y2="23714"/>
                        <a14:foregroundMark x1="51188" y1="24714" x2="51188" y2="24714"/>
                        <a14:foregroundMark x1="53931" y1="29571" x2="53931" y2="29571"/>
                        <a14:foregroundMark x1="53931" y1="24714" x2="53931" y2="24714"/>
                        <a14:foregroundMark x1="8592" y1="28286" x2="8592" y2="28286"/>
                        <a14:foregroundMark x1="6947" y1="40286" x2="6947" y2="40286"/>
                        <a14:foregroundMark x1="92322" y1="33000" x2="92322" y2="33000"/>
                        <a14:foregroundMark x1="97441" y1="32143" x2="97441" y2="32143"/>
                        <a14:foregroundMark x1="99086" y1="35429" x2="99086" y2="35429"/>
                        <a14:foregroundMark x1="30165" y1="92857" x2="30165" y2="92857"/>
                        <a14:foregroundMark x1="29982" y1="97286" x2="29982" y2="97286"/>
                        <a14:foregroundMark x1="4022" y1="79429" x2="4022" y2="79429"/>
                        <a14:foregroundMark x1="73309" y1="26857" x2="73309" y2="26857"/>
                        <a14:foregroundMark x1="61243" y1="33429" x2="61243" y2="33429"/>
                        <a14:foregroundMark x1="55759" y1="22143" x2="55759" y2="22143"/>
                        <a14:foregroundMark x1="80439" y1="2857" x2="80439" y2="2857"/>
                        <a14:foregroundMark x1="39122" y1="1143" x2="39122" y2="1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38403" y="2370782"/>
            <a:ext cx="2046628" cy="261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167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95CD7A1D-A634-4A28-A58F-C110715497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EEAEAB-7395-45FF-87CB-3DE2FC47EF44}"/>
              </a:ext>
            </a:extLst>
          </p:cNvPr>
          <p:cNvSpPr txBox="1"/>
          <p:nvPr/>
        </p:nvSpPr>
        <p:spPr>
          <a:xfrm>
            <a:off x="2486465" y="714241"/>
            <a:ext cx="8767690" cy="4443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Формуюча частина: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Ознайомлення з новими знаннями: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uk-UA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Пояснення поняття "текст" простими словами: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Текст - це кілька речень, які розповідають про щось разом.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тексті є початок, середина і кінець.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Текст щось розповідає або описує, має головну думку.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475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F2050C6E-74C2-44B2-AB49-9984583191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C52962-8F73-489E-8A69-8E3670104038}"/>
              </a:ext>
            </a:extLst>
          </p:cNvPr>
          <p:cNvSpPr txBox="1"/>
          <p:nvPr/>
        </p:nvSpPr>
        <p:spPr>
          <a:xfrm>
            <a:off x="2036298" y="437658"/>
            <a:ext cx="8852096" cy="1363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 з текстом (читання вчителем або прослуховування):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«Як бджілки знаходять квітку конвалії»</a:t>
            </a:r>
            <a:endParaRPr lang="uk-UA" sz="2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9AE536-C8CB-4855-B4BB-066952FD509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025" y="2274838"/>
            <a:ext cx="4536000" cy="45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3722EC-A287-4755-8C69-C74FC77A795D}"/>
              </a:ext>
            </a:extLst>
          </p:cNvPr>
          <p:cNvSpPr txBox="1"/>
          <p:nvPr/>
        </p:nvSpPr>
        <p:spPr>
          <a:xfrm>
            <a:off x="4853354" y="2256642"/>
            <a:ext cx="679469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Вилетіла з вулика бджілка. Літає вона над пасікою й дослухається. Чує, десь далеко-далеко дзвенять голосні дзвіночки. Летить бджілка на музику дзвіночків. Прилітає до лісу. А то дзвонять квіточки конвалії. Кожна квіточка – маленький срібний дзвіночок, а в середині – золотий молоточок. Б’є молоточок по сріблу – лунає дзвін – аж до пасіки чутно. Ото так конвалія кличе </a:t>
            </a:r>
            <a:r>
              <a:rPr lang="uk-UA" sz="2400">
                <a:latin typeface="Times New Roman" panose="02020603050405020304" pitchFamily="18" charset="0"/>
                <a:cs typeface="Times New Roman" panose="02020603050405020304" pitchFamily="18" charset="0"/>
              </a:rPr>
              <a:t>бджілок.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https://youtu.be/zNrleB7T4lE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085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53A9E4BC-FF28-4452-A4DA-081DCC449C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F1BA8E-830B-42EA-8F76-9AF73F38CB79}"/>
              </a:ext>
            </a:extLst>
          </p:cNvPr>
          <p:cNvSpPr txBox="1"/>
          <p:nvPr/>
        </p:nvSpPr>
        <p:spPr>
          <a:xfrm>
            <a:off x="2402057" y="429758"/>
            <a:ext cx="7881425" cy="4650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Уточнення та доповнення:</a:t>
            </a:r>
            <a:endParaRPr lang="uk-UA" sz="24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переказує коротко ще раз, простими словами.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 відповідають на запитання: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Хто вилетів з вулика?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вона почула?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Куди полетіла?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вона знайшла?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Ідеї на тему «Бджоли» (47) | бджола, вулик, малюнки">
            <a:extLst>
              <a:ext uri="{FF2B5EF4-FFF2-40B4-BE49-F238E27FC236}">
                <a16:creationId xmlns:a16="http://schemas.microsoft.com/office/drawing/2014/main" id="{1FEC292A-12DF-4A52-8AFD-165DD604F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43" b="97286" l="4022" r="99086">
                        <a14:foregroundMark x1="52285" y1="22000" x2="52285" y2="22000"/>
                        <a14:foregroundMark x1="68739" y1="23714" x2="68739" y2="23714"/>
                        <a14:foregroundMark x1="51188" y1="24714" x2="51188" y2="24714"/>
                        <a14:foregroundMark x1="53931" y1="29571" x2="53931" y2="29571"/>
                        <a14:foregroundMark x1="53931" y1="24714" x2="53931" y2="24714"/>
                        <a14:foregroundMark x1="8592" y1="28286" x2="8592" y2="28286"/>
                        <a14:foregroundMark x1="6947" y1="40286" x2="6947" y2="40286"/>
                        <a14:foregroundMark x1="92322" y1="33000" x2="92322" y2="33000"/>
                        <a14:foregroundMark x1="97441" y1="32143" x2="97441" y2="32143"/>
                        <a14:foregroundMark x1="99086" y1="35429" x2="99086" y2="35429"/>
                        <a14:foregroundMark x1="30165" y1="92857" x2="30165" y2="92857"/>
                        <a14:foregroundMark x1="29982" y1="97286" x2="29982" y2="97286"/>
                        <a14:foregroundMark x1="4022" y1="79429" x2="4022" y2="79429"/>
                        <a14:foregroundMark x1="73309" y1="26857" x2="73309" y2="26857"/>
                        <a14:foregroundMark x1="61243" y1="33429" x2="61243" y2="33429"/>
                        <a14:foregroundMark x1="55759" y1="22143" x2="55759" y2="22143"/>
                        <a14:foregroundMark x1="80439" y1="2857" x2="80439" y2="2857"/>
                        <a14:foregroundMark x1="39122" y1="1143" x2="39122" y2="1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01421" y="3263783"/>
            <a:ext cx="2046628" cy="261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Конвалія Bridal Choise">
            <a:extLst>
              <a:ext uri="{FF2B5EF4-FFF2-40B4-BE49-F238E27FC236}">
                <a16:creationId xmlns:a16="http://schemas.microsoft.com/office/drawing/2014/main" id="{C3878F48-FA2A-4CEE-BA55-18A1D5E83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9921" y="4264644"/>
            <a:ext cx="2317748" cy="2321462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979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4DAD3880-C282-4084-BC86-54CF31E48B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587DBA-72B5-4318-8C0C-E39907D14759}"/>
              </a:ext>
            </a:extLst>
          </p:cNvPr>
          <p:cNvSpPr txBox="1"/>
          <p:nvPr/>
        </p:nvSpPr>
        <p:spPr>
          <a:xfrm>
            <a:off x="2444260" y="197077"/>
            <a:ext cx="9245991" cy="5922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Систематизація і узагальнення: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Обговорення: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Скільки речень у тексті?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Чи є початок, середина, кінець?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Про кого цей текст?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Як ми дізналися, що це текст, а не окремі речення?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Практична робота (застосування знань):</a:t>
            </a:r>
            <a:endParaRPr lang="uk-UA" sz="24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Учням пропонується зібрати текст із розрізаних речень (вправа «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Збери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історію»).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Назвати перше речення, яке має бути на початку.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896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762702C6-4E0D-4A0E-BF26-A0809AED81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0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96C554-3982-4DA9-B862-BDA3D3187DE3}"/>
              </a:ext>
            </a:extLst>
          </p:cNvPr>
          <p:cNvSpPr txBox="1"/>
          <p:nvPr/>
        </p:nvSpPr>
        <p:spPr>
          <a:xfrm>
            <a:off x="2317651" y="594110"/>
            <a:ext cx="8809894" cy="4507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Заключний етап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Підведення підсумків і оцінювання: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9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нового дізнались?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Що таке текст?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 Чи сподобалась історія про бджілку?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Оцінювання: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словесне: «Молодець!», «Ти старався!»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619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D48FEA7E-7CEB-41F8-98F8-EF865ADE1E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97962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5F104F-AAE5-4887-B0F5-2F12493C3644}"/>
              </a:ext>
            </a:extLst>
          </p:cNvPr>
          <p:cNvSpPr txBox="1"/>
          <p:nvPr/>
        </p:nvSpPr>
        <p:spPr>
          <a:xfrm>
            <a:off x="2120704" y="714001"/>
            <a:ext cx="8289388" cy="2459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Пояснення домашнього завдання: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Намалювати, як бджілка летить на дзвін конвалії. 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 2-3 речення про малюнок за зразком: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«Бджілка летить над квітами. Квіти дзвенять, як дзвіночки.»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D3ED72E-E1A9-49A7-AC48-D270C71ACBAE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"/>
          <a:stretch/>
        </p:blipFill>
        <p:spPr bwMode="auto">
          <a:xfrm>
            <a:off x="4311856" y="3684865"/>
            <a:ext cx="3024000" cy="298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1689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есенний Фон Изображения – скачать бесплатно на Freepik">
            <a:extLst>
              <a:ext uri="{FF2B5EF4-FFF2-40B4-BE49-F238E27FC236}">
                <a16:creationId xmlns:a16="http://schemas.microsoft.com/office/drawing/2014/main" id="{347F3B4C-EFDB-409A-9A4C-3D9D318EC3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9" t="33990" b="-1"/>
          <a:stretch/>
        </p:blipFill>
        <p:spPr bwMode="auto">
          <a:xfrm>
            <a:off x="-101816" y="0"/>
            <a:ext cx="12387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8D2C43-DC01-44A4-8503-C9E041101988}"/>
              </a:ext>
            </a:extLst>
          </p:cNvPr>
          <p:cNvSpPr txBox="1"/>
          <p:nvPr/>
        </p:nvSpPr>
        <p:spPr>
          <a:xfrm>
            <a:off x="1909689" y="354018"/>
            <a:ext cx="7733935" cy="6277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Релаксація: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«Бджілка і дзвіночок»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тихенько дзвенить дзвіночком, а діти закривають очі і уявляють, як летять на звук, як бджілка.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Приведення у порядок робочих місць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установки на відпочинок:</a:t>
            </a:r>
            <a:endParaRPr lang="uk-U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Ви гарно працювали! А тепер можна відпочити. Зробимо глибокий вдих, видих.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Усміхніться один одному - і вперед до гарного дня!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Ідеї на тему «Бджоли» (47) | бджола, вулик, малюнки">
            <a:extLst>
              <a:ext uri="{FF2B5EF4-FFF2-40B4-BE49-F238E27FC236}">
                <a16:creationId xmlns:a16="http://schemas.microsoft.com/office/drawing/2014/main" id="{ED11D099-20AB-4855-88BB-7F6FFBB54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43" b="97286" l="4022" r="99086">
                        <a14:foregroundMark x1="52285" y1="22000" x2="52285" y2="22000"/>
                        <a14:foregroundMark x1="68739" y1="23714" x2="68739" y2="23714"/>
                        <a14:foregroundMark x1="51188" y1="24714" x2="51188" y2="24714"/>
                        <a14:foregroundMark x1="53931" y1="29571" x2="53931" y2="29571"/>
                        <a14:foregroundMark x1="53931" y1="24714" x2="53931" y2="24714"/>
                        <a14:foregroundMark x1="8592" y1="28286" x2="8592" y2="28286"/>
                        <a14:foregroundMark x1="6947" y1="40286" x2="6947" y2="40286"/>
                        <a14:foregroundMark x1="92322" y1="33000" x2="92322" y2="33000"/>
                        <a14:foregroundMark x1="97441" y1="32143" x2="97441" y2="32143"/>
                        <a14:foregroundMark x1="99086" y1="35429" x2="99086" y2="35429"/>
                        <a14:foregroundMark x1="30165" y1="92857" x2="30165" y2="92857"/>
                        <a14:foregroundMark x1="29982" y1="97286" x2="29982" y2="97286"/>
                        <a14:foregroundMark x1="4022" y1="79429" x2="4022" y2="79429"/>
                        <a14:foregroundMark x1="73309" y1="26857" x2="73309" y2="26857"/>
                        <a14:foregroundMark x1="61243" y1="33429" x2="61243" y2="33429"/>
                        <a14:foregroundMark x1="55759" y1="22143" x2="55759" y2="22143"/>
                        <a14:foregroundMark x1="80439" y1="2857" x2="80439" y2="2857"/>
                        <a14:foregroundMark x1="39122" y1="1143" x2="39122" y2="1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82775" y="4121912"/>
            <a:ext cx="2046628" cy="261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9377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202</TotalTime>
  <Words>729</Words>
  <Application>Microsoft Office PowerPoint</Application>
  <PresentationFormat>Широкий екран</PresentationFormat>
  <Paragraphs>124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Оповідання Василя Сухомлинського   Як бджілки знаходять квітку конвалії </dc:title>
  <dc:creator>Людмила Богуслав</dc:creator>
  <cp:lastModifiedBy>Людмила Богуслав</cp:lastModifiedBy>
  <cp:revision>26</cp:revision>
  <dcterms:created xsi:type="dcterms:W3CDTF">2025-04-11T07:08:22Z</dcterms:created>
  <dcterms:modified xsi:type="dcterms:W3CDTF">2025-04-13T16:46:20Z</dcterms:modified>
</cp:coreProperties>
</file>