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69" r:id="rId2"/>
    <p:sldId id="363" r:id="rId3"/>
    <p:sldId id="343" r:id="rId4"/>
    <p:sldId id="364" r:id="rId5"/>
    <p:sldId id="365" r:id="rId6"/>
    <p:sldId id="347" r:id="rId7"/>
    <p:sldId id="348" r:id="rId8"/>
    <p:sldId id="354" r:id="rId9"/>
    <p:sldId id="355" r:id="rId10"/>
    <p:sldId id="366" r:id="rId11"/>
    <p:sldId id="367" r:id="rId12"/>
    <p:sldId id="368" r:id="rId13"/>
    <p:sldId id="37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65" autoAdjust="0"/>
    <p:restoredTop sz="94660"/>
  </p:normalViewPr>
  <p:slideViewPr>
    <p:cSldViewPr>
      <p:cViewPr varScale="1">
        <p:scale>
          <a:sx n="68" d="100"/>
          <a:sy n="68" d="100"/>
        </p:scale>
        <p:origin x="4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997709-89D3-40BA-98F0-DFF450923C40}" type="doc">
      <dgm:prSet loTypeId="urn:microsoft.com/office/officeart/2008/layout/HorizontalMultiLevelHierarchy" loCatId="hierarchy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0A49A8-94F9-4835-8337-07E27AC59DAE}">
      <dgm:prSet phldrT="[Текст]"/>
      <dgm:spPr/>
      <dgm:t>
        <a:bodyPr/>
        <a:lstStyle/>
        <a:p>
          <a:r>
            <a:rPr lang="ru-RU" dirty="0" err="1" smtClean="0"/>
            <a:t>Самостійна</a:t>
          </a:r>
          <a:r>
            <a:rPr lang="ru-RU" dirty="0" smtClean="0"/>
            <a:t> робота</a:t>
          </a:r>
          <a:endParaRPr lang="ru-RU" dirty="0"/>
        </a:p>
      </dgm:t>
    </dgm:pt>
    <dgm:pt modelId="{CFFE71AF-9DEF-4FA0-AA45-B8BC23978B9F}" type="parTrans" cxnId="{E267D2C3-FF01-4C41-8A22-242915DF81F4}">
      <dgm:prSet/>
      <dgm:spPr/>
      <dgm:t>
        <a:bodyPr/>
        <a:lstStyle/>
        <a:p>
          <a:endParaRPr lang="ru-RU"/>
        </a:p>
      </dgm:t>
    </dgm:pt>
    <dgm:pt modelId="{B803299C-D178-4764-AA9D-8F544DF40FC6}" type="sibTrans" cxnId="{E267D2C3-FF01-4C41-8A22-242915DF81F4}">
      <dgm:prSet/>
      <dgm:spPr/>
      <dgm:t>
        <a:bodyPr/>
        <a:lstStyle/>
        <a:p>
          <a:endParaRPr lang="ru-RU"/>
        </a:p>
      </dgm:t>
    </dgm:pt>
    <dgm:pt modelId="{760E0BA8-A8FE-45B0-925B-EEE575270C4C}">
      <dgm:prSet phldrT="[Текст]"/>
      <dgm:spPr/>
      <dgm:t>
        <a:bodyPr/>
        <a:lstStyle/>
        <a:p>
          <a:r>
            <a:rPr lang="ru-RU" noProof="1" smtClean="0"/>
            <a:t>Розвиває вміння вчитися</a:t>
          </a:r>
          <a:endParaRPr lang="ru-RU" noProof="1"/>
        </a:p>
      </dgm:t>
    </dgm:pt>
    <dgm:pt modelId="{9CCA5B52-5459-4644-AADC-6841BECABB1B}" type="parTrans" cxnId="{5FC91DE7-B865-4E4D-9183-7A02678525C2}">
      <dgm:prSet/>
      <dgm:spPr/>
      <dgm:t>
        <a:bodyPr/>
        <a:lstStyle/>
        <a:p>
          <a:endParaRPr lang="ru-RU"/>
        </a:p>
      </dgm:t>
    </dgm:pt>
    <dgm:pt modelId="{2E24C761-8D6C-4960-BB70-1A985A987CCB}" type="sibTrans" cxnId="{5FC91DE7-B865-4E4D-9183-7A02678525C2}">
      <dgm:prSet/>
      <dgm:spPr/>
      <dgm:t>
        <a:bodyPr/>
        <a:lstStyle/>
        <a:p>
          <a:endParaRPr lang="ru-RU"/>
        </a:p>
      </dgm:t>
    </dgm:pt>
    <dgm:pt modelId="{5C016FB2-AFF8-4EF9-A852-5E9F2F2E9BDC}">
      <dgm:prSet phldrT="[Текст]"/>
      <dgm:spPr/>
      <dgm:t>
        <a:bodyPr/>
        <a:lstStyle/>
        <a:p>
          <a:r>
            <a:rPr lang="ru-RU" noProof="1" smtClean="0"/>
            <a:t>Сприяє підвищенню якості навчання</a:t>
          </a:r>
          <a:endParaRPr lang="ru-RU" noProof="1"/>
        </a:p>
      </dgm:t>
    </dgm:pt>
    <dgm:pt modelId="{969B3DB0-1112-4390-8887-41F7EEB1FDA9}" type="parTrans" cxnId="{98621484-252F-4728-95B1-3971A615EC88}">
      <dgm:prSet/>
      <dgm:spPr/>
      <dgm:t>
        <a:bodyPr/>
        <a:lstStyle/>
        <a:p>
          <a:endParaRPr lang="ru-RU"/>
        </a:p>
      </dgm:t>
    </dgm:pt>
    <dgm:pt modelId="{A1266360-24B3-457B-9CAE-DD380FA8BFF6}" type="sibTrans" cxnId="{98621484-252F-4728-95B1-3971A615EC88}">
      <dgm:prSet/>
      <dgm:spPr/>
      <dgm:t>
        <a:bodyPr/>
        <a:lstStyle/>
        <a:p>
          <a:endParaRPr lang="ru-RU"/>
        </a:p>
      </dgm:t>
    </dgm:pt>
    <dgm:pt modelId="{BF2E1B1B-A5F7-44E1-8AE7-3B00F3C02822}">
      <dgm:prSet phldrT="[Текст]"/>
      <dgm:spPr/>
      <dgm:t>
        <a:bodyPr/>
        <a:lstStyle/>
        <a:p>
          <a:r>
            <a:rPr lang="ru-RU" noProof="1" smtClean="0"/>
            <a:t>Сприяє диференціації та індивідуалізації навчання</a:t>
          </a:r>
          <a:endParaRPr lang="ru-RU" noProof="1"/>
        </a:p>
      </dgm:t>
    </dgm:pt>
    <dgm:pt modelId="{B7722A36-C6C0-41EC-9442-121F44763560}" type="parTrans" cxnId="{E41526D1-5F50-4B0E-9CD9-2083EC1E0BB7}">
      <dgm:prSet/>
      <dgm:spPr/>
      <dgm:t>
        <a:bodyPr/>
        <a:lstStyle/>
        <a:p>
          <a:endParaRPr lang="ru-RU"/>
        </a:p>
      </dgm:t>
    </dgm:pt>
    <dgm:pt modelId="{334ACFFB-16CF-4BAF-ABE4-5B9A2FC05EC1}" type="sibTrans" cxnId="{E41526D1-5F50-4B0E-9CD9-2083EC1E0BB7}">
      <dgm:prSet/>
      <dgm:spPr/>
      <dgm:t>
        <a:bodyPr/>
        <a:lstStyle/>
        <a:p>
          <a:endParaRPr lang="ru-RU"/>
        </a:p>
      </dgm:t>
    </dgm:pt>
    <dgm:pt modelId="{A1BB5024-80E1-46E5-846B-02254C819F80}" type="pres">
      <dgm:prSet presAssocID="{D5997709-89D3-40BA-98F0-DFF450923C4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0EA638-9262-49B0-893E-E2E91BDE15DC}" type="pres">
      <dgm:prSet presAssocID="{5B0A49A8-94F9-4835-8337-07E27AC59DAE}" presName="root1" presStyleCnt="0"/>
      <dgm:spPr/>
    </dgm:pt>
    <dgm:pt modelId="{771AF458-CAC8-4FB9-8005-A7E5838372AA}" type="pres">
      <dgm:prSet presAssocID="{5B0A49A8-94F9-4835-8337-07E27AC59DAE}" presName="LevelOneTextNode" presStyleLbl="node0" presStyleIdx="0" presStyleCnt="1" custLinFactNeighborX="-1941" custLinFactNeighborY="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91030E0-5CC8-4DB6-A7AB-F4DB105324E6}" type="pres">
      <dgm:prSet presAssocID="{5B0A49A8-94F9-4835-8337-07E27AC59DAE}" presName="level2hierChild" presStyleCnt="0"/>
      <dgm:spPr/>
    </dgm:pt>
    <dgm:pt modelId="{29168E38-F11C-4617-A1AC-C1BF3F1DF7B9}" type="pres">
      <dgm:prSet presAssocID="{9CCA5B52-5459-4644-AADC-6841BECABB1B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89879020-F60B-4DB2-871E-5FDA0E087E11}" type="pres">
      <dgm:prSet presAssocID="{9CCA5B52-5459-4644-AADC-6841BECABB1B}" presName="connTx" presStyleLbl="parChTrans1D2" presStyleIdx="0" presStyleCnt="3"/>
      <dgm:spPr/>
      <dgm:t>
        <a:bodyPr/>
        <a:lstStyle/>
        <a:p>
          <a:endParaRPr lang="ru-RU"/>
        </a:p>
      </dgm:t>
    </dgm:pt>
    <dgm:pt modelId="{D4E3B44A-2233-4BD6-9188-796B3C1846B2}" type="pres">
      <dgm:prSet presAssocID="{760E0BA8-A8FE-45B0-925B-EEE575270C4C}" presName="root2" presStyleCnt="0"/>
      <dgm:spPr/>
    </dgm:pt>
    <dgm:pt modelId="{670EC507-C7E5-4B05-8EE1-F531081FD034}" type="pres">
      <dgm:prSet presAssocID="{760E0BA8-A8FE-45B0-925B-EEE575270C4C}" presName="LevelTwoTextNode" presStyleLbl="node2" presStyleIdx="0" presStyleCnt="3" custScaleX="122816" custScaleY="1584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5FA4EB7-6279-410C-8F93-4B4DF96A6EA1}" type="pres">
      <dgm:prSet presAssocID="{760E0BA8-A8FE-45B0-925B-EEE575270C4C}" presName="level3hierChild" presStyleCnt="0"/>
      <dgm:spPr/>
    </dgm:pt>
    <dgm:pt modelId="{5BD26E34-5FE7-40E6-8617-12455127FA26}" type="pres">
      <dgm:prSet presAssocID="{969B3DB0-1112-4390-8887-41F7EEB1FDA9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D31E36FB-9A79-4433-B309-956CC6FB5854}" type="pres">
      <dgm:prSet presAssocID="{969B3DB0-1112-4390-8887-41F7EEB1FDA9}" presName="connTx" presStyleLbl="parChTrans1D2" presStyleIdx="1" presStyleCnt="3"/>
      <dgm:spPr/>
      <dgm:t>
        <a:bodyPr/>
        <a:lstStyle/>
        <a:p>
          <a:endParaRPr lang="ru-RU"/>
        </a:p>
      </dgm:t>
    </dgm:pt>
    <dgm:pt modelId="{AE927077-2C18-45F4-B53C-551312174615}" type="pres">
      <dgm:prSet presAssocID="{5C016FB2-AFF8-4EF9-A852-5E9F2F2E9BDC}" presName="root2" presStyleCnt="0"/>
      <dgm:spPr/>
    </dgm:pt>
    <dgm:pt modelId="{3FA0FCB4-7772-44F0-A4CE-6642BC38F8F3}" type="pres">
      <dgm:prSet presAssocID="{5C016FB2-AFF8-4EF9-A852-5E9F2F2E9BDC}" presName="LevelTwoTextNode" presStyleLbl="node2" presStyleIdx="1" presStyleCnt="3" custScaleX="145632" custScaleY="1319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FC73B2-00A5-4BC8-8D86-4F2D3AA494F2}" type="pres">
      <dgm:prSet presAssocID="{5C016FB2-AFF8-4EF9-A852-5E9F2F2E9BDC}" presName="level3hierChild" presStyleCnt="0"/>
      <dgm:spPr/>
    </dgm:pt>
    <dgm:pt modelId="{118A4E5A-E3D1-4EFB-A5DF-D2829FFD9F7D}" type="pres">
      <dgm:prSet presAssocID="{B7722A36-C6C0-41EC-9442-121F44763560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531EC081-ED9F-48BE-858C-3F3E1E586929}" type="pres">
      <dgm:prSet presAssocID="{B7722A36-C6C0-41EC-9442-121F44763560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E52304D-A2BD-4DD3-8F06-F8F5DFB4E639}" type="pres">
      <dgm:prSet presAssocID="{BF2E1B1B-A5F7-44E1-8AE7-3B00F3C02822}" presName="root2" presStyleCnt="0"/>
      <dgm:spPr/>
    </dgm:pt>
    <dgm:pt modelId="{81A99742-191C-4D58-B475-9ECD6A049A95}" type="pres">
      <dgm:prSet presAssocID="{BF2E1B1B-A5F7-44E1-8AE7-3B00F3C02822}" presName="LevelTwoTextNode" presStyleLbl="node2" presStyleIdx="2" presStyleCnt="3" custScaleX="132706" custScaleY="1386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784406-9C1A-4510-883E-65E9B88CA279}" type="pres">
      <dgm:prSet presAssocID="{BF2E1B1B-A5F7-44E1-8AE7-3B00F3C02822}" presName="level3hierChild" presStyleCnt="0"/>
      <dgm:spPr/>
    </dgm:pt>
  </dgm:ptLst>
  <dgm:cxnLst>
    <dgm:cxn modelId="{5FC91DE7-B865-4E4D-9183-7A02678525C2}" srcId="{5B0A49A8-94F9-4835-8337-07E27AC59DAE}" destId="{760E0BA8-A8FE-45B0-925B-EEE575270C4C}" srcOrd="0" destOrd="0" parTransId="{9CCA5B52-5459-4644-AADC-6841BECABB1B}" sibTransId="{2E24C761-8D6C-4960-BB70-1A985A987CCB}"/>
    <dgm:cxn modelId="{507C80BC-9692-4DD1-B1F8-4D2DA9E5832C}" type="presOf" srcId="{5B0A49A8-94F9-4835-8337-07E27AC59DAE}" destId="{771AF458-CAC8-4FB9-8005-A7E5838372AA}" srcOrd="0" destOrd="0" presId="urn:microsoft.com/office/officeart/2008/layout/HorizontalMultiLevelHierarchy"/>
    <dgm:cxn modelId="{116A4545-453E-4B50-B30B-0EA12884776D}" type="presOf" srcId="{969B3DB0-1112-4390-8887-41F7EEB1FDA9}" destId="{5BD26E34-5FE7-40E6-8617-12455127FA26}" srcOrd="0" destOrd="0" presId="urn:microsoft.com/office/officeart/2008/layout/HorizontalMultiLevelHierarchy"/>
    <dgm:cxn modelId="{4232B70D-FB33-41BD-BA43-D5EC64A1DD96}" type="presOf" srcId="{760E0BA8-A8FE-45B0-925B-EEE575270C4C}" destId="{670EC507-C7E5-4B05-8EE1-F531081FD034}" srcOrd="0" destOrd="0" presId="urn:microsoft.com/office/officeart/2008/layout/HorizontalMultiLevelHierarchy"/>
    <dgm:cxn modelId="{E267D2C3-FF01-4C41-8A22-242915DF81F4}" srcId="{D5997709-89D3-40BA-98F0-DFF450923C40}" destId="{5B0A49A8-94F9-4835-8337-07E27AC59DAE}" srcOrd="0" destOrd="0" parTransId="{CFFE71AF-9DEF-4FA0-AA45-B8BC23978B9F}" sibTransId="{B803299C-D178-4764-AA9D-8F544DF40FC6}"/>
    <dgm:cxn modelId="{00731168-6088-4BB7-977B-A3F847114E95}" type="presOf" srcId="{9CCA5B52-5459-4644-AADC-6841BECABB1B}" destId="{89879020-F60B-4DB2-871E-5FDA0E087E11}" srcOrd="1" destOrd="0" presId="urn:microsoft.com/office/officeart/2008/layout/HorizontalMultiLevelHierarchy"/>
    <dgm:cxn modelId="{E41526D1-5F50-4B0E-9CD9-2083EC1E0BB7}" srcId="{5B0A49A8-94F9-4835-8337-07E27AC59DAE}" destId="{BF2E1B1B-A5F7-44E1-8AE7-3B00F3C02822}" srcOrd="2" destOrd="0" parTransId="{B7722A36-C6C0-41EC-9442-121F44763560}" sibTransId="{334ACFFB-16CF-4BAF-ABE4-5B9A2FC05EC1}"/>
    <dgm:cxn modelId="{920FD3B7-93D9-4FF1-BF4B-CF2E1419DDB4}" type="presOf" srcId="{969B3DB0-1112-4390-8887-41F7EEB1FDA9}" destId="{D31E36FB-9A79-4433-B309-956CC6FB5854}" srcOrd="1" destOrd="0" presId="urn:microsoft.com/office/officeart/2008/layout/HorizontalMultiLevelHierarchy"/>
    <dgm:cxn modelId="{D3AF5397-51BE-4C1A-9959-3F5E1D3ECAA2}" type="presOf" srcId="{BF2E1B1B-A5F7-44E1-8AE7-3B00F3C02822}" destId="{81A99742-191C-4D58-B475-9ECD6A049A95}" srcOrd="0" destOrd="0" presId="urn:microsoft.com/office/officeart/2008/layout/HorizontalMultiLevelHierarchy"/>
    <dgm:cxn modelId="{FD4D68C3-4A62-4ED5-A56D-D3C48A7A24AC}" type="presOf" srcId="{5C016FB2-AFF8-4EF9-A852-5E9F2F2E9BDC}" destId="{3FA0FCB4-7772-44F0-A4CE-6642BC38F8F3}" srcOrd="0" destOrd="0" presId="urn:microsoft.com/office/officeart/2008/layout/HorizontalMultiLevelHierarchy"/>
    <dgm:cxn modelId="{42136730-DA07-4F2C-BE9B-E810114146C6}" type="presOf" srcId="{9CCA5B52-5459-4644-AADC-6841BECABB1B}" destId="{29168E38-F11C-4617-A1AC-C1BF3F1DF7B9}" srcOrd="0" destOrd="0" presId="urn:microsoft.com/office/officeart/2008/layout/HorizontalMultiLevelHierarchy"/>
    <dgm:cxn modelId="{6AD2B311-9F98-4345-8462-75D5B39D964D}" type="presOf" srcId="{D5997709-89D3-40BA-98F0-DFF450923C40}" destId="{A1BB5024-80E1-46E5-846B-02254C819F80}" srcOrd="0" destOrd="0" presId="urn:microsoft.com/office/officeart/2008/layout/HorizontalMultiLevelHierarchy"/>
    <dgm:cxn modelId="{05AEBC11-9EDA-4945-A589-F372B7341156}" type="presOf" srcId="{B7722A36-C6C0-41EC-9442-121F44763560}" destId="{118A4E5A-E3D1-4EFB-A5DF-D2829FFD9F7D}" srcOrd="0" destOrd="0" presId="urn:microsoft.com/office/officeart/2008/layout/HorizontalMultiLevelHierarchy"/>
    <dgm:cxn modelId="{98621484-252F-4728-95B1-3971A615EC88}" srcId="{5B0A49A8-94F9-4835-8337-07E27AC59DAE}" destId="{5C016FB2-AFF8-4EF9-A852-5E9F2F2E9BDC}" srcOrd="1" destOrd="0" parTransId="{969B3DB0-1112-4390-8887-41F7EEB1FDA9}" sibTransId="{A1266360-24B3-457B-9CAE-DD380FA8BFF6}"/>
    <dgm:cxn modelId="{6378D256-6ACA-4D15-A99A-EFD1E810C563}" type="presOf" srcId="{B7722A36-C6C0-41EC-9442-121F44763560}" destId="{531EC081-ED9F-48BE-858C-3F3E1E586929}" srcOrd="1" destOrd="0" presId="urn:microsoft.com/office/officeart/2008/layout/HorizontalMultiLevelHierarchy"/>
    <dgm:cxn modelId="{098DA11F-3E4B-4236-BBAC-1742DBD0CC77}" type="presParOf" srcId="{A1BB5024-80E1-46E5-846B-02254C819F80}" destId="{F50EA638-9262-49B0-893E-E2E91BDE15DC}" srcOrd="0" destOrd="0" presId="urn:microsoft.com/office/officeart/2008/layout/HorizontalMultiLevelHierarchy"/>
    <dgm:cxn modelId="{42ACC951-F9E8-40BC-8B36-F73345BF8803}" type="presParOf" srcId="{F50EA638-9262-49B0-893E-E2E91BDE15DC}" destId="{771AF458-CAC8-4FB9-8005-A7E5838372AA}" srcOrd="0" destOrd="0" presId="urn:microsoft.com/office/officeart/2008/layout/HorizontalMultiLevelHierarchy"/>
    <dgm:cxn modelId="{BF660786-1645-46C6-8BF9-316DDEAD4E0F}" type="presParOf" srcId="{F50EA638-9262-49B0-893E-E2E91BDE15DC}" destId="{791030E0-5CC8-4DB6-A7AB-F4DB105324E6}" srcOrd="1" destOrd="0" presId="urn:microsoft.com/office/officeart/2008/layout/HorizontalMultiLevelHierarchy"/>
    <dgm:cxn modelId="{E169161D-F915-4185-B6BD-500D42C9B5ED}" type="presParOf" srcId="{791030E0-5CC8-4DB6-A7AB-F4DB105324E6}" destId="{29168E38-F11C-4617-A1AC-C1BF3F1DF7B9}" srcOrd="0" destOrd="0" presId="urn:microsoft.com/office/officeart/2008/layout/HorizontalMultiLevelHierarchy"/>
    <dgm:cxn modelId="{14C83C82-23E0-43B0-BD58-C795D3B3A59F}" type="presParOf" srcId="{29168E38-F11C-4617-A1AC-C1BF3F1DF7B9}" destId="{89879020-F60B-4DB2-871E-5FDA0E087E11}" srcOrd="0" destOrd="0" presId="urn:microsoft.com/office/officeart/2008/layout/HorizontalMultiLevelHierarchy"/>
    <dgm:cxn modelId="{3D9F9992-E2AC-472A-B5DC-C72BE162085D}" type="presParOf" srcId="{791030E0-5CC8-4DB6-A7AB-F4DB105324E6}" destId="{D4E3B44A-2233-4BD6-9188-796B3C1846B2}" srcOrd="1" destOrd="0" presId="urn:microsoft.com/office/officeart/2008/layout/HorizontalMultiLevelHierarchy"/>
    <dgm:cxn modelId="{94229EE5-BE77-406E-8366-2223925082D4}" type="presParOf" srcId="{D4E3B44A-2233-4BD6-9188-796B3C1846B2}" destId="{670EC507-C7E5-4B05-8EE1-F531081FD034}" srcOrd="0" destOrd="0" presId="urn:microsoft.com/office/officeart/2008/layout/HorizontalMultiLevelHierarchy"/>
    <dgm:cxn modelId="{BEF89C15-6E2D-495D-B50E-06D2CB4D4EF7}" type="presParOf" srcId="{D4E3B44A-2233-4BD6-9188-796B3C1846B2}" destId="{25FA4EB7-6279-410C-8F93-4B4DF96A6EA1}" srcOrd="1" destOrd="0" presId="urn:microsoft.com/office/officeart/2008/layout/HorizontalMultiLevelHierarchy"/>
    <dgm:cxn modelId="{03199FF4-A556-41F0-80D1-8B49ED4FC2DB}" type="presParOf" srcId="{791030E0-5CC8-4DB6-A7AB-F4DB105324E6}" destId="{5BD26E34-5FE7-40E6-8617-12455127FA26}" srcOrd="2" destOrd="0" presId="urn:microsoft.com/office/officeart/2008/layout/HorizontalMultiLevelHierarchy"/>
    <dgm:cxn modelId="{1D648BD2-CCE9-4393-9913-F3BF1FC8BED2}" type="presParOf" srcId="{5BD26E34-5FE7-40E6-8617-12455127FA26}" destId="{D31E36FB-9A79-4433-B309-956CC6FB5854}" srcOrd="0" destOrd="0" presId="urn:microsoft.com/office/officeart/2008/layout/HorizontalMultiLevelHierarchy"/>
    <dgm:cxn modelId="{2D38F440-1B06-41A3-A9F1-D35936FFAB62}" type="presParOf" srcId="{791030E0-5CC8-4DB6-A7AB-F4DB105324E6}" destId="{AE927077-2C18-45F4-B53C-551312174615}" srcOrd="3" destOrd="0" presId="urn:microsoft.com/office/officeart/2008/layout/HorizontalMultiLevelHierarchy"/>
    <dgm:cxn modelId="{8F916958-7C65-4C93-930F-8C65F290CD44}" type="presParOf" srcId="{AE927077-2C18-45F4-B53C-551312174615}" destId="{3FA0FCB4-7772-44F0-A4CE-6642BC38F8F3}" srcOrd="0" destOrd="0" presId="urn:microsoft.com/office/officeart/2008/layout/HorizontalMultiLevelHierarchy"/>
    <dgm:cxn modelId="{BF6AB9CF-AC52-4787-BEFA-E5B453ED901E}" type="presParOf" srcId="{AE927077-2C18-45F4-B53C-551312174615}" destId="{FBFC73B2-00A5-4BC8-8D86-4F2D3AA494F2}" srcOrd="1" destOrd="0" presId="urn:microsoft.com/office/officeart/2008/layout/HorizontalMultiLevelHierarchy"/>
    <dgm:cxn modelId="{00D7F5E6-59BF-4645-8AA3-A727C05DC77F}" type="presParOf" srcId="{791030E0-5CC8-4DB6-A7AB-F4DB105324E6}" destId="{118A4E5A-E3D1-4EFB-A5DF-D2829FFD9F7D}" srcOrd="4" destOrd="0" presId="urn:microsoft.com/office/officeart/2008/layout/HorizontalMultiLevelHierarchy"/>
    <dgm:cxn modelId="{CA58934C-7425-4EE7-86C1-A1E56654D632}" type="presParOf" srcId="{118A4E5A-E3D1-4EFB-A5DF-D2829FFD9F7D}" destId="{531EC081-ED9F-48BE-858C-3F3E1E586929}" srcOrd="0" destOrd="0" presId="urn:microsoft.com/office/officeart/2008/layout/HorizontalMultiLevelHierarchy"/>
    <dgm:cxn modelId="{F7CF6675-0837-4DA0-9D0A-CDC584AC77C5}" type="presParOf" srcId="{791030E0-5CC8-4DB6-A7AB-F4DB105324E6}" destId="{DE52304D-A2BD-4DD3-8F06-F8F5DFB4E639}" srcOrd="5" destOrd="0" presId="urn:microsoft.com/office/officeart/2008/layout/HorizontalMultiLevelHierarchy"/>
    <dgm:cxn modelId="{1FE7F137-A6C1-4AA5-A96D-9141EB6A71B8}" type="presParOf" srcId="{DE52304D-A2BD-4DD3-8F06-F8F5DFB4E639}" destId="{81A99742-191C-4D58-B475-9ECD6A049A95}" srcOrd="0" destOrd="0" presId="urn:microsoft.com/office/officeart/2008/layout/HorizontalMultiLevelHierarchy"/>
    <dgm:cxn modelId="{A0EE1115-9F6E-48C7-AF5F-0521FCB4B67F}" type="presParOf" srcId="{DE52304D-A2BD-4DD3-8F06-F8F5DFB4E639}" destId="{1A784406-9C1A-4510-883E-65E9B88CA27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8A4E5A-E3D1-4EFB-A5DF-D2829FFD9F7D}">
      <dsp:nvSpPr>
        <dsp:cNvPr id="0" name=""/>
        <dsp:cNvSpPr/>
      </dsp:nvSpPr>
      <dsp:spPr>
        <a:xfrm>
          <a:off x="2495174" y="2614600"/>
          <a:ext cx="671052" cy="1691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5526" y="0"/>
              </a:lnTo>
              <a:lnTo>
                <a:pt x="335526" y="1691376"/>
              </a:lnTo>
              <a:lnTo>
                <a:pt x="671052" y="16913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2785209" y="3414797"/>
        <a:ext cx="90981" cy="90981"/>
      </dsp:txXfrm>
    </dsp:sp>
    <dsp:sp modelId="{5BD26E34-5FE7-40E6-8617-12455127FA26}">
      <dsp:nvSpPr>
        <dsp:cNvPr id="0" name=""/>
        <dsp:cNvSpPr/>
      </dsp:nvSpPr>
      <dsp:spPr>
        <a:xfrm>
          <a:off x="2495174" y="2614600"/>
          <a:ext cx="671052" cy="98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5526" y="0"/>
              </a:lnTo>
              <a:lnTo>
                <a:pt x="335526" y="98400"/>
              </a:lnTo>
              <a:lnTo>
                <a:pt x="671052" y="9840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813744" y="2646844"/>
        <a:ext cx="33911" cy="33911"/>
      </dsp:txXfrm>
    </dsp:sp>
    <dsp:sp modelId="{29168E38-F11C-4617-A1AC-C1BF3F1DF7B9}">
      <dsp:nvSpPr>
        <dsp:cNvPr id="0" name=""/>
        <dsp:cNvSpPr/>
      </dsp:nvSpPr>
      <dsp:spPr>
        <a:xfrm>
          <a:off x="2495174" y="1021624"/>
          <a:ext cx="671052" cy="1592975"/>
        </a:xfrm>
        <a:custGeom>
          <a:avLst/>
          <a:gdLst/>
          <a:ahLst/>
          <a:cxnLst/>
          <a:rect l="0" t="0" r="0" b="0"/>
          <a:pathLst>
            <a:path>
              <a:moveTo>
                <a:pt x="0" y="1592975"/>
              </a:moveTo>
              <a:lnTo>
                <a:pt x="335526" y="1592975"/>
              </a:lnTo>
              <a:lnTo>
                <a:pt x="335526" y="0"/>
              </a:lnTo>
              <a:lnTo>
                <a:pt x="67105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2787486" y="1774898"/>
        <a:ext cx="86427" cy="86427"/>
      </dsp:txXfrm>
    </dsp:sp>
    <dsp:sp modelId="{771AF458-CAC8-4FB9-8005-A7E5838372AA}">
      <dsp:nvSpPr>
        <dsp:cNvPr id="0" name=""/>
        <dsp:cNvSpPr/>
      </dsp:nvSpPr>
      <dsp:spPr>
        <a:xfrm rot="16200000">
          <a:off x="-616199" y="2117826"/>
          <a:ext cx="5229200" cy="9935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kern="1200" dirty="0" err="1" smtClean="0"/>
            <a:t>Самостійна</a:t>
          </a:r>
          <a:r>
            <a:rPr lang="ru-RU" sz="4500" kern="1200" dirty="0" smtClean="0"/>
            <a:t> робота</a:t>
          </a:r>
          <a:endParaRPr lang="ru-RU" sz="4500" kern="1200" dirty="0"/>
        </a:p>
      </dsp:txBody>
      <dsp:txXfrm>
        <a:off x="-616199" y="2117826"/>
        <a:ext cx="5229200" cy="993548"/>
      </dsp:txXfrm>
    </dsp:sp>
    <dsp:sp modelId="{670EC507-C7E5-4B05-8EE1-F531081FD034}">
      <dsp:nvSpPr>
        <dsp:cNvPr id="0" name=""/>
        <dsp:cNvSpPr/>
      </dsp:nvSpPr>
      <dsp:spPr>
        <a:xfrm>
          <a:off x="3166226" y="234371"/>
          <a:ext cx="4002373" cy="15745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noProof="1" smtClean="0"/>
            <a:t>Розвиває вміння вчитися</a:t>
          </a:r>
          <a:endParaRPr lang="ru-RU" sz="2800" kern="1200" noProof="1"/>
        </a:p>
      </dsp:txBody>
      <dsp:txXfrm>
        <a:off x="3166226" y="234371"/>
        <a:ext cx="4002373" cy="1574505"/>
      </dsp:txXfrm>
    </dsp:sp>
    <dsp:sp modelId="{3FA0FCB4-7772-44F0-A4CE-6642BC38F8F3}">
      <dsp:nvSpPr>
        <dsp:cNvPr id="0" name=""/>
        <dsp:cNvSpPr/>
      </dsp:nvSpPr>
      <dsp:spPr>
        <a:xfrm>
          <a:off x="3166226" y="2057264"/>
          <a:ext cx="4745910" cy="13114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noProof="1" smtClean="0"/>
            <a:t>Сприяє підвищенню якості навчання</a:t>
          </a:r>
          <a:endParaRPr lang="ru-RU" sz="2700" kern="1200" noProof="1"/>
        </a:p>
      </dsp:txBody>
      <dsp:txXfrm>
        <a:off x="3166226" y="2057264"/>
        <a:ext cx="4745910" cy="1311473"/>
      </dsp:txXfrm>
    </dsp:sp>
    <dsp:sp modelId="{81A99742-191C-4D58-B475-9ECD6A049A95}">
      <dsp:nvSpPr>
        <dsp:cNvPr id="0" name=""/>
        <dsp:cNvSpPr/>
      </dsp:nvSpPr>
      <dsp:spPr>
        <a:xfrm>
          <a:off x="3166226" y="3617124"/>
          <a:ext cx="4324672" cy="13777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noProof="1" smtClean="0"/>
            <a:t>Сприяє диференціації та індивідуалізації навчання</a:t>
          </a:r>
          <a:endParaRPr lang="ru-RU" sz="2700" kern="1200" noProof="1"/>
        </a:p>
      </dsp:txBody>
      <dsp:txXfrm>
        <a:off x="3166226" y="3617124"/>
        <a:ext cx="4324672" cy="13777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D5422-BB4C-4BAE-91D7-D38F205CF3DA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69C0C-0739-45EF-976B-86C4641581B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69C0C-0739-45EF-976B-86C4641581BD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655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45970FE-4A41-4307-8327-B4BDB674BD09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5246D0-0EFE-41B1-8E28-D4D59141516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784725"/>
          </a:xfrm>
        </p:spPr>
        <p:txBody>
          <a:bodyPr/>
          <a:lstStyle/>
          <a:p>
            <a:pPr marL="0" lvl="0" indent="0" algn="ctr">
              <a:buClr>
                <a:srgbClr val="F0A22E"/>
              </a:buClr>
              <a:buNone/>
            </a:pPr>
            <a:r>
              <a:rPr lang="uk-UA" sz="4000" b="1" dirty="0">
                <a:solidFill>
                  <a:srgbClr val="4E3B3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Формування навичок самостійної роботи учнів з </a:t>
            </a:r>
            <a:r>
              <a:rPr lang="uk-UA" sz="4000" b="1" dirty="0" smtClean="0">
                <a:solidFill>
                  <a:srgbClr val="4E3B3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особливими освітніми потребами</a:t>
            </a:r>
            <a:r>
              <a:rPr lang="uk-UA" sz="4000" b="1" dirty="0" smtClean="0">
                <a:solidFill>
                  <a:srgbClr val="4E3B3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uk-UA" sz="4000" b="1" dirty="0">
                <a:solidFill>
                  <a:srgbClr val="4E3B3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як умова розвитку </a:t>
            </a:r>
            <a:r>
              <a:rPr lang="uk-UA" sz="4000" b="1" dirty="0" smtClean="0">
                <a:solidFill>
                  <a:srgbClr val="4E3B3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самоосвітньої </a:t>
            </a:r>
            <a:r>
              <a:rPr lang="uk-UA" sz="4000" b="1" dirty="0">
                <a:solidFill>
                  <a:srgbClr val="4E3B3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компетентності здобувачів освіти</a:t>
            </a:r>
            <a:endParaRPr lang="uk-UA" sz="4000" b="1" dirty="0">
              <a:solidFill>
                <a:srgbClr val="4E3B3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786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noProof="1" smtClean="0">
                <a:latin typeface="Arial Black" panose="020B0A04020102020204" pitchFamily="34" charset="0"/>
              </a:rPr>
              <a:t>Сутність та зміст самостійної роботи учнів </a:t>
            </a:r>
            <a:endParaRPr lang="ru-RU" noProof="1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85000" lnSpcReduction="20000"/>
          </a:bodyPr>
          <a:lstStyle/>
          <a:p>
            <a:pPr lvl="0" algn="ctr">
              <a:buClr>
                <a:srgbClr val="F0A22E"/>
              </a:buClr>
              <a:buNone/>
            </a:pPr>
            <a:r>
              <a:rPr lang="uk-UA" sz="2800" b="1" dirty="0" smtClean="0">
                <a:solidFill>
                  <a:srgbClr val="555555"/>
                </a:solidFill>
                <a:latin typeface="veranda"/>
              </a:rPr>
              <a:t>Самостійна робота </a:t>
            </a:r>
            <a:r>
              <a:rPr lang="ru-RU" sz="2800" dirty="0" smtClean="0">
                <a:solidFill>
                  <a:srgbClr val="555555"/>
                </a:solidFill>
                <a:latin typeface="veranda"/>
              </a:rPr>
              <a:t>–  </a:t>
            </a:r>
            <a:r>
              <a:rPr lang="ru-RU" sz="2800" b="1" dirty="0" smtClean="0">
                <a:solidFill>
                  <a:srgbClr val="555555"/>
                </a:solidFill>
                <a:latin typeface="veranda"/>
              </a:rPr>
              <a:t>форма</a:t>
            </a:r>
            <a:r>
              <a:rPr lang="uk-UA" sz="2800" b="1" noProof="1" smtClean="0">
                <a:solidFill>
                  <a:srgbClr val="555555"/>
                </a:solidFill>
                <a:latin typeface="veranda"/>
              </a:rPr>
              <a:t> навчальної діяльності учнів, організація якої є головною умовою формування самоосвітньої компетентності здобувачів освіти.</a:t>
            </a:r>
          </a:p>
          <a:p>
            <a:pPr lvl="0" algn="ctr">
              <a:buClr>
                <a:srgbClr val="F0A22E"/>
              </a:buClr>
              <a:buNone/>
            </a:pPr>
            <a:r>
              <a:rPr lang="uk-UA" sz="2800" dirty="0" smtClean="0">
                <a:solidFill>
                  <a:srgbClr val="4E3B30"/>
                </a:solidFill>
              </a:rPr>
              <a:t>Під </a:t>
            </a:r>
            <a:r>
              <a:rPr lang="uk-UA" sz="2800" dirty="0">
                <a:solidFill>
                  <a:srgbClr val="4E3B30"/>
                </a:solidFill>
              </a:rPr>
              <a:t>самостійною роботою слід розуміти сукупність всієї самостійної діяльності учня як в навчальному кабінеті, так і поза ним, у контакті з </a:t>
            </a:r>
            <a:r>
              <a:rPr lang="uk-UA" sz="2800" dirty="0" smtClean="0">
                <a:solidFill>
                  <a:srgbClr val="4E3B30"/>
                </a:solidFill>
              </a:rPr>
              <a:t>вчителем або вихователем </a:t>
            </a:r>
            <a:r>
              <a:rPr lang="uk-UA" sz="2800" dirty="0">
                <a:solidFill>
                  <a:srgbClr val="4E3B30"/>
                </a:solidFill>
              </a:rPr>
              <a:t>і в </a:t>
            </a:r>
            <a:r>
              <a:rPr lang="uk-UA" sz="2800" dirty="0" smtClean="0">
                <a:solidFill>
                  <a:srgbClr val="4E3B30"/>
                </a:solidFill>
              </a:rPr>
              <a:t>їх відсутності.</a:t>
            </a:r>
          </a:p>
          <a:p>
            <a:pPr lvl="0" algn="ctr">
              <a:buClr>
                <a:srgbClr val="F0A22E"/>
              </a:buClr>
              <a:buNone/>
            </a:pPr>
            <a:r>
              <a:rPr lang="uk-UA" sz="2800" b="1" dirty="0" smtClean="0">
                <a:solidFill>
                  <a:srgbClr val="4E3B30"/>
                </a:solidFill>
              </a:rPr>
              <a:t>Функції </a:t>
            </a:r>
            <a:r>
              <a:rPr lang="uk-UA" sz="2800" b="1" dirty="0">
                <a:solidFill>
                  <a:srgbClr val="4E3B30"/>
                </a:solidFill>
              </a:rPr>
              <a:t>самостійної роботи: </a:t>
            </a:r>
            <a:endParaRPr lang="uk-UA" sz="2800" b="1" dirty="0" smtClean="0">
              <a:solidFill>
                <a:srgbClr val="4E3B30"/>
              </a:solidFill>
            </a:endParaRPr>
          </a:p>
          <a:p>
            <a:pPr marL="514350" lvl="0" indent="-514350">
              <a:buClr>
                <a:srgbClr val="F0A22E"/>
              </a:buClr>
              <a:buAutoNum type="arabicPeriod"/>
            </a:pPr>
            <a:r>
              <a:rPr lang="uk-UA" sz="2800" dirty="0" smtClean="0">
                <a:solidFill>
                  <a:srgbClr val="4E3B30"/>
                </a:solidFill>
              </a:rPr>
              <a:t>Активізація пізнавальної діяльності учнів</a:t>
            </a:r>
          </a:p>
          <a:p>
            <a:pPr marL="514350" lvl="0" indent="-514350">
              <a:buClr>
                <a:srgbClr val="F0A22E"/>
              </a:buClr>
              <a:buAutoNum type="arabicPeriod"/>
            </a:pPr>
            <a:r>
              <a:rPr lang="uk-UA" sz="2800" dirty="0" smtClean="0">
                <a:solidFill>
                  <a:srgbClr val="4E3B30"/>
                </a:solidFill>
              </a:rPr>
              <a:t>Оволодіння </a:t>
            </a:r>
            <a:r>
              <a:rPr lang="uk-UA" sz="2800" dirty="0">
                <a:solidFill>
                  <a:srgbClr val="4E3B30"/>
                </a:solidFill>
              </a:rPr>
              <a:t>знаннями та різними способами діяльності </a:t>
            </a:r>
            <a:endParaRPr lang="uk-UA" sz="2800" dirty="0" smtClean="0">
              <a:solidFill>
                <a:srgbClr val="4E3B30"/>
              </a:solidFill>
            </a:endParaRPr>
          </a:p>
          <a:p>
            <a:pPr marL="514350" lvl="0" indent="-514350">
              <a:buClr>
                <a:srgbClr val="F0A22E"/>
              </a:buClr>
              <a:buAutoNum type="arabicPeriod"/>
            </a:pPr>
            <a:r>
              <a:rPr lang="uk-UA" sz="2800" dirty="0" smtClean="0">
                <a:solidFill>
                  <a:srgbClr val="4E3B30"/>
                </a:solidFill>
              </a:rPr>
              <a:t>Формування </a:t>
            </a:r>
            <a:r>
              <a:rPr lang="uk-UA" sz="2800" dirty="0">
                <a:solidFill>
                  <a:srgbClr val="4E3B30"/>
                </a:solidFill>
              </a:rPr>
              <a:t>вмінь та навичок </a:t>
            </a:r>
            <a:endParaRPr lang="uk-UA" sz="2800" dirty="0" smtClean="0">
              <a:solidFill>
                <a:srgbClr val="4E3B30"/>
              </a:solidFill>
            </a:endParaRPr>
          </a:p>
          <a:p>
            <a:pPr marL="514350" lvl="0" indent="-514350">
              <a:buClr>
                <a:srgbClr val="F0A22E"/>
              </a:buClr>
              <a:buAutoNum type="arabicPeriod"/>
            </a:pPr>
            <a:r>
              <a:rPr lang="uk-UA" sz="2800" dirty="0" smtClean="0">
                <a:solidFill>
                  <a:srgbClr val="4E3B30"/>
                </a:solidFill>
              </a:rPr>
              <a:t>Розвиток </a:t>
            </a:r>
            <a:r>
              <a:rPr lang="uk-UA" sz="2800" dirty="0">
                <a:solidFill>
                  <a:srgbClr val="4E3B30"/>
                </a:solidFill>
              </a:rPr>
              <a:t>інтелектуальних здібностей </a:t>
            </a:r>
            <a:endParaRPr lang="uk-UA" sz="2800" dirty="0" smtClean="0">
              <a:solidFill>
                <a:srgbClr val="4E3B30"/>
              </a:solidFill>
            </a:endParaRPr>
          </a:p>
          <a:p>
            <a:pPr marL="514350" lvl="0" indent="-514350">
              <a:buClr>
                <a:srgbClr val="F0A22E"/>
              </a:buClr>
              <a:buAutoNum type="arabicPeriod"/>
            </a:pPr>
            <a:r>
              <a:rPr lang="uk-UA" sz="2800" dirty="0" smtClean="0">
                <a:solidFill>
                  <a:srgbClr val="4E3B30"/>
                </a:solidFill>
              </a:rPr>
              <a:t>Оволодіння </a:t>
            </a:r>
            <a:r>
              <a:rPr lang="uk-UA" sz="2800" dirty="0">
                <a:solidFill>
                  <a:srgbClr val="4E3B30"/>
                </a:solidFill>
              </a:rPr>
              <a:t>самостійним мисленням</a:t>
            </a:r>
            <a:endParaRPr lang="ru-RU" sz="2800" b="1" u="sng" dirty="0">
              <a:solidFill>
                <a:srgbClr val="4E3B3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42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uk-UA" sz="4000" cap="none" dirty="0">
                <a:solidFill>
                  <a:srgbClr val="4E3B30"/>
                </a:solidFill>
                <a:effectLst/>
                <a:latin typeface="Arial Black" panose="020B0A04020102020204" pitchFamily="34" charset="0"/>
                <a:ea typeface="+mn-ea"/>
                <a:cs typeface="+mn-cs"/>
              </a:rPr>
              <a:t>Завдання самостійних </a:t>
            </a:r>
            <a:r>
              <a:rPr lang="uk-UA" sz="4000" cap="none" dirty="0" smtClean="0">
                <a:solidFill>
                  <a:srgbClr val="4E3B30"/>
                </a:solidFill>
                <a:effectLst/>
                <a:latin typeface="Arial Black" panose="020B0A04020102020204" pitchFamily="34" charset="0"/>
                <a:ea typeface="+mn-ea"/>
                <a:cs typeface="+mn-cs"/>
              </a:rPr>
              <a:t>робіт</a:t>
            </a:r>
            <a:r>
              <a:rPr lang="ru-RU" b="1" u="sng" dirty="0">
                <a:latin typeface="Arial Black" pitchFamily="34" charset="0"/>
              </a:rPr>
              <a:t/>
            </a:r>
            <a:br>
              <a:rPr lang="ru-RU" b="1" u="sng" dirty="0">
                <a:latin typeface="Arial Black" pitchFamily="34" charset="0"/>
              </a:rPr>
            </a:br>
            <a:endParaRPr lang="uk-UA" dirty="0"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95400"/>
            <a:ext cx="8892480" cy="5348310"/>
          </a:xfrm>
        </p:spPr>
        <p:txBody>
          <a:bodyPr>
            <a:normAutofit lnSpcReduction="10000"/>
          </a:bodyPr>
          <a:lstStyle/>
          <a:p>
            <a:r>
              <a:rPr lang="uk-UA" sz="2800" dirty="0" smtClean="0"/>
              <a:t>систематизація </a:t>
            </a:r>
            <a:r>
              <a:rPr lang="uk-UA" sz="2800" dirty="0"/>
              <a:t>і закріплення отриманих теоретичних знань і практичних умінь </a:t>
            </a:r>
            <a:r>
              <a:rPr lang="uk-UA" sz="2800" dirty="0" smtClean="0"/>
              <a:t>учнів;</a:t>
            </a:r>
          </a:p>
          <a:p>
            <a:r>
              <a:rPr lang="uk-UA" sz="2800" dirty="0" smtClean="0"/>
              <a:t>поглиблення </a:t>
            </a:r>
            <a:r>
              <a:rPr lang="uk-UA" sz="2800" dirty="0"/>
              <a:t>і розширення теоретичних знань</a:t>
            </a:r>
            <a:r>
              <a:rPr lang="uk-UA" sz="2800" dirty="0" smtClean="0"/>
              <a:t>;</a:t>
            </a:r>
          </a:p>
          <a:p>
            <a:r>
              <a:rPr lang="uk-UA" sz="2800" dirty="0" smtClean="0"/>
              <a:t> </a:t>
            </a:r>
            <a:r>
              <a:rPr lang="uk-UA" sz="2800" dirty="0"/>
              <a:t>формування умінь використовувати </a:t>
            </a:r>
            <a:r>
              <a:rPr lang="uk-UA" sz="2800" dirty="0" smtClean="0"/>
              <a:t>додаткову літературу</a:t>
            </a:r>
            <a:r>
              <a:rPr lang="uk-UA" sz="2800" dirty="0"/>
              <a:t>; </a:t>
            </a:r>
            <a:endParaRPr lang="uk-UA" sz="2800" dirty="0" smtClean="0"/>
          </a:p>
          <a:p>
            <a:r>
              <a:rPr lang="uk-UA" sz="2800" dirty="0" smtClean="0"/>
              <a:t>розвиток </a:t>
            </a:r>
            <a:r>
              <a:rPr lang="uk-UA" sz="2800" dirty="0"/>
              <a:t>пізнавальних здібностей і активності учнів: творчої ініціативи, самостійності, відповідальності і організованості; </a:t>
            </a:r>
            <a:endParaRPr lang="uk-UA" sz="2800" dirty="0" smtClean="0"/>
          </a:p>
          <a:p>
            <a:r>
              <a:rPr lang="uk-UA" sz="2800" dirty="0" smtClean="0"/>
              <a:t>формування </a:t>
            </a:r>
            <a:r>
              <a:rPr lang="uk-UA" sz="2800" dirty="0"/>
              <a:t>самостійності мислення, здібностей до саморозвитку, самовдосконалення і самореалізації; </a:t>
            </a:r>
            <a:endParaRPr lang="uk-UA" sz="2800" dirty="0" smtClean="0"/>
          </a:p>
          <a:p>
            <a:r>
              <a:rPr lang="uk-UA" sz="2800" dirty="0" smtClean="0"/>
              <a:t>розвиток </a:t>
            </a:r>
            <a:r>
              <a:rPr lang="uk-UA" sz="2800" dirty="0"/>
              <a:t>дослідницьких умінь.</a:t>
            </a:r>
            <a:endParaRPr lang="ru-RU" sz="2800" b="1" u="sng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604" y="332656"/>
            <a:ext cx="8686800" cy="1440160"/>
          </a:xfrm>
        </p:spPr>
        <p:txBody>
          <a:bodyPr>
            <a:noAutofit/>
          </a:bodyPr>
          <a:lstStyle/>
          <a:p>
            <a:pPr algn="ctr"/>
            <a:r>
              <a:rPr lang="ru-RU" sz="2400" noProof="1" smtClean="0">
                <a:latin typeface="Arial Black" panose="020B0A04020102020204" pitchFamily="34" charset="0"/>
              </a:rPr>
              <a:t>процес самостійної діяльності представляється у вигляді тріади:</a:t>
            </a:r>
            <a:br>
              <a:rPr lang="ru-RU" sz="2400" noProof="1" smtClean="0">
                <a:latin typeface="Arial Black" panose="020B0A04020102020204" pitchFamily="34" charset="0"/>
              </a:rPr>
            </a:br>
            <a:r>
              <a:rPr lang="ru-RU" sz="2400" noProof="1" smtClean="0">
                <a:latin typeface="Arial Black" panose="020B0A04020102020204" pitchFamily="34" charset="0"/>
              </a:rPr>
              <a:t>мотив – план (дія) – результат та виконує важливі функції </a:t>
            </a:r>
            <a:endParaRPr lang="ru-RU" sz="2400" noProof="1">
              <a:latin typeface="Arial Black" panose="020B0A040201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1435372"/>
              </p:ext>
            </p:extLst>
          </p:nvPr>
        </p:nvGraphicFramePr>
        <p:xfrm>
          <a:off x="-108520" y="1628800"/>
          <a:ext cx="9433048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083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083" y="116632"/>
            <a:ext cx="8686800" cy="1656184"/>
          </a:xfrm>
        </p:spPr>
        <p:txBody>
          <a:bodyPr>
            <a:noAutofit/>
          </a:bodyPr>
          <a:lstStyle/>
          <a:p>
            <a:pPr algn="ctr"/>
            <a:r>
              <a:rPr lang="uk-UA" sz="2400" noProof="1" smtClean="0">
                <a:latin typeface="Arial Black" panose="020B0A04020102020204" pitchFamily="34" charset="0"/>
              </a:rPr>
              <a:t>Самостійна робота може бути </a:t>
            </a:r>
            <a:r>
              <a:rPr lang="ru-RU" sz="2400" dirty="0" smtClean="0">
                <a:latin typeface="Arial Black" panose="020B0A04020102020204" pitchFamily="34" charset="0"/>
              </a:rPr>
              <a:t>Формою </a:t>
            </a:r>
            <a:r>
              <a:rPr lang="uk-UA" sz="2400" dirty="0" smtClean="0">
                <a:latin typeface="Arial Black" panose="020B0A04020102020204" pitchFamily="34" charset="0"/>
              </a:rPr>
              <a:t>навчання</a:t>
            </a:r>
            <a:r>
              <a:rPr lang="ru-RU" sz="2400" dirty="0" smtClean="0">
                <a:latin typeface="Arial Black" panose="020B0A04020102020204" pitchFamily="34" charset="0"/>
              </a:rPr>
              <a:t>, </a:t>
            </a:r>
            <a:r>
              <a:rPr lang="uk-UA" sz="2400" noProof="1" smtClean="0">
                <a:latin typeface="Arial Black" panose="020B0A04020102020204" pitchFamily="34" charset="0"/>
              </a:rPr>
              <a:t>засобом досягнення навчальної мети та  власне метою. </a:t>
            </a:r>
            <a:endParaRPr lang="uk-UA" sz="2400" noProof="1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083" y="1628800"/>
            <a:ext cx="8686800" cy="4824536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 lang="uk-UA" b="1" dirty="0" smtClean="0"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uk-UA" sz="4500" b="1" dirty="0" smtClean="0">
                <a:latin typeface="Arial Black" panose="020B0A04020102020204" pitchFamily="34" charset="0"/>
              </a:rPr>
              <a:t>Прийоми </a:t>
            </a:r>
            <a:r>
              <a:rPr lang="uk-UA" sz="4500" b="1" dirty="0">
                <a:latin typeface="Arial Black" panose="020B0A04020102020204" pitchFamily="34" charset="0"/>
              </a:rPr>
              <a:t>навчальної самостійної роботи: </a:t>
            </a:r>
            <a:endParaRPr lang="uk-UA" sz="4500" b="1" dirty="0" smtClean="0">
              <a:latin typeface="Arial Black" panose="020B0A04020102020204" pitchFamily="34" charset="0"/>
            </a:endParaRPr>
          </a:p>
          <a:p>
            <a:r>
              <a:rPr lang="uk-UA" dirty="0" smtClean="0"/>
              <a:t>прийоми </a:t>
            </a:r>
            <a:r>
              <a:rPr lang="uk-UA" dirty="0"/>
              <a:t>культури читання (наприклад, «динамічне читання» доповнене синонімами) і культура слухання, </a:t>
            </a:r>
            <a:endParaRPr lang="uk-UA" dirty="0" smtClean="0"/>
          </a:p>
          <a:p>
            <a:r>
              <a:rPr lang="uk-UA" dirty="0" smtClean="0"/>
              <a:t>прийоми </a:t>
            </a:r>
            <a:r>
              <a:rPr lang="uk-UA" dirty="0"/>
              <a:t>стислого й раціонального запису, виписки, плани, тези, конспект, анотація, реферат, рецензія, загальні прийоми роботи з книжкою; </a:t>
            </a:r>
            <a:endParaRPr lang="uk-UA" dirty="0" smtClean="0"/>
          </a:p>
          <a:p>
            <a:r>
              <a:rPr lang="uk-UA" dirty="0" smtClean="0"/>
              <a:t>прийоми </a:t>
            </a:r>
            <a:r>
              <a:rPr lang="uk-UA" dirty="0"/>
              <a:t>зосередження уваги, що спираються на використовування учнями різних видів самоконтролю, поетапну перевірку своєї роботи</a:t>
            </a:r>
            <a:r>
              <a:rPr lang="uk-UA" dirty="0" smtClean="0"/>
              <a:t>;</a:t>
            </a:r>
          </a:p>
          <a:p>
            <a:r>
              <a:rPr lang="uk-UA" dirty="0" smtClean="0"/>
              <a:t>загальні </a:t>
            </a:r>
            <a:r>
              <a:rPr lang="uk-UA" dirty="0"/>
              <a:t>прийоми пошуку додаткової інформації (робота </a:t>
            </a:r>
            <a:r>
              <a:rPr lang="uk-UA" dirty="0" smtClean="0"/>
              <a:t>з каталогами</a:t>
            </a:r>
            <a:r>
              <a:rPr lang="uk-UA" dirty="0"/>
              <a:t>, словниками, </a:t>
            </a:r>
            <a:r>
              <a:rPr lang="uk-UA" dirty="0" smtClean="0"/>
              <a:t>енциклопедіями); </a:t>
            </a:r>
          </a:p>
          <a:p>
            <a:r>
              <a:rPr lang="uk-UA" dirty="0" smtClean="0"/>
              <a:t>прийоми </a:t>
            </a:r>
            <a:r>
              <a:rPr lang="uk-UA" dirty="0"/>
              <a:t>підготовки до тематичних, заліків</a:t>
            </a:r>
            <a:r>
              <a:rPr lang="uk-UA" dirty="0" smtClean="0"/>
              <a:t>, </a:t>
            </a:r>
            <a:r>
              <a:rPr lang="uk-UA" dirty="0"/>
              <a:t>семінарів, лабораторних робіт; </a:t>
            </a:r>
            <a:endParaRPr lang="uk-UA" dirty="0" smtClean="0"/>
          </a:p>
          <a:p>
            <a:r>
              <a:rPr lang="uk-UA" dirty="0" smtClean="0"/>
              <a:t>прийоми </a:t>
            </a:r>
            <a:r>
              <a:rPr lang="uk-UA" dirty="0"/>
              <a:t>раціональної організації часу, обліку витрат часу, чергування праці й відпочинку, складних і легких, усних і письмових робіт, загальні правила праці (режим прогулянки, порядок на робочому місці).</a:t>
            </a:r>
          </a:p>
        </p:txBody>
      </p:sp>
    </p:spTree>
    <p:extLst>
      <p:ext uri="{BB962C8B-B14F-4D97-AF65-F5344CB8AC3E}">
        <p14:creationId xmlns:p14="http://schemas.microsoft.com/office/powerpoint/2010/main" val="404700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304800" y="404664"/>
            <a:ext cx="86868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Arial Black" panose="020B0A04020102020204" pitchFamily="34" charset="0"/>
              </a:rPr>
              <a:t>Передумови забезпечення ефективності самостійної роботи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uk-UA" dirty="0" smtClean="0"/>
              <a:t>розвиток </a:t>
            </a:r>
            <a:r>
              <a:rPr lang="uk-UA" dirty="0"/>
              <a:t>мотиваційної настанови; </a:t>
            </a:r>
          </a:p>
          <a:p>
            <a:pPr marL="514350" indent="-514350">
              <a:buAutoNum type="arabicParenR"/>
            </a:pPr>
            <a:r>
              <a:rPr lang="uk-UA" dirty="0" smtClean="0"/>
              <a:t>систематичність </a:t>
            </a:r>
            <a:r>
              <a:rPr lang="uk-UA" dirty="0"/>
              <a:t>і </a:t>
            </a:r>
            <a:r>
              <a:rPr lang="uk-UA" dirty="0" smtClean="0"/>
              <a:t>безперервність;</a:t>
            </a:r>
          </a:p>
          <a:p>
            <a:pPr marL="514350" indent="-514350">
              <a:buAutoNum type="arabicParenR"/>
            </a:pPr>
            <a:r>
              <a:rPr lang="uk-UA" dirty="0" smtClean="0"/>
              <a:t>послідовність </a:t>
            </a:r>
            <a:r>
              <a:rPr lang="uk-UA" dirty="0"/>
              <a:t>у </a:t>
            </a:r>
            <a:r>
              <a:rPr lang="uk-UA" dirty="0" smtClean="0"/>
              <a:t>роботі;</a:t>
            </a:r>
          </a:p>
          <a:p>
            <a:pPr marL="514350" indent="-514350">
              <a:buAutoNum type="arabicParenR"/>
            </a:pPr>
            <a:r>
              <a:rPr lang="uk-UA" dirty="0" smtClean="0"/>
              <a:t>правильне </a:t>
            </a:r>
            <a:r>
              <a:rPr lang="uk-UA" dirty="0"/>
              <a:t>планування самостійної роботи, раціональне використання </a:t>
            </a:r>
            <a:r>
              <a:rPr lang="uk-UA" dirty="0" smtClean="0"/>
              <a:t>часу;</a:t>
            </a:r>
          </a:p>
          <a:p>
            <a:pPr marL="514350" indent="-514350">
              <a:buAutoNum type="arabicParenR"/>
            </a:pPr>
            <a:r>
              <a:rPr lang="uk-UA" dirty="0" smtClean="0"/>
              <a:t>використання </a:t>
            </a:r>
            <a:r>
              <a:rPr lang="uk-UA" dirty="0"/>
              <a:t>відповідних методів, способів і прийомів самостійної роботи</a:t>
            </a:r>
            <a:r>
              <a:rPr lang="uk-UA" dirty="0" smtClean="0"/>
              <a:t>;</a:t>
            </a:r>
          </a:p>
          <a:p>
            <a:pPr marL="514350" indent="-514350">
              <a:buAutoNum type="arabicParenR"/>
            </a:pPr>
            <a:r>
              <a:rPr lang="uk-UA" dirty="0" smtClean="0"/>
              <a:t>педагогічне </a:t>
            </a:r>
            <a:r>
              <a:rPr lang="uk-UA" dirty="0"/>
              <a:t>управління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Arial Black" pitchFamily="34" charset="0"/>
              </a:rPr>
              <a:t>Етапи організації самостійної роботи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9001156" cy="5572140"/>
          </a:xfrm>
        </p:spPr>
        <p:txBody>
          <a:bodyPr>
            <a:normAutofit fontScale="70000" lnSpcReduction="20000"/>
          </a:bodyPr>
          <a:lstStyle/>
          <a:p>
            <a:pPr lvl="0">
              <a:buNone/>
            </a:pPr>
            <a:r>
              <a:rPr lang="uk-UA" dirty="0" smtClean="0"/>
              <a:t> </a:t>
            </a:r>
            <a:r>
              <a:rPr lang="uk-UA" dirty="0"/>
              <a:t>І. </a:t>
            </a:r>
            <a:r>
              <a:rPr lang="uk-UA" b="1" u="sng" dirty="0"/>
              <a:t>Стимулююче-мотиваційний етап. </a:t>
            </a:r>
            <a:r>
              <a:rPr lang="uk-UA" dirty="0"/>
              <a:t>На цьому етапі вчитель формує у учнів мотиви навчання, формує стійкий пізнавальний інтерес до предмету, розвиває </a:t>
            </a:r>
            <a:r>
              <a:rPr lang="uk-UA" dirty="0" smtClean="0"/>
              <a:t>відповідальність, </a:t>
            </a:r>
            <a:r>
              <a:rPr lang="uk-UA" dirty="0"/>
              <a:t>стимулює </a:t>
            </a:r>
            <a:r>
              <a:rPr lang="uk-UA" dirty="0" smtClean="0"/>
              <a:t>бажання </a:t>
            </a:r>
            <a:r>
              <a:rPr lang="uk-UA" dirty="0"/>
              <a:t>поліпшити свої результати. </a:t>
            </a:r>
          </a:p>
          <a:p>
            <a:pPr lvl="0">
              <a:buNone/>
            </a:pPr>
            <a:r>
              <a:rPr lang="uk-UA" dirty="0" smtClean="0"/>
              <a:t>ІІ</a:t>
            </a:r>
            <a:r>
              <a:rPr lang="uk-UA" dirty="0"/>
              <a:t>. </a:t>
            </a:r>
            <a:r>
              <a:rPr lang="uk-UA" b="1" u="sng" dirty="0"/>
              <a:t>Навчаючий етап. </a:t>
            </a:r>
            <a:r>
              <a:rPr lang="uk-UA" dirty="0"/>
              <a:t>Цей етап передбачає використання ефективних методів і засобів навчання, які сприяють формуванню самостійності та пізнавальної активності учнів. </a:t>
            </a:r>
            <a:r>
              <a:rPr lang="uk-UA" dirty="0" smtClean="0"/>
              <a:t> Вчитель </a:t>
            </a:r>
            <a:r>
              <a:rPr lang="uk-UA" dirty="0"/>
              <a:t>повинен враховувати індивідуальні особливості учнів, формувати у них позитивну мотивацію навчання</a:t>
            </a:r>
            <a:r>
              <a:rPr lang="uk-UA" dirty="0" smtClean="0"/>
              <a:t>, попереджати </a:t>
            </a:r>
            <a:r>
              <a:rPr lang="uk-UA" dirty="0"/>
              <a:t>виникнення негативних психічних </a:t>
            </a:r>
            <a:r>
              <a:rPr lang="uk-UA" dirty="0" smtClean="0"/>
              <a:t>станів та </a:t>
            </a:r>
            <a:r>
              <a:rPr lang="uk-UA" dirty="0" err="1" smtClean="0"/>
              <a:t>перевтомлювання</a:t>
            </a:r>
            <a:r>
              <a:rPr lang="uk-UA" dirty="0" smtClean="0"/>
              <a:t>.</a:t>
            </a:r>
          </a:p>
          <a:p>
            <a:pPr lvl="0">
              <a:buNone/>
            </a:pPr>
            <a:r>
              <a:rPr lang="uk-UA" dirty="0" smtClean="0"/>
              <a:t>ІІІ</a:t>
            </a:r>
            <a:r>
              <a:rPr lang="uk-UA" dirty="0"/>
              <a:t>. </a:t>
            </a:r>
            <a:r>
              <a:rPr lang="uk-UA" b="1" u="sng" dirty="0"/>
              <a:t>Діагностико-</a:t>
            </a:r>
            <a:r>
              <a:rPr lang="uk-UA" b="1" u="sng" dirty="0" err="1"/>
              <a:t>коректуючий</a:t>
            </a:r>
            <a:r>
              <a:rPr lang="uk-UA" b="1" u="sng" dirty="0"/>
              <a:t> етап. </a:t>
            </a:r>
            <a:r>
              <a:rPr lang="uk-UA" dirty="0"/>
              <a:t>Даний етап допомагає з’ясувати причини труднощів, які виникають в учня під час навчання, виявити прогалини у знаннях і вміннях та скоректувати його діяльність, спрямовану на усунення недоліків. </a:t>
            </a:r>
            <a:endParaRPr lang="uk-UA" dirty="0" smtClean="0"/>
          </a:p>
          <a:p>
            <a:pPr lvl="0">
              <a:buNone/>
            </a:pPr>
            <a:r>
              <a:rPr lang="en-US" dirty="0" smtClean="0"/>
              <a:t>VI</a:t>
            </a:r>
            <a:r>
              <a:rPr lang="en-US" dirty="0"/>
              <a:t>. </a:t>
            </a:r>
            <a:r>
              <a:rPr lang="uk-UA" b="1" u="sng" dirty="0"/>
              <a:t>Контролююче-оцінний етап. </a:t>
            </a:r>
            <a:r>
              <a:rPr lang="uk-UA" dirty="0"/>
              <a:t>Цей етап дає можливість учневі з’ясувати рівень знань, навичок та умінь з даної теми, а вчителеві також і оцінити їх. На цьому етапі значну увагу слід приділити виробленню в учнів навичок самоконтролю. </a:t>
            </a:r>
            <a:endParaRPr lang="ru-RU" b="1" u="sng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57200"/>
            <a:ext cx="9289032" cy="11716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700" dirty="0">
                <a:latin typeface="Arial Black" panose="020B0A04020102020204" pitchFamily="34" charset="0"/>
              </a:rPr>
              <a:t>Рівні організації самостійної діяльності учнів та типи самостійних </a:t>
            </a:r>
            <a:r>
              <a:rPr lang="uk-UA" sz="2700" dirty="0" smtClean="0">
                <a:latin typeface="Arial Black" panose="020B0A04020102020204" pitchFamily="34" charset="0"/>
              </a:rPr>
              <a:t>робіт</a:t>
            </a:r>
            <a:br>
              <a:rPr lang="uk-UA" sz="2700" dirty="0" smtClean="0">
                <a:latin typeface="Arial Black" panose="020B0A04020102020204" pitchFamily="34" charset="0"/>
              </a:rPr>
            </a:br>
            <a:r>
              <a:rPr lang="uk-UA" sz="2700" dirty="0" smtClean="0">
                <a:latin typeface="Arial Black" panose="020B0A04020102020204" pitchFamily="34" charset="0"/>
              </a:rPr>
              <a:t>(враховуючи вікові та психофізичні особливості)</a:t>
            </a:r>
            <a:r>
              <a:rPr lang="uk-UA" sz="3200" dirty="0" smtClean="0">
                <a:latin typeface="Arial Black" panose="020B0A04020102020204" pitchFamily="34" charset="0"/>
              </a:rPr>
              <a:t/>
            </a:r>
            <a:br>
              <a:rPr lang="uk-UA" sz="3200" dirty="0" smtClean="0">
                <a:latin typeface="Arial Black" panose="020B0A04020102020204" pitchFamily="34" charset="0"/>
              </a:rPr>
            </a:br>
            <a:r>
              <a:rPr lang="uk-UA" sz="3200" dirty="0" smtClean="0">
                <a:latin typeface="Arial Black" panose="020B0A04020102020204" pitchFamily="34" charset="0"/>
              </a:rPr>
              <a:t> </a:t>
            </a:r>
            <a:endParaRPr lang="uk-UA" sz="3200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44824"/>
            <a:ext cx="8991600" cy="5013176"/>
          </a:xfrm>
        </p:spPr>
        <p:txBody>
          <a:bodyPr>
            <a:normAutofit fontScale="62500" lnSpcReduction="20000"/>
          </a:bodyPr>
          <a:lstStyle/>
          <a:p>
            <a:r>
              <a:rPr lang="uk-UA" dirty="0" smtClean="0"/>
              <a:t>1</a:t>
            </a:r>
            <a:r>
              <a:rPr lang="uk-UA" dirty="0"/>
              <a:t>. </a:t>
            </a:r>
            <a:r>
              <a:rPr lang="uk-UA" b="1" u="sng" dirty="0" smtClean="0"/>
              <a:t>Репродуктивні дії </a:t>
            </a:r>
            <a:r>
              <a:rPr lang="uk-UA" b="1" u="sng" dirty="0"/>
              <a:t>учнів за заданим зразком</a:t>
            </a:r>
            <a:r>
              <a:rPr lang="uk-UA" dirty="0"/>
              <a:t>. Ідентифікація об'єктів та явищ, їх розпізнавання шляхом порівняння з відомим зразком. На цьому рівні здійснюється підготовка учнів до самостійної діяльності. </a:t>
            </a:r>
            <a:endParaRPr lang="uk-UA" dirty="0" smtClean="0"/>
          </a:p>
          <a:p>
            <a:r>
              <a:rPr lang="uk-UA" dirty="0" smtClean="0"/>
              <a:t>2</a:t>
            </a:r>
            <a:r>
              <a:rPr lang="uk-UA" dirty="0"/>
              <a:t>. </a:t>
            </a:r>
            <a:r>
              <a:rPr lang="uk-UA" b="1" u="sng" dirty="0"/>
              <a:t>Репродуктивна діяльність, пов'язана з відтворенням інформації про різні властивості навчального об'єкта</a:t>
            </a:r>
            <a:r>
              <a:rPr lang="uk-UA" dirty="0"/>
              <a:t>. На цьому рівні вже починається узагальнення прийомів та методів пізнавальної діяльності. </a:t>
            </a:r>
            <a:endParaRPr lang="uk-UA" dirty="0" smtClean="0"/>
          </a:p>
          <a:p>
            <a:r>
              <a:rPr lang="uk-UA" dirty="0" smtClean="0"/>
              <a:t>3</a:t>
            </a:r>
            <a:r>
              <a:rPr lang="uk-UA" dirty="0"/>
              <a:t>. </a:t>
            </a:r>
            <a:r>
              <a:rPr lang="uk-UA" b="1" u="sng" dirty="0"/>
              <a:t>Продуктивна діяльність </a:t>
            </a:r>
            <a:r>
              <a:rPr lang="uk-UA" dirty="0"/>
              <a:t>самостійного застосування набутих знань для вирішення завдань, які виходять за межі відомого зразка і потребує здатності до індуктивних та дедуктивних висновків. </a:t>
            </a:r>
            <a:endParaRPr lang="uk-UA" dirty="0" smtClean="0"/>
          </a:p>
          <a:p>
            <a:r>
              <a:rPr lang="uk-UA" dirty="0" smtClean="0"/>
              <a:t>4</a:t>
            </a:r>
            <a:r>
              <a:rPr lang="uk-UA" dirty="0"/>
              <a:t>. </a:t>
            </a:r>
            <a:r>
              <a:rPr lang="uk-UA" b="1" u="sng" dirty="0"/>
              <a:t>Самостійна діяльність</a:t>
            </a:r>
            <a:r>
              <a:rPr lang="uk-UA" dirty="0"/>
              <a:t>, що виявляється в переносі знань при вирішенні завдань в істотно нових ситуаціях, складанні нових програм прийняття рішень, виробленні гіпотетичного </a:t>
            </a:r>
            <a:r>
              <a:rPr lang="uk-UA" dirty="0" smtClean="0"/>
              <a:t>аналогове </a:t>
            </a:r>
            <a:r>
              <a:rPr lang="uk-UA" dirty="0"/>
              <a:t>мислення. </a:t>
            </a:r>
            <a:endParaRPr lang="uk-UA" dirty="0" smtClean="0"/>
          </a:p>
          <a:p>
            <a:pPr marL="0" indent="0" algn="ctr">
              <a:buNone/>
            </a:pPr>
            <a:r>
              <a:rPr lang="uk-UA" dirty="0" smtClean="0">
                <a:latin typeface="Arial Black" panose="020B0A04020102020204" pitchFamily="34" charset="0"/>
              </a:rPr>
              <a:t>Завдання </a:t>
            </a:r>
            <a:r>
              <a:rPr lang="uk-UA" dirty="0">
                <a:latin typeface="Arial Black" panose="020B0A04020102020204" pitchFamily="34" charset="0"/>
              </a:rPr>
              <a:t>вчителя — довести якомога більше дітей до четвертого рівня самостійності.</a:t>
            </a:r>
          </a:p>
        </p:txBody>
      </p:sp>
    </p:spTree>
    <p:extLst>
      <p:ext uri="{BB962C8B-B14F-4D97-AF65-F5344CB8AC3E}">
        <p14:creationId xmlns:p14="http://schemas.microsoft.com/office/powerpoint/2010/main" val="65210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>
            <a:normAutofit fontScale="90000"/>
          </a:bodyPr>
          <a:lstStyle/>
          <a:p>
            <a:pPr algn="ctr"/>
            <a:r>
              <a:rPr lang="uk-UA" noProof="1" smtClean="0">
                <a:latin typeface="Arial Black" panose="020B0A04020102020204" pitchFamily="34" charset="0"/>
              </a:rPr>
              <a:t>Класифікація видів і форм самостійних робіт</a:t>
            </a:r>
            <a:endParaRPr lang="uk-UA" noProof="1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b="1" u="sng" noProof="1" smtClean="0"/>
              <a:t>За зовнішніми напрямами </a:t>
            </a:r>
          </a:p>
          <a:p>
            <a:pPr marL="514350" indent="-514350">
              <a:buAutoNum type="arabicParenR"/>
            </a:pPr>
            <a:r>
              <a:rPr lang="ru-RU" noProof="1" smtClean="0"/>
              <a:t>за дидактичним призначенням (з метою вивчення нового матеріалу, закріплення і т.д.); </a:t>
            </a:r>
          </a:p>
          <a:p>
            <a:pPr marL="514350" indent="-514350">
              <a:buAutoNum type="arabicParenR"/>
            </a:pPr>
            <a:r>
              <a:rPr lang="ru-RU" noProof="1" smtClean="0"/>
              <a:t>за способом управління (інструктаж, план-таблиця, відповіді на запитання і т.д.); </a:t>
            </a:r>
          </a:p>
          <a:p>
            <a:pPr marL="514350" indent="-514350">
              <a:buAutoNum type="arabicParenR"/>
            </a:pPr>
            <a:r>
              <a:rPr lang="ru-RU" noProof="1" smtClean="0"/>
              <a:t>за джерелами знань (робота з картами, підручниками, ілюстраціями, пресою, робота у процесі пояснень учителя).</a:t>
            </a:r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53288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>
            <a:normAutofit fontScale="90000"/>
          </a:bodyPr>
          <a:lstStyle/>
          <a:p>
            <a:pPr algn="ctr"/>
            <a:r>
              <a:rPr lang="uk-UA" noProof="1" smtClean="0">
                <a:latin typeface="Arial Black" panose="020B0A04020102020204" pitchFamily="34" charset="0"/>
              </a:rPr>
              <a:t>Класифікація видів і форм самостійних робіт</a:t>
            </a:r>
            <a:endParaRPr lang="uk-UA" noProof="1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b="1" u="sng" dirty="0"/>
              <a:t>За внутрішніми </a:t>
            </a:r>
            <a:r>
              <a:rPr lang="uk-UA" b="1" u="sng" dirty="0" smtClean="0"/>
              <a:t>зв’язками</a:t>
            </a:r>
          </a:p>
          <a:p>
            <a:pPr marL="514350" indent="-514350">
              <a:buAutoNum type="arabicPeriod"/>
            </a:pPr>
            <a:r>
              <a:rPr lang="uk-UA" dirty="0" smtClean="0"/>
              <a:t>за </a:t>
            </a:r>
            <a:r>
              <a:rPr lang="uk-UA" dirty="0"/>
              <a:t>ступенем розвитку пізнавальної діяльності (роботи наслідувального та відтворюючого характеру, тренувальні роботи, які частково потребують прояву власного задуму учнів у вирішенні того чи іншого нового завдання; творчі, які потребують прояву творчого мислення); </a:t>
            </a:r>
          </a:p>
          <a:p>
            <a:pPr marL="514350" indent="-514350">
              <a:buAutoNum type="arabicPeriod"/>
            </a:pPr>
            <a:r>
              <a:rPr lang="uk-UA" dirty="0" smtClean="0"/>
              <a:t>за </a:t>
            </a:r>
            <a:r>
              <a:rPr lang="uk-UA" dirty="0"/>
              <a:t>ступенем розвитку розумової діяльності (роботи на порівняння, узагальнення, виявлення </a:t>
            </a:r>
            <a:r>
              <a:rPr lang="uk-UA" dirty="0" err="1"/>
              <a:t>зв’язків</a:t>
            </a:r>
            <a:r>
              <a:rPr lang="uk-UA" dirty="0"/>
              <a:t>, причин та наслідків).</a:t>
            </a:r>
          </a:p>
        </p:txBody>
      </p:sp>
    </p:spTree>
    <p:extLst>
      <p:ext uri="{BB962C8B-B14F-4D97-AF65-F5344CB8AC3E}">
        <p14:creationId xmlns:p14="http://schemas.microsoft.com/office/powerpoint/2010/main" val="418579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1034752"/>
          </a:xfrm>
        </p:spPr>
        <p:txBody>
          <a:bodyPr>
            <a:normAutofit fontScale="90000"/>
          </a:bodyPr>
          <a:lstStyle/>
          <a:p>
            <a:pPr algn="ctr"/>
            <a:r>
              <a:rPr lang="ru-RU" noProof="1" smtClean="0">
                <a:latin typeface="Arial Black" panose="020B0A04020102020204" pitchFamily="34" charset="0"/>
              </a:rPr>
              <a:t> </a:t>
            </a:r>
            <a:r>
              <a:rPr lang="ru-RU" sz="3100" noProof="1" smtClean="0">
                <a:latin typeface="Arial Black" panose="020B0A04020102020204" pitchFamily="34" charset="0"/>
              </a:rPr>
              <a:t>значення підтримки самостійної роботи учнів електронними засобами комунікації</a:t>
            </a:r>
            <a:endParaRPr lang="ru-RU" sz="3100" noProof="1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988840"/>
            <a:ext cx="8991600" cy="4869160"/>
          </a:xfrm>
        </p:spPr>
        <p:txBody>
          <a:bodyPr>
            <a:normAutofit fontScale="70000" lnSpcReduction="20000"/>
          </a:bodyPr>
          <a:lstStyle/>
          <a:p>
            <a:r>
              <a:rPr lang="uk-UA" b="1" u="sng" noProof="1" smtClean="0"/>
              <a:t>полісенсорність, </a:t>
            </a:r>
            <a:r>
              <a:rPr lang="uk-UA" noProof="1" smtClean="0"/>
              <a:t>тобто вплив на різноманітні почуття людини;</a:t>
            </a:r>
          </a:p>
          <a:p>
            <a:r>
              <a:rPr lang="uk-UA" b="1" u="sng" noProof="1" smtClean="0"/>
              <a:t>мультимедіальність, </a:t>
            </a:r>
            <a:r>
              <a:rPr lang="uk-UA" noProof="1" smtClean="0"/>
              <a:t>або можливість апаратного та програмного поєднання чи злиття в одному пристрої багатьох функцій і засобів інформації (медій); </a:t>
            </a:r>
          </a:p>
          <a:p>
            <a:r>
              <a:rPr lang="uk-UA" b="1" u="sng" noProof="1" smtClean="0"/>
              <a:t>інтерактивність, </a:t>
            </a:r>
            <a:r>
              <a:rPr lang="uk-UA" noProof="1" smtClean="0"/>
              <a:t>або здатність до діалогу в системі «людина - комп'ютер» та «людина-лідина» на відстані, що забезпечує учневі суб'єктивне відчуття успішності; </a:t>
            </a:r>
          </a:p>
          <a:p>
            <a:r>
              <a:rPr lang="uk-UA" b="1" u="sng" noProof="1" smtClean="0"/>
              <a:t>симуляційність, </a:t>
            </a:r>
            <a:r>
              <a:rPr lang="uk-UA" noProof="1" smtClean="0"/>
              <a:t>або можливість імітації дійсних явиш, процесів чи дії пристроїв; </a:t>
            </a:r>
          </a:p>
          <a:p>
            <a:r>
              <a:rPr lang="uk-UA" b="1" u="sng" noProof="1" smtClean="0"/>
              <a:t>комунікативність, </a:t>
            </a:r>
            <a:r>
              <a:rPr lang="uk-UA" noProof="1" smtClean="0"/>
              <a:t>або здатність до забезпечення за допомогою мережі візуального, звукового чи символьного зв'язку з іншою особою; </a:t>
            </a:r>
          </a:p>
          <a:p>
            <a:r>
              <a:rPr lang="uk-UA" b="1" u="sng" noProof="1" smtClean="0"/>
              <a:t>віртуалізація, </a:t>
            </a:r>
            <a:r>
              <a:rPr lang="uk-UA" noProof="1" smtClean="0"/>
              <a:t>або здатність до творення уявного світу, який називають віртуальною або кіберпросторовою </a:t>
            </a:r>
            <a:r>
              <a:rPr lang="uk-UA" dirty="0" smtClean="0"/>
              <a:t>дійсністю</a:t>
            </a:r>
            <a:r>
              <a:rPr lang="uk-U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185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16632"/>
            <a:ext cx="8686800" cy="1178768"/>
          </a:xfrm>
        </p:spPr>
        <p:txBody>
          <a:bodyPr>
            <a:normAutofit fontScale="90000"/>
          </a:bodyPr>
          <a:lstStyle/>
          <a:p>
            <a:pPr algn="ctr"/>
            <a:r>
              <a:rPr lang="uk-UA" noProof="1" smtClean="0">
                <a:latin typeface="Arial Black" panose="020B0A04020102020204" pitchFamily="34" charset="0"/>
              </a:rPr>
              <a:t>Умови ефективності самостійної роботи</a:t>
            </a:r>
            <a:endParaRPr lang="uk-UA" noProof="1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295400"/>
            <a:ext cx="8839200" cy="5301952"/>
          </a:xfrm>
        </p:spPr>
        <p:txBody>
          <a:bodyPr>
            <a:normAutofit fontScale="62500" lnSpcReduction="20000"/>
          </a:bodyPr>
          <a:lstStyle/>
          <a:p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зміст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самостійної роботи повинен відповідати темі, меті і завданням </a:t>
            </a:r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уроку;</a:t>
            </a:r>
          </a:p>
          <a:p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п</a:t>
            </a:r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ри плануванні самостійної роботи враховувати вікові та психофізичні особливості учнів;</a:t>
            </a:r>
            <a:endParaRPr lang="uk-UA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завдання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до самостійної роботи повинно мати мету, бути зрозумілим, посильним, відповідати підготовці учнів, тобто спиратися на знання, навички та вміння, які вони мають; при визначенні змісту самостійних робіт необхідно враховувати індивідуальні особливості школярів (диференціювати ступінь складності завдання);</a:t>
            </a:r>
          </a:p>
          <a:p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обсяг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завдання повинен відповідати наміченому для його виконання учнями часу (</a:t>
            </a:r>
            <a:r>
              <a:rPr lang="uk-UA" dirty="0" err="1">
                <a:solidFill>
                  <a:srgbClr val="333333"/>
                </a:solidFill>
                <a:latin typeface="arial" panose="020B0604020202020204" pitchFamily="34" charset="0"/>
              </a:rPr>
              <a:t>посильність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 роботи, яка виключає перевантаження школярів);</a:t>
            </a:r>
          </a:p>
          <a:p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самостійні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роботи на </a:t>
            </a:r>
            <a:r>
              <a:rPr lang="uk-UA" dirty="0" err="1">
                <a:solidFill>
                  <a:srgbClr val="333333"/>
                </a:solidFill>
                <a:latin typeface="arial" panose="020B0604020202020204" pitchFamily="34" charset="0"/>
              </a:rPr>
              <a:t>уроці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 або в системі уроків повинні мати певне місце і в поєднанні з іншими методами сприяти навчанню школярів алгоритму діяльності;</a:t>
            </a:r>
          </a:p>
          <a:p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забезпечення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планування самостійних робіт і попередньої підготовки до них учнів;</a:t>
            </a:r>
          </a:p>
          <a:p>
            <a:r>
              <a:rPr lang="uk-UA" dirty="0" smtClean="0">
                <a:solidFill>
                  <a:srgbClr val="333333"/>
                </a:solidFill>
                <a:latin typeface="arial" panose="020B0604020202020204" pitchFamily="34" charset="0"/>
              </a:rPr>
              <a:t>здійснення </a:t>
            </a:r>
            <a:r>
              <a:rPr lang="uk-UA" dirty="0">
                <a:solidFill>
                  <a:srgbClr val="333333"/>
                </a:solidFill>
                <a:latin typeface="arial" panose="020B0604020202020204" pitchFamily="34" charset="0"/>
              </a:rPr>
              <a:t>керівництва і контролю за виконанням самостійної роботи, надання допомоги школярам, аналіз і оцінка результатів роботи.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9225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atin typeface="Arial Black" panose="020B0A04020102020204" pitchFamily="34" charset="0"/>
              </a:rPr>
              <a:t>Проект рішення</a:t>
            </a:r>
            <a:endParaRPr lang="uk-UA" b="1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53739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2400" dirty="0" smtClean="0"/>
              <a:t>1.Вчителям під час організації самостійної роботи на </a:t>
            </a:r>
            <a:r>
              <a:rPr lang="uk-UA" sz="2400" dirty="0" err="1" smtClean="0"/>
              <a:t>уроках</a:t>
            </a:r>
            <a:r>
              <a:rPr lang="uk-UA" sz="2400" dirty="0" smtClean="0"/>
              <a:t>:</a:t>
            </a:r>
          </a:p>
          <a:p>
            <a:r>
              <a:rPr lang="uk-UA" sz="2400" dirty="0" smtClean="0"/>
              <a:t>враховувати вікові та психофізичні особливості та особливі освітні потреби учнів;</a:t>
            </a:r>
          </a:p>
          <a:p>
            <a:r>
              <a:rPr lang="uk-UA" sz="2400" dirty="0"/>
              <a:t>в</a:t>
            </a:r>
            <a:r>
              <a:rPr lang="uk-UA" sz="2400" dirty="0" smtClean="0"/>
              <a:t>икористовувати різні прийоми </a:t>
            </a:r>
            <a:r>
              <a:rPr lang="uk-UA" sz="2400" dirty="0"/>
              <a:t>навчальної самостійної </a:t>
            </a:r>
            <a:r>
              <a:rPr lang="uk-UA" sz="2400" dirty="0" smtClean="0"/>
              <a:t>роботи</a:t>
            </a:r>
            <a:r>
              <a:rPr lang="ru-RU" sz="2400" dirty="0" smtClean="0"/>
              <a:t> та враховувати передумови </a:t>
            </a:r>
            <a:r>
              <a:rPr lang="ru-RU" sz="2400" dirty="0"/>
              <a:t>забезпечення </a:t>
            </a:r>
            <a:r>
              <a:rPr lang="ru-RU" sz="2400" dirty="0" err="1" smtClean="0"/>
              <a:t>її</a:t>
            </a:r>
            <a:r>
              <a:rPr lang="ru-RU" sz="2400" dirty="0" smtClean="0"/>
              <a:t> ефективності</a:t>
            </a:r>
            <a:r>
              <a:rPr lang="uk-UA" sz="2400" dirty="0" smtClean="0"/>
              <a:t>;</a:t>
            </a:r>
          </a:p>
          <a:p>
            <a:r>
              <a:rPr lang="uk-UA" sz="2400" dirty="0"/>
              <a:t>д</a:t>
            </a:r>
            <a:r>
              <a:rPr lang="uk-UA" sz="2400" dirty="0" smtClean="0"/>
              <a:t>ля підтримання мотивації учнів використовувати електронними </a:t>
            </a:r>
            <a:r>
              <a:rPr lang="uk-UA" sz="2400" dirty="0"/>
              <a:t>засобами </a:t>
            </a:r>
            <a:r>
              <a:rPr lang="uk-UA" sz="2400" dirty="0" smtClean="0"/>
              <a:t>комунікації.</a:t>
            </a:r>
          </a:p>
          <a:p>
            <a:pPr marL="0" indent="0">
              <a:buNone/>
            </a:pPr>
            <a:r>
              <a:rPr lang="uk-UA" sz="2400" dirty="0" smtClean="0"/>
              <a:t>2. Вихователям передбачати мотивацію та стимули самостійної пізнавальної діяльності,  </a:t>
            </a:r>
            <a:r>
              <a:rPr lang="uk-UA" sz="2400" dirty="0"/>
              <a:t>підтримувати самостійність учнів під час </a:t>
            </a:r>
            <a:r>
              <a:rPr lang="uk-UA" sz="2400" dirty="0" smtClean="0"/>
              <a:t>самопідготовок з обов'язковим контролем результату. </a:t>
            </a:r>
          </a:p>
          <a:p>
            <a:pPr marL="0" indent="0">
              <a:buNone/>
            </a:pPr>
            <a:r>
              <a:rPr lang="uk-UA" sz="2400" dirty="0" smtClean="0"/>
              <a:t>3. Психологу розробити пам'ятку для батьків «Як допомогти дитині навчатися самостійно під час дистанційного навчання».</a:t>
            </a:r>
          </a:p>
          <a:p>
            <a:pPr marL="0" indent="0">
              <a:buNone/>
            </a:pPr>
            <a:r>
              <a:rPr lang="uk-UA" sz="2400" dirty="0" smtClean="0"/>
              <a:t>4. Керівникам МО запланувати обмін досвідом щодо вивчення ефективних форм самостійної роботи учнів на </a:t>
            </a:r>
            <a:r>
              <a:rPr lang="uk-UA" sz="2400" dirty="0" err="1" smtClean="0"/>
              <a:t>уроках</a:t>
            </a:r>
            <a:r>
              <a:rPr lang="uk-UA" sz="2400" dirty="0" smtClean="0"/>
              <a:t> на засіданнях предметних методичних об'єднань.  </a:t>
            </a:r>
          </a:p>
          <a:p>
            <a:endParaRPr lang="uk-UA" sz="2400" dirty="0" smtClean="0"/>
          </a:p>
          <a:p>
            <a:endParaRPr lang="uk-UA" sz="2400" dirty="0" smtClean="0"/>
          </a:p>
          <a:p>
            <a:endParaRPr lang="uk-UA" sz="2400" dirty="0" smtClean="0"/>
          </a:p>
        </p:txBody>
      </p:sp>
    </p:spTree>
    <p:extLst>
      <p:ext uri="{BB962C8B-B14F-4D97-AF65-F5344CB8AC3E}">
        <p14:creationId xmlns:p14="http://schemas.microsoft.com/office/powerpoint/2010/main" val="15809095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1641</TotalTime>
  <Words>1142</Words>
  <Application>Microsoft Office PowerPoint</Application>
  <PresentationFormat>Экран (4:3)</PresentationFormat>
  <Paragraphs>83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Arial Black</vt:lpstr>
      <vt:lpstr>Calibri</vt:lpstr>
      <vt:lpstr>Franklin Gothic Book</vt:lpstr>
      <vt:lpstr>Franklin Gothic Medium</vt:lpstr>
      <vt:lpstr>Times New Roman</vt:lpstr>
      <vt:lpstr>veranda</vt:lpstr>
      <vt:lpstr>Wingdings 2</vt:lpstr>
      <vt:lpstr>Трек</vt:lpstr>
      <vt:lpstr>Презентация PowerPoint</vt:lpstr>
      <vt:lpstr>Сутність та зміст самостійної роботи учнів </vt:lpstr>
      <vt:lpstr>Завдання самостійних робіт </vt:lpstr>
      <vt:lpstr>процес самостійної діяльності представляється у вигляді тріади: мотив – план (дія) – результат та виконує важливі функції </vt:lpstr>
      <vt:lpstr>Самостійна робота може бути Формою навчання, засобом досягнення навчальної мети та  власне метою. </vt:lpstr>
      <vt:lpstr>Передумови забезпечення ефективності самостійної роботи</vt:lpstr>
      <vt:lpstr>Етапи організації самостійної роботи</vt:lpstr>
      <vt:lpstr>Рівні організації самостійної діяльності учнів та типи самостійних робіт (враховуючи вікові та психофізичні особливості)  </vt:lpstr>
      <vt:lpstr>Класифікація видів і форм самостійних робіт</vt:lpstr>
      <vt:lpstr>Класифікація видів і форм самостійних робіт</vt:lpstr>
      <vt:lpstr> значення підтримки самостійної роботи учнів електронними засобами комунікації</vt:lpstr>
      <vt:lpstr>Умови ефективності самостійної роботи</vt:lpstr>
      <vt:lpstr>Проект рішення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пожежної безпеки </dc:title>
  <dc:creator>Admin</dc:creator>
  <cp:lastModifiedBy>Usernew</cp:lastModifiedBy>
  <cp:revision>175</cp:revision>
  <dcterms:created xsi:type="dcterms:W3CDTF">2013-10-20T10:40:09Z</dcterms:created>
  <dcterms:modified xsi:type="dcterms:W3CDTF">2021-03-11T08:17:22Z</dcterms:modified>
</cp:coreProperties>
</file>