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79" r:id="rId2"/>
    <p:sldId id="280" r:id="rId3"/>
    <p:sldId id="283" r:id="rId4"/>
    <p:sldId id="262" r:id="rId5"/>
    <p:sldId id="272" r:id="rId6"/>
    <p:sldId id="281" r:id="rId7"/>
    <p:sldId id="282" r:id="rId8"/>
    <p:sldId id="292" r:id="rId9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CF1AB2-1976-4502-BF36-3FF5EA218861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152" autoAdjust="0"/>
    <p:restoredTop sz="94706" autoAdjust="0"/>
  </p:normalViewPr>
  <p:slideViewPr>
    <p:cSldViewPr snapToGrid="0">
      <p:cViewPr varScale="1">
        <p:scale>
          <a:sx n="117" d="100"/>
          <a:sy n="117" d="100"/>
        </p:scale>
        <p:origin x="-10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07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5F8B024-5D62-4644-A45F-CE22E2B14DF2}" type="datetime1">
              <a:rPr lang="ru-RU" smtClean="0"/>
              <a:t>15.02.2023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798501B-77B5-4365-9881-C6E19A3C1E4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14561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D2D503-C93A-4B9F-B33D-A02F8025E098}" type="datetime1">
              <a:rPr lang="ru-RU" smtClean="0"/>
              <a:pPr/>
              <a:t>15.02.2023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C8BD8E7-1312-41F3-99C4-6DA5AF891969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892084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C8BD8E7-1312-41F3-99C4-6DA5AF891969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379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C8BD8E7-1312-41F3-99C4-6DA5AF891969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8362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304800" y="304800"/>
            <a:ext cx="11582400" cy="62484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548245"/>
            <a:ext cx="10515600" cy="2240280"/>
          </a:xfrm>
        </p:spPr>
        <p:txBody>
          <a:bodyPr rtlCol="0" anchor="b">
            <a:normAutofit/>
          </a:bodyPr>
          <a:lstStyle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3854659"/>
            <a:ext cx="10515600" cy="114300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 cap="all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 с рисункам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0" y="4800600"/>
            <a:ext cx="12192000" cy="2057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5084483"/>
            <a:ext cx="11125200" cy="914400"/>
          </a:xfrm>
        </p:spPr>
        <p:txBody>
          <a:bodyPr rtlCol="0" anchor="b">
            <a:normAutofit/>
          </a:bodyPr>
          <a:lstStyle>
            <a:lvl1pPr algn="ctr">
              <a:defRPr sz="4400" spc="-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9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0"/>
          </p:nvPr>
        </p:nvSpPr>
        <p:spPr>
          <a:xfrm>
            <a:off x="1" y="1"/>
            <a:ext cx="4023360" cy="4745736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1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1"/>
          </p:nvPr>
        </p:nvSpPr>
        <p:spPr>
          <a:xfrm>
            <a:off x="4084320" y="1"/>
            <a:ext cx="4023360" cy="4745736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14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2"/>
          </p:nvPr>
        </p:nvSpPr>
        <p:spPr>
          <a:xfrm>
            <a:off x="8168640" y="1"/>
            <a:ext cx="4023360" cy="4745736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6043123"/>
            <a:ext cx="11125200" cy="5715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4637454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/>
            </a:lvl1pPr>
            <a:lvl5pPr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BA994C-0A68-4F64-BDAE-B675475366AA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 раздела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304800" y="304800"/>
            <a:ext cx="11582400" cy="62484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2483427"/>
            <a:ext cx="10515600" cy="2743200"/>
          </a:xfrm>
        </p:spPr>
        <p:txBody>
          <a:bodyPr rtlCol="0" anchor="b">
            <a:normAutofit/>
          </a:bodyPr>
          <a:lstStyle>
            <a:lvl1pPr algn="ctr">
              <a:defRPr sz="4400" spc="-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10"/>
          </p:nvPr>
        </p:nvSpPr>
        <p:spPr>
          <a:xfrm>
            <a:off x="835025" y="5257800"/>
            <a:ext cx="10515600" cy="9144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2000" cap="all" spc="50" baseline="0">
                <a:solidFill>
                  <a:schemeClr val="bg1"/>
                </a:solidFill>
              </a:defRPr>
            </a:lvl1pPr>
            <a:lvl2pPr marL="365760" indent="0" algn="ctr">
              <a:buNone/>
              <a:defRPr sz="2000" cap="all" spc="50" baseline="0">
                <a:solidFill>
                  <a:schemeClr val="bg1"/>
                </a:solidFill>
              </a:defRPr>
            </a:lvl2pPr>
            <a:lvl3pPr algn="ctr">
              <a:defRPr sz="2000" cap="all" spc="50" baseline="0">
                <a:solidFill>
                  <a:schemeClr val="bg1"/>
                </a:solidFill>
              </a:defRPr>
            </a:lvl3pPr>
            <a:lvl4pPr algn="ctr">
              <a:defRPr sz="2000" cap="all" spc="50" baseline="0">
                <a:solidFill>
                  <a:schemeClr val="bg1"/>
                </a:solidFill>
              </a:defRPr>
            </a:lvl4pPr>
            <a:lvl5pPr algn="ctr">
              <a:defRPr sz="2000" cap="all" spc="50" baseline="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4000" y="1714500"/>
            <a:ext cx="4495800" cy="4462272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714500"/>
            <a:ext cx="4495800" cy="4462272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B90051-B0A1-488B-A3B4-8D15CA6D5AAE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7048" y="1733162"/>
            <a:ext cx="4498848" cy="6858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7048" y="2481943"/>
            <a:ext cx="4498848" cy="3690257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6172200" y="1733162"/>
            <a:ext cx="4498848" cy="6858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481943"/>
            <a:ext cx="4498848" cy="3690257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57DE9B7-D70E-414D-98EC-FF5CEC2FC761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350200-3392-431B-A64D-FCB9FCA2AA58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1812" y="1672934"/>
            <a:ext cx="3506788" cy="2880360"/>
          </a:xfrm>
        </p:spPr>
        <p:txBody>
          <a:bodyPr rtlCol="0" anchor="b">
            <a:normAutofit/>
          </a:bodyPr>
          <a:lstStyle>
            <a:lvl1pPr>
              <a:defRPr sz="30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0352" y="457200"/>
            <a:ext cx="7242111" cy="5715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8151812" y="4590288"/>
            <a:ext cx="3514564" cy="1581912"/>
          </a:xfrm>
        </p:spPr>
        <p:txBody>
          <a:bodyPr rtlCol="0"/>
          <a:lstStyle>
            <a:lvl1pPr marL="0" indent="0">
              <a:spcBef>
                <a:spcPts val="8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C2CF755-E898-4F1E-8647-A0EB71EBF828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8153400" y="0"/>
            <a:ext cx="40386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2813" y="1683327"/>
            <a:ext cx="3125787" cy="2877260"/>
          </a:xfrm>
        </p:spPr>
        <p:txBody>
          <a:bodyPr rtlCol="0" anchor="b"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6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0" y="0"/>
            <a:ext cx="8101584" cy="6857999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dirty="0"/>
              <a:t>Вставка рисунка</a:t>
            </a:r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8532813" y="4591761"/>
            <a:ext cx="3125787" cy="1580440"/>
          </a:xfrm>
        </p:spPr>
        <p:txBody>
          <a:bodyPr rtlCol="0"/>
          <a:lstStyle>
            <a:lvl1pPr marL="0" indent="0">
              <a:spcBef>
                <a:spcPts val="8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1pPr>
              <a:defRPr/>
            </a:lvl1pPr>
            <a:lvl5pPr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254AFD0-002F-45DA-AC56-FBB26B710A6C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457200"/>
            <a:ext cx="1943100" cy="5719762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457200"/>
            <a:ext cx="7048500" cy="5719762"/>
          </a:xfrm>
        </p:spPr>
        <p:txBody>
          <a:bodyPr vert="eaVert" rtlCol="0"/>
          <a:lstStyle>
            <a:lvl1pPr>
              <a:defRPr/>
            </a:lvl1pPr>
            <a:lvl5pPr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00846C-E0CD-48AC-BF46-58816D3205F0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45720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4000" y="1714500"/>
            <a:ext cx="9144000" cy="445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6583680"/>
            <a:ext cx="12192000" cy="2743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523999" y="6601556"/>
            <a:ext cx="649138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187908" y="6601556"/>
            <a:ext cx="1534064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pPr rtl="0"/>
            <a:fld id="{A63F1305-4BDC-496D-90D6-7537DB313448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894499" y="6601556"/>
            <a:ext cx="77350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pPr rtl="0"/>
            <a:fld id="{E31375A4-56A4-47D6-9801-1991572033F7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pos="3840" userDrawn="1">
          <p15:clr>
            <a:srgbClr val="F26B43"/>
          </p15:clr>
        </p15:guide>
        <p15:guide id="4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8495E21E-9A8B-45AC-B9F7-D11A3E517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8582" y="180109"/>
            <a:ext cx="9144000" cy="1143000"/>
          </a:xfrm>
        </p:spPr>
        <p:txBody>
          <a:bodyPr>
            <a:normAutofit/>
          </a:bodyPr>
          <a:lstStyle/>
          <a:p>
            <a:r>
              <a:rPr lang="uk-UA" sz="5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Обміркуйте ситуацію</a:t>
            </a:r>
            <a:endParaRPr lang="ru-RU" sz="54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="" xmlns:a16="http://schemas.microsoft.com/office/drawing/2014/main" id="{982A2371-360D-4F5B-8AE5-B3206C8D0C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7819" y="1368136"/>
            <a:ext cx="5825836" cy="4462272"/>
          </a:xfrm>
        </p:spPr>
        <p:txBody>
          <a:bodyPr/>
          <a:lstStyle/>
          <a:p>
            <a:pPr marL="45720" indent="0">
              <a:buNone/>
            </a:pPr>
            <a:r>
              <a:rPr lang="ru-RU" dirty="0"/>
              <a:t>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магазині трирічна дівчинка попросила маму купити ляльку. Мама відмовила їй. Дитина почала голосно плакати, кричати й вимагати іграшку. </a:t>
            </a:r>
            <a:endParaRPr lang="uk-UA" sz="2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uk-UA" sz="28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uk-UA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 вважаєте, чому така поведінка характерна тільки для маленьких дітей?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="" xmlns:a16="http://schemas.microsoft.com/office/drawing/2014/main" id="{D452307B-EDE0-47A7-B82F-875BB68E31C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929745" y="1544147"/>
            <a:ext cx="6262255" cy="42886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0978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510544EC-3AD3-48C3-8A29-2BB9861D7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946" y="290946"/>
            <a:ext cx="10668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uk-UA" sz="4900" b="1" i="1" cap="none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Емоція  - це  психічний стан, чуттєве переживання</a:t>
            </a:r>
            <a:endParaRPr lang="uk-UA" sz="4900" b="1" i="1" cap="none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="" xmlns:a16="http://schemas.microsoft.com/office/drawing/2014/main" id="{280B1250-1458-4F7A-83D0-4D497A0605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8545" y="1399309"/>
            <a:ext cx="5881255" cy="4777463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Умови,  предмети  та  явища,  які  сприяють  досягненню  мети  й  задовольняють  потреби  людини,  викликають  </a:t>
            </a:r>
            <a:r>
              <a:rPr lang="uk-UA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позитивні  емоції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uk-UA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позитивних емоцій належать задоволення, радість, інтерес тощо.</a:t>
            </a:r>
          </a:p>
          <a:p>
            <a:pPr marL="45720" indent="0">
              <a:buNone/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ж з’являються умови, предмети та явища, що перешкоджають  досягненню  мети  або  реалізації  потреб,  то  вони  викликають  </a:t>
            </a:r>
            <a:r>
              <a:rPr lang="uk-UA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негативні емоції. </a:t>
            </a:r>
            <a:endParaRPr lang="uk-UA" sz="28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негативних емоцій належать невдоволення, журба, страх,  смуток,  тривога.  Емоції  пов’язані  з  потребами  (що  мені  треба в цей момент) й особливостями ситуації (отримую я це чи ні).</a:t>
            </a:r>
          </a:p>
        </p:txBody>
      </p:sp>
      <p:pic>
        <p:nvPicPr>
          <p:cNvPr id="12" name="Объект 11">
            <a:extLst>
              <a:ext uri="{FF2B5EF4-FFF2-40B4-BE49-F238E27FC236}">
                <a16:creationId xmlns="" xmlns:a16="http://schemas.microsoft.com/office/drawing/2014/main" id="{7EA5AFD4-4964-48EB-9343-1A4BBCA4430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68292" y="2125937"/>
            <a:ext cx="6123708" cy="4053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88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0983B72-D4C1-41F8-B919-84E88B6A9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0146" y="207818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uk-UA" sz="7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endParaRPr lang="ru-RU" sz="72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18638D9-5185-4C11-ABED-A9AAD4D05F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2836" y="1160318"/>
            <a:ext cx="4495800" cy="4462272"/>
          </a:xfrm>
        </p:spPr>
        <p:txBody>
          <a:bodyPr>
            <a:normAutofit/>
          </a:bodyPr>
          <a:lstStyle/>
          <a:p>
            <a:r>
              <a:rPr lang="uk-UA" sz="3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Позитивні емоції:</a:t>
            </a:r>
          </a:p>
          <a:p>
            <a:pPr marL="45720" indent="0">
              <a:buNone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інтерес, радість, ніжність, задоволення, спокій, здивування, захоплення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BD38C5ED-C402-4E1A-920B-DC66C80833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08291" y="1229591"/>
            <a:ext cx="5548745" cy="4462272"/>
          </a:xfrm>
        </p:spPr>
        <p:txBody>
          <a:bodyPr>
            <a:normAutofit/>
          </a:bodyPr>
          <a:lstStyle/>
          <a:p>
            <a:r>
              <a:rPr lang="uk-UA" sz="3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Негативні емоції:</a:t>
            </a:r>
          </a:p>
          <a:p>
            <a:pPr marL="45720" indent="0">
              <a:buNone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гнів, лють, заклопотаність, страх, тривожність, відчай, смуток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FE7302EE-4E9F-4C61-9911-E4079E127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619" y="3435925"/>
            <a:ext cx="9005454" cy="30618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6439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235" y="389906"/>
            <a:ext cx="11183256" cy="1970576"/>
          </a:xfrm>
          <a:solidFill>
            <a:schemeClr val="bg1"/>
          </a:solidFill>
        </p:spPr>
        <p:txBody>
          <a:bodyPr rtlCol="0">
            <a:noAutofit/>
          </a:bodyPr>
          <a:lstStyle/>
          <a:p>
            <a:r>
              <a:rPr lang="ru-RU" sz="4000" b="1" cap="none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sz="4000" b="1" cap="none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емоцій</a:t>
            </a:r>
            <a:r>
              <a:rPr lang="ru-RU" sz="4000" b="1" cap="none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4000" b="1" cap="none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4000" b="1" cap="none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4000" b="1" cap="none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прийняття</a:t>
            </a:r>
            <a:r>
              <a:rPr lang="ru-RU" sz="4000" b="1" cap="none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рішень</a:t>
            </a:r>
            <a:r>
              <a:rPr lang="ru-RU" sz="4000" b="1" cap="none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Культура </a:t>
            </a:r>
            <a:r>
              <a:rPr lang="ru-RU" sz="4000" b="1" cap="none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вияву</a:t>
            </a:r>
            <a:r>
              <a:rPr lang="ru-RU" sz="4000" b="1" cap="none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почуттів</a:t>
            </a:r>
            <a:r>
              <a:rPr lang="ru-RU" sz="4000" b="1" cap="none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000" b="1" cap="none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4000" b="1" cap="none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самоконтролю. </a:t>
            </a:r>
            <a:r>
              <a:rPr lang="ru-RU" sz="4000" b="1" cap="none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sz="4000" b="1" cap="none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психологічної</a:t>
            </a:r>
            <a:r>
              <a:rPr lang="ru-RU" sz="4000" b="1" cap="none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рівноваги</a:t>
            </a:r>
            <a:r>
              <a:rPr lang="ru-RU" sz="4000" b="1" cap="none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b="1" cap="none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416" y="2394894"/>
            <a:ext cx="10640293" cy="4352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468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82436" y="193963"/>
            <a:ext cx="9144000" cy="1143000"/>
          </a:xfrm>
        </p:spPr>
        <p:txBody>
          <a:bodyPr rtlCol="0">
            <a:noAutofit/>
          </a:bodyPr>
          <a:lstStyle/>
          <a:p>
            <a:pPr algn="ctr" rtl="0"/>
            <a:r>
              <a:rPr lang="uk-UA" sz="4800" b="1" cap="none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</a:t>
            </a:r>
            <a:r>
              <a:rPr lang="uk-UA" sz="4800" b="1" cap="none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вияву почуттів.</a:t>
            </a:r>
            <a:endParaRPr lang="uk-UA" sz="4800" b="1" cap="none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BC8C392-0E5F-440D-B34A-5FBE2956B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7927" y="1316182"/>
            <a:ext cx="5631873" cy="4860590"/>
          </a:xfrm>
        </p:spPr>
        <p:txBody>
          <a:bodyPr>
            <a:normAutofit/>
          </a:bodyPr>
          <a:lstStyle/>
          <a:p>
            <a:pPr marL="45720" indent="0">
              <a:lnSpc>
                <a:spcPct val="110000"/>
              </a:lnSpc>
              <a:buNone/>
            </a:pPr>
            <a:r>
              <a:rPr lang="uk-UA" sz="28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Емоційна </a:t>
            </a:r>
            <a:r>
              <a:rPr lang="uk-UA" sz="28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</a:t>
            </a:r>
            <a:r>
              <a:rPr lang="uk-UA" sz="28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проявляється в емоційній </a:t>
            </a: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чуйності у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здатності розуміти й поважати почуття інших людей.</a:t>
            </a:r>
          </a:p>
          <a:p>
            <a:pPr marL="45720" indent="0">
              <a:lnSpc>
                <a:spcPct val="110000"/>
              </a:lnSpc>
              <a:buNone/>
            </a:pPr>
            <a:endParaRPr lang="uk-UA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="" xmlns:a16="http://schemas.microsoft.com/office/drawing/2014/main" id="{84411D38-3650-4E6E-B52B-CCCD58F113F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56887" y="1634836"/>
            <a:ext cx="6035113" cy="46966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9639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452824B-0F84-4C79-88F2-DF992F657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782" y="0"/>
            <a:ext cx="11790218" cy="1406236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uk-UA" sz="4000" b="1" cap="none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  людини  -  </a:t>
            </a:r>
            <a:r>
              <a:rPr lang="uk-UA" sz="4000" b="1" cap="none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 її  ставлення  до  світу,  до  того,  що  вона  </a:t>
            </a:r>
            <a:r>
              <a:rPr lang="uk-UA" sz="4000" b="1" cap="none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робить</a:t>
            </a:r>
            <a:r>
              <a:rPr lang="uk-UA" sz="4000" b="1" cap="none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4000" b="1" cap="none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B89F059-BDBB-4E84-9200-D67F7959F6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3964" y="1579418"/>
            <a:ext cx="5825836" cy="4597354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Моральні почуття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відображають ставлення людини до інших  людей  і  до  самої  себе.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Інтелектуальні  почуття 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відображають ставлення  до  пізнання.  (Інтерес,  допитливість,  подив,  відчуття  таємниці</a:t>
            </a: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uk-UA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8BBAB2E3-4F75-403F-974A-FD503647F1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936671" y="1771581"/>
            <a:ext cx="6116783" cy="47123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5573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824D504-67A9-4797-B573-3DD2CB597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092" y="-305909"/>
            <a:ext cx="11651672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cap="none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sz="4000" b="1" cap="none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000" b="1" cap="none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емоцій</a:t>
            </a:r>
            <a:r>
              <a:rPr lang="ru-RU" sz="4000" b="1" cap="none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на  </a:t>
            </a:r>
            <a:r>
              <a:rPr lang="ru-RU" sz="4000" b="1" cap="none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4000" b="1" cap="none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і  </a:t>
            </a:r>
            <a:r>
              <a:rPr lang="ru-RU" sz="4000" b="1" cap="none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прийняття</a:t>
            </a:r>
            <a:r>
              <a:rPr lang="ru-RU" sz="4000" b="1" cap="none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000" b="1" cap="none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рішень</a:t>
            </a:r>
            <a:endParaRPr lang="ru-RU" sz="4000" b="1" cap="none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E850096-FAC2-46E2-9541-01E3ACA500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" y="1039090"/>
            <a:ext cx="6019800" cy="5818909"/>
          </a:xfrm>
          <a:solidFill>
            <a:schemeClr val="bg1"/>
          </a:solidFill>
        </p:spPr>
        <p:txBody>
          <a:bodyPr>
            <a:normAutofit fontScale="32500" lnSpcReduction="20000"/>
          </a:bodyPr>
          <a:lstStyle/>
          <a:p>
            <a:pPr marL="45720" indent="0">
              <a:lnSpc>
                <a:spcPct val="120000"/>
              </a:lnSpc>
              <a:buNone/>
            </a:pPr>
            <a:r>
              <a:rPr lang="uk-UA" sz="7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Емоційні  стани  можуть  впливати  на  роботу  </a:t>
            </a:r>
            <a:r>
              <a:rPr lang="uk-UA" sz="6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  і  систем  організму.  Наприклад,  при  емоційному  збудженні  змінюється  частота пульсу,  стає  частішим  дихання,  можуть  розширюватися  судини  на обличчі  —  людина  червоніє.  Емоції  можуть  суттєво  впливати  на  наше здоров’я. Негативні емоції можуть погіршувати наше здоров’я</a:t>
            </a:r>
            <a:r>
              <a:rPr lang="uk-UA" sz="4800" b="1" dirty="0">
                <a:solidFill>
                  <a:srgbClr val="002060"/>
                </a:solidFill>
              </a:rPr>
              <a:t>.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ru-RU" sz="7200" b="1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7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7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залишатися  здоровою,  людина  повинна  бути  </a:t>
            </a:r>
            <a:r>
              <a:rPr lang="ru-RU" sz="6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сильнішою  за свої  емоції.  Але  слід  мати  на  увазі,  що  свої  емоції  пригнічувати  не можна. Емоцію треба правильно пережити</a:t>
            </a:r>
            <a: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4800" b="1" dirty="0">
                <a:solidFill>
                  <a:srgbClr val="002060"/>
                </a:solidFill>
              </a:rPr>
              <a:t> 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ru-RU" sz="4800" b="1" dirty="0">
                <a:solidFill>
                  <a:srgbClr val="002060"/>
                </a:solidFill>
              </a:rPr>
              <a:t> </a:t>
            </a:r>
            <a:endParaRPr lang="ru-RU" sz="6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="" xmlns:a16="http://schemas.microsoft.com/office/drawing/2014/main" id="{5456A3DC-C581-4D6B-9BD3-D4EF0A93ED7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850" t="25720" r="1620" b="2057"/>
          <a:stretch/>
        </p:blipFill>
        <p:spPr>
          <a:xfrm>
            <a:off x="6012873" y="850944"/>
            <a:ext cx="6179127" cy="600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11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0E78771-C4F7-4081-9853-267A89882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7836" y="193963"/>
            <a:ext cx="9144000" cy="554854"/>
          </a:xfrm>
        </p:spPr>
        <p:txBody>
          <a:bodyPr>
            <a:noAutofit/>
          </a:bodyPr>
          <a:lstStyle/>
          <a:p>
            <a:pPr algn="ctr"/>
            <a:r>
              <a:rPr lang="uk-UA" sz="4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підсумки</a:t>
            </a:r>
            <a:endParaRPr lang="ru-RU" sz="48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640604B-838E-4116-B5D4-A957940FDF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5527" y="609600"/>
            <a:ext cx="5784273" cy="5897732"/>
          </a:xfrm>
        </p:spPr>
        <p:txBody>
          <a:bodyPr>
            <a:noAutofit/>
          </a:bodyPr>
          <a:lstStyle/>
          <a:p>
            <a:r>
              <a:rPr lang="uk-UA" sz="1900" dirty="0"/>
              <a:t>  </a:t>
            </a:r>
            <a:r>
              <a:rPr lang="uk-UA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Людині притаманні певні емоції й почуття. У процесі розвитку дитина вчиться володіти ними й виражати їх так, як заведено в суспільстві. Почуття — це форма переживання людиною свого ставлення до світу, який її оточує, й до самої себе. Позитивні й негативні почуття — важлива частина нашого психічного життя. Вони можуть впливати на стан здоров’я організму.</a:t>
            </a:r>
          </a:p>
          <a:p>
            <a:r>
              <a:rPr lang="uk-UA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Існують різні фактори, які призводять до порушення психологічної рівноваги. Як наслідок, можуть виникати страх, тривога, гнів, образа та інші негативні емоції. треба вчитися керувати собою, контролювати себе. Самоконтроль — це усвідомлення й оцінка людиною своїх власних дій, емоцій, психічних </a:t>
            </a:r>
            <a:r>
              <a:rPr lang="uk-UA" sz="1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станів. </a:t>
            </a:r>
            <a:r>
              <a:rPr lang="uk-UA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Люди, які здатні до самоконтролю, мають ознаки психологічної рівноваги.</a:t>
            </a:r>
          </a:p>
        </p:txBody>
      </p:sp>
      <p:sp>
        <p:nvSpPr>
          <p:cNvPr id="13" name="Объект 12">
            <a:extLst>
              <a:ext uri="{FF2B5EF4-FFF2-40B4-BE49-F238E27FC236}">
                <a16:creationId xmlns="" xmlns:a16="http://schemas.microsoft.com/office/drawing/2014/main" id="{94F69D6C-A5B3-4389-A246-E0D877EED4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54979"/>
            <a:ext cx="5659582" cy="4090520"/>
          </a:xfrm>
        </p:spPr>
        <p:txBody>
          <a:bodyPr/>
          <a:lstStyle/>
          <a:p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Самоконтроль - це шлях до успіху!</a:t>
            </a:r>
          </a:p>
          <a:p>
            <a:endParaRPr lang="ru-RU" dirty="0">
              <a:solidFill>
                <a:schemeClr val="tx2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4526B6B5-DAF7-4ADD-8D2C-04A07AE87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200" y="1945245"/>
            <a:ext cx="5798127" cy="674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72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Здоровье и фитнес 16x9">
  <a:themeElements>
    <a:clrScheme name="HealthFitness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87A91B"/>
      </a:accent1>
      <a:accent2>
        <a:srgbClr val="FBCE11"/>
      </a:accent2>
      <a:accent3>
        <a:srgbClr val="446ED8"/>
      </a:accent3>
      <a:accent4>
        <a:srgbClr val="9D22E2"/>
      </a:accent4>
      <a:accent5>
        <a:srgbClr val="FE9E00"/>
      </a:accent5>
      <a:accent6>
        <a:srgbClr val="DF5327"/>
      </a:accent6>
      <a:hlink>
        <a:srgbClr val="446ED8"/>
      </a:hlink>
      <a:folHlink>
        <a:srgbClr val="828282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_16064257_TF02922391.potx" id="{A01CCDD4-86D4-469D-9B92-9533C8D2D88C}" vid="{065B6106-88C3-4925-B0B7-B0F5EEE8E987}"/>
    </a:ext>
  </a:extLst>
</a:theme>
</file>

<file path=ppt/theme/theme2.xml><?xml version="1.0" encoding="utf-8"?>
<a:theme xmlns:a="http://schemas.openxmlformats.org/drawingml/2006/main" name="Тема Office">
  <a:themeElements>
    <a:clrScheme name="HealthFitness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87A91B"/>
      </a:accent1>
      <a:accent2>
        <a:srgbClr val="FBCE11"/>
      </a:accent2>
      <a:accent3>
        <a:srgbClr val="446ED8"/>
      </a:accent3>
      <a:accent4>
        <a:srgbClr val="9D22E2"/>
      </a:accent4>
      <a:accent5>
        <a:srgbClr val="FE9E00"/>
      </a:accent5>
      <a:accent6>
        <a:srgbClr val="DF5327"/>
      </a:accent6>
      <a:hlink>
        <a:srgbClr val="446ED8"/>
      </a:hlink>
      <a:folHlink>
        <a:srgbClr val="828282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HealthFitness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87A91B"/>
      </a:accent1>
      <a:accent2>
        <a:srgbClr val="FBCE11"/>
      </a:accent2>
      <a:accent3>
        <a:srgbClr val="446ED8"/>
      </a:accent3>
      <a:accent4>
        <a:srgbClr val="9D22E2"/>
      </a:accent4>
      <a:accent5>
        <a:srgbClr val="FE9E00"/>
      </a:accent5>
      <a:accent6>
        <a:srgbClr val="DF5327"/>
      </a:accent6>
      <a:hlink>
        <a:srgbClr val="446ED8"/>
      </a:hlink>
      <a:folHlink>
        <a:srgbClr val="828282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о здоровье и фитнесе (широкоэкранный формат)</Template>
  <TotalTime>479</TotalTime>
  <Words>482</Words>
  <Application>Microsoft Office PowerPoint</Application>
  <PresentationFormat>Произвольный</PresentationFormat>
  <Paragraphs>29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Здоровье и фитнес 16x9</vt:lpstr>
      <vt:lpstr>Обміркуйте ситуацію</vt:lpstr>
      <vt:lpstr> Емоція  - це  психічний стан, чуттєве переживання</vt:lpstr>
      <vt:lpstr>Емоції</vt:lpstr>
      <vt:lpstr>Вплив емоцій на здоров’я і прийняття рішень. Культура вияву почуттів. Методи самоконтролю. Ознаки психологічної рівноваги. </vt:lpstr>
      <vt:lpstr>Культура вияву почуттів.</vt:lpstr>
      <vt:lpstr> Почуття  людини  -  це  її  ставлення  до  світу,  до  того,  що  вона  робить.</vt:lpstr>
      <vt:lpstr>Вплив  емоцій  на  здоров’я  і  прийняття  рішень</vt:lpstr>
      <vt:lpstr>підсумки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ЕМОЦІЙНЕ БЛАГОПОЛУЧЧЯ</dc:title>
  <dc:creator>TATYNA</dc:creator>
  <cp:lastModifiedBy>Pasha</cp:lastModifiedBy>
  <cp:revision>37</cp:revision>
  <dcterms:created xsi:type="dcterms:W3CDTF">2021-01-16T11:32:35Z</dcterms:created>
  <dcterms:modified xsi:type="dcterms:W3CDTF">2023-02-15T22:40:46Z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