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8288000" cy="10287000"/>
  <p:notesSz cx="6858000" cy="9144000"/>
  <p:embeddedFontLst>
    <p:embeddedFont>
      <p:font typeface="Rosario Bold" charset="1" panose="02000503060000020004"/>
      <p:regular r:id="rId26"/>
    </p:embeddedFont>
    <p:embeddedFont>
      <p:font typeface="Rosario" charset="1" panose="02000503040000020003"/>
      <p:regular r:id="rId27"/>
    </p:embeddedFont>
    <p:embeddedFont>
      <p:font typeface="Open Sans" charset="1" panose="020B0606030504020204"/>
      <p:regular r:id="rId28"/>
    </p:embeddedFont>
    <p:embeddedFont>
      <p:font typeface="Open Sans Bold" charset="1" panose="020B0806030504020204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.png" Type="http://schemas.openxmlformats.org/officeDocument/2006/relationships/image"/><Relationship Id="rId13" Target="../media/image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.png" Type="http://schemas.openxmlformats.org/officeDocument/2006/relationships/image"/><Relationship Id="rId13" Target="../media/image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.png" Type="http://schemas.openxmlformats.org/officeDocument/2006/relationships/image"/><Relationship Id="rId13" Target="../media/image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4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5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6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7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8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9.png" Type="http://schemas.openxmlformats.org/officeDocument/2006/relationships/image"/><Relationship Id="rId13" Target="../media/image20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750413" y="-2743662"/>
            <a:ext cx="7298595" cy="7298595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3342613" y="5961860"/>
            <a:ext cx="7298595" cy="729859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2586675" y="9096618"/>
            <a:ext cx="2353208" cy="2353208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959727" y="3595206"/>
            <a:ext cx="1919454" cy="191945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028700" y="8905443"/>
            <a:ext cx="3920639" cy="705715"/>
          </a:xfrm>
          <a:custGeom>
            <a:avLst/>
            <a:gdLst/>
            <a:ahLst/>
            <a:cxnLst/>
            <a:rect r="r" b="b" t="t" l="l"/>
            <a:pathLst>
              <a:path h="705715" w="3920639">
                <a:moveTo>
                  <a:pt x="0" y="0"/>
                </a:moveTo>
                <a:lnTo>
                  <a:pt x="3920639" y="0"/>
                </a:lnTo>
                <a:lnTo>
                  <a:pt x="3920639" y="705714"/>
                </a:lnTo>
                <a:lnTo>
                  <a:pt x="0" y="7057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-1591032" y="-892505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0800000">
            <a:off x="16153568" y="2389297"/>
            <a:ext cx="1665995" cy="1665995"/>
          </a:xfrm>
          <a:custGeom>
            <a:avLst/>
            <a:gdLst/>
            <a:ahLst/>
            <a:cxnLst/>
            <a:rect r="r" b="b" t="t" l="l"/>
            <a:pathLst>
              <a:path h="1665995" w="1665995">
                <a:moveTo>
                  <a:pt x="0" y="0"/>
                </a:moveTo>
                <a:lnTo>
                  <a:pt x="1665996" y="0"/>
                </a:lnTo>
                <a:lnTo>
                  <a:pt x="1665996" y="1665995"/>
                </a:lnTo>
                <a:lnTo>
                  <a:pt x="0" y="16659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5546747" y="782726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326504" y="5985148"/>
            <a:ext cx="1320124" cy="1320124"/>
          </a:xfrm>
          <a:custGeom>
            <a:avLst/>
            <a:gdLst/>
            <a:ahLst/>
            <a:cxnLst/>
            <a:rect r="r" b="b" t="t" l="l"/>
            <a:pathLst>
              <a:path h="1320124" w="1320124">
                <a:moveTo>
                  <a:pt x="0" y="0"/>
                </a:moveTo>
                <a:lnTo>
                  <a:pt x="1320124" y="0"/>
                </a:lnTo>
                <a:lnTo>
                  <a:pt x="1320124" y="1320124"/>
                </a:lnTo>
                <a:lnTo>
                  <a:pt x="0" y="13201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3105014" y="-1844324"/>
            <a:ext cx="3688648" cy="3688648"/>
          </a:xfrm>
          <a:custGeom>
            <a:avLst/>
            <a:gdLst/>
            <a:ahLst/>
            <a:cxnLst/>
            <a:rect r="r" b="b" t="t" l="l"/>
            <a:pathLst>
              <a:path h="3688648" w="3688648">
                <a:moveTo>
                  <a:pt x="0" y="0"/>
                </a:moveTo>
                <a:lnTo>
                  <a:pt x="3688649" y="0"/>
                </a:lnTo>
                <a:lnTo>
                  <a:pt x="3688649" y="3688648"/>
                </a:lnTo>
                <a:lnTo>
                  <a:pt x="0" y="368864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false" rot="-10800000">
            <a:off x="16153568" y="606788"/>
            <a:ext cx="1665995" cy="1665995"/>
          </a:xfrm>
          <a:custGeom>
            <a:avLst/>
            <a:gdLst/>
            <a:ahLst/>
            <a:cxnLst/>
            <a:rect r="r" b="b" t="t" l="l"/>
            <a:pathLst>
              <a:path h="1665995" w="1665995">
                <a:moveTo>
                  <a:pt x="1665996" y="0"/>
                </a:moveTo>
                <a:lnTo>
                  <a:pt x="0" y="0"/>
                </a:lnTo>
                <a:lnTo>
                  <a:pt x="0" y="1665995"/>
                </a:lnTo>
                <a:lnTo>
                  <a:pt x="1665996" y="1665995"/>
                </a:lnTo>
                <a:lnTo>
                  <a:pt x="166599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3832501" y="3146095"/>
            <a:ext cx="11714246" cy="3004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30"/>
              </a:lnSpc>
            </a:pPr>
            <a:r>
              <a:rPr lang="en-US" b="true" sz="4307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ФОРМУВАННЯ УЯВЛЕНЬ ПРО ВИСОТУ ПРЕДМЕТІВ</a:t>
            </a:r>
          </a:p>
          <a:p>
            <a:pPr algn="ctr">
              <a:lnSpc>
                <a:spcPts val="12388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5088262" y="5452957"/>
            <a:ext cx="8111475" cy="29726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37"/>
              </a:lnSpc>
            </a:pPr>
            <a:r>
              <a:rPr lang="en-US" sz="3741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Урок з математики для дітей з помірною розумовою відсталістю (2 клас)</a:t>
            </a:r>
          </a:p>
          <a:p>
            <a:pPr algn="ctr">
              <a:lnSpc>
                <a:spcPts val="8317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5231137" y="8688846"/>
            <a:ext cx="8111475" cy="23154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37"/>
              </a:lnSpc>
            </a:pPr>
            <a:r>
              <a:rPr lang="en-US" sz="3741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Виконала: вчитель-дефектолог Богуслав Л.А.</a:t>
            </a:r>
          </a:p>
          <a:p>
            <a:pPr algn="ctr">
              <a:lnSpc>
                <a:spcPts val="8317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504121" y="1548024"/>
            <a:ext cx="15482445" cy="733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18"/>
              </a:lnSpc>
            </a:pPr>
            <a:r>
              <a:rPr lang="en-US" sz="4513" b="true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Мета:</a:t>
            </a:r>
          </a:p>
          <a:p>
            <a:pPr algn="ctr">
              <a:lnSpc>
                <a:spcPts val="3799"/>
              </a:lnSpc>
            </a:pPr>
          </a:p>
          <a:p>
            <a:pPr algn="l">
              <a:lnSpc>
                <a:spcPts val="4778"/>
              </a:lnSpc>
            </a:pPr>
            <a:r>
              <a:rPr lang="en-US" sz="3413" b="true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Освітня:</a:t>
            </a:r>
          </a:p>
          <a:p>
            <a:pPr algn="l">
              <a:lnSpc>
                <a:spcPts val="4778"/>
              </a:lnSpc>
            </a:pPr>
            <a:r>
              <a:rPr lang="en-US" sz="3413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Ознайомити учнів з поняттям "висота";</a:t>
            </a:r>
          </a:p>
          <a:p>
            <a:pPr algn="l">
              <a:lnSpc>
                <a:spcPts val="4778"/>
              </a:lnSpc>
            </a:pPr>
            <a:r>
              <a:rPr lang="en-US" sz="3413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Навчити порівнювати предмети за висотою (вищий – нижчий);</a:t>
            </a:r>
          </a:p>
          <a:p>
            <a:pPr algn="l">
              <a:lnSpc>
                <a:spcPts val="4778"/>
              </a:lnSpc>
            </a:pPr>
            <a:r>
              <a:rPr lang="en-US" sz="3413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Формувати вміння використовувати ці поняття у повсякденному житті.</a:t>
            </a:r>
          </a:p>
          <a:p>
            <a:pPr algn="l">
              <a:lnSpc>
                <a:spcPts val="4778"/>
              </a:lnSpc>
            </a:pPr>
            <a:r>
              <a:rPr lang="en-US" sz="3413" b="true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Розвивальна:</a:t>
            </a:r>
          </a:p>
          <a:p>
            <a:pPr algn="l">
              <a:lnSpc>
                <a:spcPts val="4778"/>
              </a:lnSpc>
            </a:pPr>
            <a:r>
              <a:rPr lang="en-US" sz="3413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Розвивати вміння спостерігати, порівнювати;</a:t>
            </a:r>
          </a:p>
          <a:p>
            <a:pPr algn="l">
              <a:lnSpc>
                <a:spcPts val="4778"/>
              </a:lnSpc>
            </a:pPr>
            <a:r>
              <a:rPr lang="en-US" sz="3413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Розвивати просторові уявлення, мовлення та мислення.</a:t>
            </a:r>
          </a:p>
          <a:p>
            <a:pPr algn="l">
              <a:lnSpc>
                <a:spcPts val="4778"/>
              </a:lnSpc>
            </a:pPr>
            <a:r>
              <a:rPr lang="en-US" sz="3413" b="true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Виховна:</a:t>
            </a:r>
          </a:p>
          <a:p>
            <a:pPr algn="l">
              <a:lnSpc>
                <a:spcPts val="4778"/>
              </a:lnSpc>
            </a:pPr>
            <a:r>
              <a:rPr lang="en-US" sz="3413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Виховувати уважність, інтерес до навчання, охайність у роботі.</a:t>
            </a:r>
          </a:p>
          <a:p>
            <a:pPr algn="l">
              <a:lnSpc>
                <a:spcPts val="5352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4592768" y="1140569"/>
            <a:ext cx="8008898" cy="923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22"/>
              </a:lnSpc>
            </a:pPr>
            <a:r>
              <a:rPr lang="en-US" b="true" sz="5373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ОБЛАДНАННЯ: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1477" y="3875114"/>
            <a:ext cx="4154381" cy="5239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06208" indent="-403104" lvl="1">
              <a:lnSpc>
                <a:spcPts val="5227"/>
              </a:lnSpc>
              <a:buFont typeface="Arial"/>
              <a:buChar char="•"/>
            </a:pP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Іграшки різної висоти (наприклад: жираф, самокат, лялька, будівельний кран)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4592768" y="3827690"/>
            <a:ext cx="4154381" cy="58963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06208" indent="-403104" lvl="1">
              <a:lnSpc>
                <a:spcPts val="5227"/>
              </a:lnSpc>
              <a:buFont typeface="Arial"/>
              <a:buChar char="•"/>
            </a:pP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Картки з малюнками предметів різної висоти (будинки, дерева, тварини тощо)</a:t>
            </a:r>
          </a:p>
          <a:p>
            <a:pPr algn="l">
              <a:lnSpc>
                <a:spcPts val="5227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13665182" y="3875114"/>
            <a:ext cx="4154381" cy="2610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06208" indent="-403104" lvl="1">
              <a:lnSpc>
                <a:spcPts val="5227"/>
              </a:lnSpc>
              <a:buFont typeface="Arial"/>
              <a:buChar char="•"/>
            </a:pP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Інтерактивна дошка або планшети (за наявності)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9412256" y="3875114"/>
            <a:ext cx="4154381" cy="5239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06208" indent="-403104" lvl="1">
              <a:lnSpc>
                <a:spcPts val="5227"/>
              </a:lnSpc>
              <a:buFont typeface="Arial"/>
              <a:buChar char="•"/>
            </a:pP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Вирізані стрілочки (вгору – вниз), картки з написами «високий», «низький»</a:t>
            </a:r>
          </a:p>
          <a:p>
            <a:pPr algn="l">
              <a:lnSpc>
                <a:spcPts val="5227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028700" y="9046803"/>
            <a:ext cx="3135301" cy="564354"/>
          </a:xfrm>
          <a:custGeom>
            <a:avLst/>
            <a:gdLst/>
            <a:ahLst/>
            <a:cxnLst/>
            <a:rect r="r" b="b" t="t" l="l"/>
            <a:pathLst>
              <a:path h="564354" w="3135301">
                <a:moveTo>
                  <a:pt x="0" y="0"/>
                </a:moveTo>
                <a:lnTo>
                  <a:pt x="3135301" y="0"/>
                </a:lnTo>
                <a:lnTo>
                  <a:pt x="3135301" y="564354"/>
                </a:lnTo>
                <a:lnTo>
                  <a:pt x="0" y="564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4459276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4078967" y="766802"/>
            <a:ext cx="10606417" cy="76843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80"/>
              </a:lnSpc>
            </a:pPr>
            <a:r>
              <a:rPr lang="en-US" sz="41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Хід уроку:</a:t>
            </a:r>
          </a:p>
          <a:p>
            <a:pPr algn="l">
              <a:lnSpc>
                <a:spcPts val="4812"/>
              </a:lnSpc>
            </a:pPr>
          </a:p>
          <a:p>
            <a:pPr algn="l">
              <a:lnSpc>
                <a:spcPts val="6288"/>
              </a:lnSpc>
            </a:pPr>
            <a:r>
              <a:rPr lang="en-US" sz="38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I. Організаційний момент (3–5 хв)</a:t>
            </a:r>
          </a:p>
          <a:p>
            <a:pPr algn="l">
              <a:lnSpc>
                <a:spcPts val="6288"/>
              </a:lnSpc>
            </a:pPr>
            <a:r>
              <a:rPr lang="en-US" sz="38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Нервово - психологічна підготовка.</a:t>
            </a:r>
          </a:p>
          <a:p>
            <a:pPr algn="l">
              <a:lnSpc>
                <a:spcPts val="628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Доброго дня, дітки! </a:t>
            </a:r>
          </a:p>
          <a:p>
            <a:pPr algn="l">
              <a:lnSpc>
                <a:spcPts val="628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Cтали всі рівненько, підтягнулись,</a:t>
            </a:r>
          </a:p>
          <a:p>
            <a:pPr algn="l">
              <a:lnSpc>
                <a:spcPts val="628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Один одному всміхнулись.</a:t>
            </a:r>
          </a:p>
          <a:p>
            <a:pPr algn="l">
              <a:lnSpc>
                <a:spcPts val="628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На урок старання не забудьте взяти.</a:t>
            </a:r>
          </a:p>
          <a:p>
            <a:pPr algn="l">
              <a:lnSpc>
                <a:spcPts val="628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А тепер сідайте будемо починати.</a:t>
            </a:r>
          </a:p>
          <a:p>
            <a:pPr algn="l">
              <a:lnSpc>
                <a:spcPts val="5367"/>
              </a:lnSpc>
            </a:pP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028700" y="8905443"/>
            <a:ext cx="3920639" cy="705715"/>
          </a:xfrm>
          <a:custGeom>
            <a:avLst/>
            <a:gdLst/>
            <a:ahLst/>
            <a:cxnLst/>
            <a:rect r="r" b="b" t="t" l="l"/>
            <a:pathLst>
              <a:path h="705715" w="3920639">
                <a:moveTo>
                  <a:pt x="0" y="0"/>
                </a:moveTo>
                <a:lnTo>
                  <a:pt x="3920639" y="0"/>
                </a:lnTo>
                <a:lnTo>
                  <a:pt x="3920639" y="705714"/>
                </a:lnTo>
                <a:lnTo>
                  <a:pt x="0" y="70571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901142" y="785852"/>
            <a:ext cx="14918422" cy="66545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88"/>
              </a:lnSpc>
            </a:pPr>
          </a:p>
          <a:p>
            <a:pPr algn="l">
              <a:lnSpc>
                <a:spcPts val="6288"/>
              </a:lnSpc>
            </a:pPr>
          </a:p>
          <a:p>
            <a:pPr algn="ctr">
              <a:lnSpc>
                <a:spcPts val="7764"/>
              </a:lnSpc>
            </a:pPr>
            <a:r>
              <a:rPr lang="en-US" sz="47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Руханка:</a:t>
            </a:r>
          </a:p>
          <a:p>
            <a:pPr algn="ctr">
              <a:lnSpc>
                <a:spcPts val="4484"/>
              </a:lnSpc>
            </a:pPr>
          </a:p>
          <a:p>
            <a:pPr algn="l">
              <a:lnSpc>
                <a:spcPts val="7553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«Якщо ти високий - підніми руки вгору!</a:t>
            </a:r>
          </a:p>
          <a:p>
            <a:pPr algn="l">
              <a:lnSpc>
                <a:spcPts val="7553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Якщо ти низенький - присідай донизу!» </a:t>
            </a:r>
          </a:p>
          <a:p>
            <a:pPr algn="l">
              <a:lnSpc>
                <a:spcPts val="7553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(показ з елементами гри).</a:t>
            </a:r>
          </a:p>
          <a:p>
            <a:pPr algn="l">
              <a:lnSpc>
                <a:spcPts val="5367"/>
              </a:lnSpc>
            </a:pP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028700" y="8905443"/>
            <a:ext cx="3920639" cy="705715"/>
          </a:xfrm>
          <a:custGeom>
            <a:avLst/>
            <a:gdLst/>
            <a:ahLst/>
            <a:cxnLst/>
            <a:rect r="r" b="b" t="t" l="l"/>
            <a:pathLst>
              <a:path h="705715" w="3920639">
                <a:moveTo>
                  <a:pt x="0" y="0"/>
                </a:moveTo>
                <a:lnTo>
                  <a:pt x="3920639" y="0"/>
                </a:lnTo>
                <a:lnTo>
                  <a:pt x="3920639" y="705714"/>
                </a:lnTo>
                <a:lnTo>
                  <a:pt x="0" y="70571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284594" y="3047182"/>
            <a:ext cx="13374959" cy="31480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47"/>
              </a:lnSpc>
            </a:pPr>
            <a:r>
              <a:rPr lang="en-US" sz="55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Девіз: </a:t>
            </a:r>
          </a:p>
          <a:p>
            <a:pPr algn="l">
              <a:lnSpc>
                <a:spcPts val="5367"/>
              </a:lnSpc>
            </a:pPr>
          </a:p>
          <a:p>
            <a:pPr algn="ctr">
              <a:lnSpc>
                <a:spcPts val="6627"/>
              </a:lnSpc>
            </a:pPr>
            <a:r>
              <a:rPr lang="en-US" sz="47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Молодець! Старайся і ти досягнеш успіху!</a:t>
            </a:r>
          </a:p>
          <a:p>
            <a:pPr algn="l">
              <a:lnSpc>
                <a:spcPts val="5367"/>
              </a:lnSpc>
            </a:pP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028700" y="8905443"/>
            <a:ext cx="3920639" cy="705715"/>
          </a:xfrm>
          <a:custGeom>
            <a:avLst/>
            <a:gdLst/>
            <a:ahLst/>
            <a:cxnLst/>
            <a:rect r="r" b="b" t="t" l="l"/>
            <a:pathLst>
              <a:path h="705715" w="3920639">
                <a:moveTo>
                  <a:pt x="0" y="0"/>
                </a:moveTo>
                <a:lnTo>
                  <a:pt x="3920639" y="0"/>
                </a:lnTo>
                <a:lnTo>
                  <a:pt x="3920639" y="705714"/>
                </a:lnTo>
                <a:lnTo>
                  <a:pt x="0" y="70571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3149639" y="1371326"/>
            <a:ext cx="14352855" cy="9751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18"/>
              </a:lnSpc>
            </a:pPr>
            <a:r>
              <a:rPr lang="en-US" sz="3834" b="true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I</a:t>
            </a:r>
            <a:r>
              <a:rPr lang="en-US" sz="38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I. Основна частина уроку.</a:t>
            </a:r>
          </a:p>
          <a:p>
            <a:pPr algn="l">
              <a:lnSpc>
                <a:spcPts val="6518"/>
              </a:lnSpc>
            </a:pPr>
            <a:r>
              <a:rPr lang="en-US" sz="38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Актуалізація знань (5 хв)</a:t>
            </a:r>
          </a:p>
          <a:p>
            <a:pPr algn="l">
              <a:lnSpc>
                <a:spcPts val="651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Повторення понять: великий – маленький, довгий – короткий.</a:t>
            </a:r>
          </a:p>
          <a:p>
            <a:pPr algn="l">
              <a:lnSpc>
                <a:spcPts val="6518"/>
              </a:lnSpc>
            </a:pPr>
            <a:r>
              <a:rPr lang="en-US" sz="38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Гра: «Будь уважний»</a:t>
            </a:r>
          </a:p>
          <a:p>
            <a:pPr algn="l">
              <a:lnSpc>
                <a:spcPts val="6518"/>
              </a:lnSpc>
            </a:pPr>
            <a:r>
              <a:rPr lang="en-US" sz="38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За </a:t>
            </a: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вказівкою вчителя діти виконують наступні дії:</a:t>
            </a:r>
          </a:p>
          <a:p>
            <a:pPr algn="l">
              <a:lnSpc>
                <a:spcPts val="651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Підняти ліву руку вгору, а правою торкатися носа.</a:t>
            </a:r>
          </a:p>
          <a:p>
            <a:pPr algn="l">
              <a:lnSpc>
                <a:spcPts val="651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Правою рукою торкнутися до лівого вуха.</a:t>
            </a:r>
          </a:p>
          <a:p>
            <a:pPr algn="l">
              <a:lnSpc>
                <a:spcPts val="651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Підняти ліву ногу, а праву руку витягнути вбік.</a:t>
            </a:r>
          </a:p>
          <a:p>
            <a:pPr algn="l">
              <a:lnSpc>
                <a:spcPts val="6518"/>
              </a:lnSpc>
            </a:pPr>
            <a:r>
              <a:rPr lang="en-US" sz="38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Лівою рукою показати на праве око.</a:t>
            </a:r>
          </a:p>
          <a:p>
            <a:pPr algn="l">
              <a:lnSpc>
                <a:spcPts val="6518"/>
              </a:lnSpc>
            </a:pPr>
          </a:p>
          <a:p>
            <a:pPr algn="l">
              <a:lnSpc>
                <a:spcPts val="6348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028700" y="9046803"/>
            <a:ext cx="3135301" cy="564354"/>
          </a:xfrm>
          <a:custGeom>
            <a:avLst/>
            <a:gdLst/>
            <a:ahLst/>
            <a:cxnLst/>
            <a:rect r="r" b="b" t="t" l="l"/>
            <a:pathLst>
              <a:path h="564354" w="3135301">
                <a:moveTo>
                  <a:pt x="0" y="0"/>
                </a:moveTo>
                <a:lnTo>
                  <a:pt x="3135301" y="0"/>
                </a:lnTo>
                <a:lnTo>
                  <a:pt x="3135301" y="564354"/>
                </a:lnTo>
                <a:lnTo>
                  <a:pt x="0" y="564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3538046" y="2992076"/>
            <a:ext cx="13099403" cy="5065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07"/>
              </a:lnSpc>
            </a:pPr>
            <a:r>
              <a:rPr lang="en-US" sz="39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III. Повідомлення теми (2 хв)</a:t>
            </a:r>
          </a:p>
          <a:p>
            <a:pPr algn="l">
              <a:lnSpc>
                <a:spcPts val="4247"/>
              </a:lnSpc>
            </a:pPr>
          </a:p>
          <a:p>
            <a:pPr algn="l">
              <a:lnSpc>
                <a:spcPts val="6373"/>
              </a:lnSpc>
            </a:pPr>
            <a:r>
              <a:rPr lang="en-US" sz="39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«Сьогодні ми дізнаємось про висоту предметів. </a:t>
            </a:r>
          </a:p>
          <a:p>
            <a:pPr algn="l">
              <a:lnSpc>
                <a:spcPts val="6373"/>
              </a:lnSpc>
            </a:pPr>
            <a:r>
              <a:rPr lang="en-US" sz="39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Що таке висота? </a:t>
            </a:r>
          </a:p>
          <a:p>
            <a:pPr algn="l">
              <a:lnSpc>
                <a:spcPts val="6373"/>
              </a:lnSpc>
            </a:pPr>
            <a:r>
              <a:rPr lang="en-US" sz="39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Це коли щось високе або низьке. </a:t>
            </a:r>
          </a:p>
          <a:p>
            <a:pPr algn="l">
              <a:lnSpc>
                <a:spcPts val="6373"/>
              </a:lnSpc>
            </a:pPr>
            <a:r>
              <a:rPr lang="en-US" sz="39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Наприклад, дерево вище за квітку.</a:t>
            </a:r>
            <a:r>
              <a:rPr lang="en-US" sz="39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»</a:t>
            </a:r>
          </a:p>
          <a:p>
            <a:pPr algn="l">
              <a:lnSpc>
                <a:spcPts val="5227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3616966" y="-451271"/>
            <a:ext cx="8082798" cy="1524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20"/>
              </a:lnSpc>
            </a:pPr>
            <a:r>
              <a:rPr lang="en-US" sz="2657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IV. ВИВЧЕННЯ НОВОГО МАТЕРІАЛУ (10–15 ХВ)</a:t>
            </a:r>
          </a:p>
          <a:p>
            <a:pPr algn="l">
              <a:lnSpc>
                <a:spcPts val="8798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2648338" y="2126919"/>
            <a:ext cx="14854156" cy="78680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27"/>
              </a:lnSpc>
            </a:pPr>
            <a:r>
              <a:rPr lang="en-US" sz="37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1. Демонстрація предметів:</a:t>
            </a:r>
          </a:p>
          <a:p>
            <a:pPr algn="l">
              <a:lnSpc>
                <a:spcPts val="5227"/>
              </a:lnSpc>
            </a:pPr>
            <a:r>
              <a:rPr lang="en-US" sz="37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Учитель показує 2 іграшки: одну вищу, іншу нижчу.</a:t>
            </a:r>
          </a:p>
          <a:p>
            <a:pPr algn="l">
              <a:lnSpc>
                <a:spcPts val="5227"/>
              </a:lnSpc>
            </a:pPr>
            <a:r>
              <a:rPr lang="en-US" sz="37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«Подивіться! Хто вищий - жираф чи самокат?»</a:t>
            </a:r>
          </a:p>
          <a:p>
            <a:pPr algn="l">
              <a:lnSpc>
                <a:spcPts val="5227"/>
              </a:lnSpc>
            </a:pPr>
          </a:p>
          <a:p>
            <a:pPr algn="l">
              <a:lnSpc>
                <a:spcPts val="5227"/>
              </a:lnSpc>
            </a:pPr>
            <a:r>
              <a:rPr lang="en-US" sz="3734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Завдання.</a:t>
            </a:r>
            <a:r>
              <a:rPr lang="en-US" sz="37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 Порівняй зображені предмети за висотою.  Хто найвищий? найнижчий? </a:t>
            </a:r>
          </a:p>
          <a:p>
            <a:pPr algn="l">
              <a:lnSpc>
                <a:spcPts val="5227"/>
              </a:lnSpc>
            </a:pPr>
          </a:p>
          <a:p>
            <a:pPr algn="l">
              <a:lnSpc>
                <a:spcPts val="5227"/>
              </a:lnSpc>
            </a:pPr>
            <a:r>
              <a:rPr lang="en-US" sz="37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Спочатку дітей вчать розкладати предмети по порядку в ряд, користуючись зразком, а потім за правилом:</a:t>
            </a: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 </a:t>
            </a:r>
            <a:r>
              <a:rPr lang="en-US" sz="37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«Починай з найвищого».</a:t>
            </a:r>
          </a:p>
          <a:p>
            <a:pPr algn="l">
              <a:lnSpc>
                <a:spcPts val="5227"/>
              </a:lnSpc>
            </a:pPr>
            <a:r>
              <a:rPr lang="en-US" sz="37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Учні пробують самі складати пари за висотою.</a:t>
            </a:r>
          </a:p>
          <a:p>
            <a:pPr algn="l">
              <a:lnSpc>
                <a:spcPts val="5227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116888" y="952500"/>
            <a:ext cx="11126539" cy="695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39"/>
              </a:lnSpc>
              <a:spcBef>
                <a:spcPct val="0"/>
              </a:spcBef>
            </a:pPr>
            <a:r>
              <a:rPr lang="en-US" sz="40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</a:t>
            </a:r>
            <a:r>
              <a:rPr lang="en-US" b="true" sz="4099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V. Вивчення нового матеріалу (10–15 хв)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-30677" y="4984683"/>
            <a:ext cx="9333040" cy="5297580"/>
          </a:xfrm>
          <a:custGeom>
            <a:avLst/>
            <a:gdLst/>
            <a:ahLst/>
            <a:cxnLst/>
            <a:rect r="r" b="b" t="t" l="l"/>
            <a:pathLst>
              <a:path h="5297580" w="9333040">
                <a:moveTo>
                  <a:pt x="0" y="0"/>
                </a:moveTo>
                <a:lnTo>
                  <a:pt x="9333040" y="0"/>
                </a:lnTo>
                <a:lnTo>
                  <a:pt x="9333040" y="5297579"/>
                </a:lnTo>
                <a:lnTo>
                  <a:pt x="0" y="52975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2494357" y="492488"/>
            <a:ext cx="13668746" cy="2542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39"/>
              </a:lnSpc>
            </a:pPr>
            <a:r>
              <a:rPr lang="en-US" b="true" sz="5527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2. ВІЗУАЛЬНІ КАРТКИ:</a:t>
            </a:r>
          </a:p>
          <a:p>
            <a:pPr algn="ctr">
              <a:lnSpc>
                <a:spcPts val="2419"/>
              </a:lnSpc>
            </a:pPr>
          </a:p>
          <a:p>
            <a:pPr algn="ctr">
              <a:lnSpc>
                <a:spcPts val="4987"/>
              </a:lnSpc>
            </a:pPr>
            <a:r>
              <a:rPr lang="en-US" sz="3562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УЧНІ ПРАЦЮЮТЬ З КАРТКАМИ: ОБИРАЮТЬ «ВИЩИЙ» ПРЕДМЕТ У ПАРІ.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343184" y="3349069"/>
            <a:ext cx="4506371" cy="6385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27"/>
              </a:lnSpc>
            </a:pPr>
            <a:r>
              <a:rPr lang="en-US" sz="3734" b="true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Картка 1: Тварини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35832" y="4735893"/>
            <a:ext cx="4778788" cy="298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27"/>
              </a:lnSpc>
            </a:pP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Завдання: </a:t>
            </a:r>
          </a:p>
          <a:p>
            <a:pPr algn="ctr">
              <a:lnSpc>
                <a:spcPts val="2987"/>
              </a:lnSpc>
            </a:pPr>
          </a:p>
          <a:p>
            <a:pPr algn="l" marL="806208" indent="-403104" lvl="1">
              <a:lnSpc>
                <a:spcPts val="5227"/>
              </a:lnSpc>
              <a:buFont typeface="Arial"/>
              <a:buChar char="•"/>
            </a:pP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«Хто вищий?</a:t>
            </a:r>
          </a:p>
          <a:p>
            <a:pPr algn="l" marL="806208" indent="-403104" lvl="1">
              <a:lnSpc>
                <a:spcPts val="5227"/>
              </a:lnSpc>
              <a:buFont typeface="Arial"/>
              <a:buChar char="•"/>
            </a:pPr>
            <a:r>
              <a:rPr lang="en-US" sz="3734">
                <a:solidFill>
                  <a:srgbClr val="30318B"/>
                </a:solidFill>
                <a:latin typeface="Rosario"/>
                <a:ea typeface="Rosario"/>
                <a:cs typeface="Rosario"/>
                <a:sym typeface="Rosario"/>
              </a:rPr>
              <a:t> Хто нижчий?» </a:t>
            </a:r>
          </a:p>
          <a:p>
            <a:pPr algn="l">
              <a:lnSpc>
                <a:spcPts val="5227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108381" y="4231164"/>
            <a:ext cx="9681915" cy="5809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30"/>
              </a:lnSpc>
              <a:spcBef>
                <a:spcPct val="0"/>
              </a:spcBef>
            </a:pPr>
            <a:r>
              <a:rPr lang="en-US" sz="3378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Черепаха – низька    Жирафа – висока 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864692" y="4320542"/>
            <a:ext cx="5557386" cy="5966458"/>
          </a:xfrm>
          <a:custGeom>
            <a:avLst/>
            <a:gdLst/>
            <a:ahLst/>
            <a:cxnLst/>
            <a:rect r="r" b="b" t="t" l="l"/>
            <a:pathLst>
              <a:path h="5966458" w="5557386">
                <a:moveTo>
                  <a:pt x="0" y="0"/>
                </a:moveTo>
                <a:lnTo>
                  <a:pt x="5557386" y="0"/>
                </a:lnTo>
                <a:lnTo>
                  <a:pt x="5557386" y="5966458"/>
                </a:lnTo>
                <a:lnTo>
                  <a:pt x="0" y="596645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883944" y="3523091"/>
            <a:ext cx="7741513" cy="1181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30"/>
              </a:lnSpc>
            </a:pPr>
            <a:r>
              <a:rPr lang="en-US" sz="3378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Дерево – високе       </a:t>
            </a:r>
            <a:r>
              <a:rPr lang="en-US" sz="3378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Квітка – низька</a:t>
            </a:r>
          </a:p>
          <a:p>
            <a:pPr algn="l">
              <a:lnSpc>
                <a:spcPts val="4730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9543910" y="4244342"/>
            <a:ext cx="6609457" cy="1610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39"/>
              </a:lnSpc>
              <a:spcBef>
                <a:spcPct val="0"/>
              </a:spcBef>
            </a:pPr>
            <a:r>
              <a:rPr lang="en-US" b="true" sz="4099">
                <a:solidFill>
                  <a:srgbClr val="30318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Завдання: </a:t>
            </a:r>
          </a:p>
          <a:p>
            <a:pPr algn="ctr">
              <a:lnSpc>
                <a:spcPts val="1540"/>
              </a:lnSpc>
              <a:spcBef>
                <a:spcPct val="0"/>
              </a:spcBef>
            </a:pPr>
          </a:p>
          <a:p>
            <a:pPr algn="ctr">
              <a:lnSpc>
                <a:spcPts val="5739"/>
              </a:lnSpc>
              <a:spcBef>
                <a:spcPct val="0"/>
              </a:spcBef>
            </a:pPr>
            <a:r>
              <a:rPr lang="en-US" sz="4099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Обведи високий предмет.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794377" y="923925"/>
            <a:ext cx="6268045" cy="8801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b="true" sz="5099">
                <a:solidFill>
                  <a:srgbClr val="30318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Картка 2: Природа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41477" y="3589766"/>
            <a:ext cx="8910627" cy="6679013"/>
          </a:xfrm>
          <a:custGeom>
            <a:avLst/>
            <a:gdLst/>
            <a:ahLst/>
            <a:cxnLst/>
            <a:rect r="r" b="b" t="t" l="l"/>
            <a:pathLst>
              <a:path h="6679013" w="8910627">
                <a:moveTo>
                  <a:pt x="0" y="0"/>
                </a:moveTo>
                <a:lnTo>
                  <a:pt x="8910627" y="0"/>
                </a:lnTo>
                <a:lnTo>
                  <a:pt x="8910627" y="6679014"/>
                </a:lnTo>
                <a:lnTo>
                  <a:pt x="0" y="667901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9144000" y="4244342"/>
            <a:ext cx="8896284" cy="3410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39"/>
              </a:lnSpc>
            </a:pPr>
            <a:r>
              <a:rPr lang="en-US" sz="4099" b="true">
                <a:solidFill>
                  <a:srgbClr val="30318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Завдання: </a:t>
            </a:r>
          </a:p>
          <a:p>
            <a:pPr algn="ctr">
              <a:lnSpc>
                <a:spcPts val="4339"/>
              </a:lnSpc>
            </a:p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З’єднай стрілочками: </a:t>
            </a: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високий – низький.</a:t>
            </a:r>
          </a:p>
          <a:p>
            <a:pPr algn="ctr">
              <a:lnSpc>
                <a:spcPts val="5739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6070453" y="923925"/>
            <a:ext cx="7933495" cy="17849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099" b="true">
                <a:solidFill>
                  <a:srgbClr val="30318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Картка 3: Будівлі</a:t>
            </a:r>
          </a:p>
          <a:p>
            <a:pPr algn="ctr">
              <a:lnSpc>
                <a:spcPts val="71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3838257"/>
            <a:ext cx="11107297" cy="6315914"/>
          </a:xfrm>
          <a:custGeom>
            <a:avLst/>
            <a:gdLst/>
            <a:ahLst/>
            <a:cxnLst/>
            <a:rect r="r" b="b" t="t" l="l"/>
            <a:pathLst>
              <a:path h="6315914" w="11107297">
                <a:moveTo>
                  <a:pt x="0" y="0"/>
                </a:moveTo>
                <a:lnTo>
                  <a:pt x="11107297" y="0"/>
                </a:lnTo>
                <a:lnTo>
                  <a:pt x="11107297" y="6315914"/>
                </a:lnTo>
                <a:lnTo>
                  <a:pt x="0" y="631591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0252801" y="3889963"/>
            <a:ext cx="8896284" cy="3410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39"/>
              </a:lnSpc>
            </a:pPr>
            <a:r>
              <a:rPr lang="en-US" sz="4099" b="true">
                <a:solidFill>
                  <a:srgbClr val="30318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Завдання: </a:t>
            </a:r>
          </a:p>
          <a:p>
            <a:pPr algn="ctr">
              <a:lnSpc>
                <a:spcPts val="4339"/>
              </a:lnSpc>
            </a:p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Хто вищий з хлопчиків?</a:t>
            </a:r>
          </a:p>
          <a:p>
            <a:pPr algn="ctr">
              <a:lnSpc>
                <a:spcPts val="5739"/>
              </a:lnSpc>
              <a:spcBef>
                <a:spcPct val="0"/>
              </a:spcBef>
            </a:pPr>
            <a:r>
              <a:rPr lang="en-US" sz="4099">
                <a:solidFill>
                  <a:srgbClr val="30318B"/>
                </a:solidFill>
                <a:latin typeface="Open Sans"/>
                <a:ea typeface="Open Sans"/>
                <a:cs typeface="Open Sans"/>
                <a:sym typeface="Open Sans"/>
              </a:rPr>
              <a:t>Хто вищий за тебе в класі?</a:t>
            </a:r>
          </a:p>
          <a:p>
            <a:pPr algn="ctr">
              <a:lnSpc>
                <a:spcPts val="5739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6070453" y="923925"/>
            <a:ext cx="7933495" cy="17849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099" b="true">
                <a:solidFill>
                  <a:srgbClr val="30318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Картка 4: Діти</a:t>
            </a:r>
          </a:p>
          <a:p>
            <a:pPr algn="ctr">
              <a:lnSpc>
                <a:spcPts val="71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368439" y="323595"/>
            <a:ext cx="8424863" cy="11687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7"/>
              </a:lnSpc>
            </a:pPr>
            <a:r>
              <a:rPr lang="en-US" b="true" sz="6862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УСКЛАДНЕННЯ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13455" y="1867047"/>
            <a:ext cx="15432130" cy="8680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47"/>
              </a:lnSpc>
            </a:pPr>
            <a:r>
              <a:rPr lang="en-US" sz="35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1. Зменшуємо контрастність величини.</a:t>
            </a:r>
          </a:p>
          <a:p>
            <a:pPr algn="l">
              <a:lnSpc>
                <a:spcPts val="4947"/>
              </a:lnSpc>
            </a:pPr>
            <a:r>
              <a:rPr lang="en-US" sz="35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2. Вводимо різний колір, форму та інші ознаки: «Розстав фігури в ряд по зростаючій висоті»</a:t>
            </a:r>
          </a:p>
          <a:p>
            <a:pPr algn="l">
              <a:lnSpc>
                <a:spcPts val="4947"/>
              </a:lnSpc>
            </a:pPr>
            <a:r>
              <a:rPr lang="en-US" sz="35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3. Пропонуємо вправи, в яких треба відновлювати (виправити) порядок в порушенні послідовності вже розставлених в ряд предметів: додати відсутній, прибрати зайвий, переставити в потрібному порядку.</a:t>
            </a:r>
          </a:p>
          <a:p>
            <a:pPr algn="l">
              <a:lnSpc>
                <a:spcPts val="4947"/>
              </a:lnSpc>
            </a:pPr>
            <a:r>
              <a:rPr lang="en-US" sz="35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4. Вправлятися в порівнянні плоских предметів за двома параметрами одночасно (стрічки по довжині і ширині).</a:t>
            </a:r>
          </a:p>
          <a:p>
            <a:pPr algn="l">
              <a:lnSpc>
                <a:spcPts val="4947"/>
              </a:lnSpc>
            </a:pPr>
            <a:r>
              <a:rPr lang="en-US" sz="35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5. Пропонуємо викласти серіацію по одному параметру незалежно від іншого параметра.</a:t>
            </a:r>
          </a:p>
          <a:p>
            <a:pPr algn="l">
              <a:lnSpc>
                <a:spcPts val="4947"/>
              </a:lnSpc>
            </a:pPr>
            <a:r>
              <a:rPr lang="en-US" sz="3534">
                <a:solidFill>
                  <a:srgbClr val="000000"/>
                </a:solidFill>
                <a:latin typeface="Rosario"/>
                <a:ea typeface="Rosario"/>
                <a:cs typeface="Rosario"/>
                <a:sym typeface="Rosario"/>
              </a:rPr>
              <a:t>6. Дітям можна запропонувати намалювати на аркуші паперу в клітинку, як вони будуть працювати (спланувати свої дії).</a:t>
            </a:r>
          </a:p>
          <a:p>
            <a:pPr algn="l">
              <a:lnSpc>
                <a:spcPts val="5227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41477" y="2744455"/>
            <a:ext cx="7658365" cy="7658365"/>
          </a:xfrm>
          <a:custGeom>
            <a:avLst/>
            <a:gdLst/>
            <a:ahLst/>
            <a:cxnLst/>
            <a:rect r="r" b="b" t="t" l="l"/>
            <a:pathLst>
              <a:path h="7658365" w="7658365">
                <a:moveTo>
                  <a:pt x="0" y="0"/>
                </a:moveTo>
                <a:lnTo>
                  <a:pt x="7658365" y="0"/>
                </a:lnTo>
                <a:lnTo>
                  <a:pt x="7658365" y="7658366"/>
                </a:lnTo>
                <a:lnTo>
                  <a:pt x="0" y="765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3616966" y="-451271"/>
            <a:ext cx="8082798" cy="1524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20"/>
              </a:lnSpc>
            </a:pPr>
            <a:r>
              <a:rPr lang="en-US" sz="2657" b="true">
                <a:solidFill>
                  <a:srgbClr val="000000"/>
                </a:solidFill>
                <a:latin typeface="Rosario Bold"/>
                <a:ea typeface="Rosario Bold"/>
                <a:cs typeface="Rosario Bold"/>
                <a:sym typeface="Rosario Bold"/>
              </a:rPr>
              <a:t>IV. ВИВЧЕННЯ НОВОГО МАТЕРІАЛУ (10–15 ХВ)</a:t>
            </a:r>
          </a:p>
          <a:p>
            <a:pPr algn="l">
              <a:lnSpc>
                <a:spcPts val="8798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6601131" y="492488"/>
            <a:ext cx="5702350" cy="11017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99"/>
              </a:lnSpc>
              <a:spcBef>
                <a:spcPct val="0"/>
              </a:spcBef>
            </a:pPr>
            <a:r>
              <a:rPr lang="en-US" b="true" sz="6499">
                <a:solidFill>
                  <a:srgbClr val="30318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Фізхвилинка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8149024" y="3968194"/>
            <a:ext cx="8308913" cy="30245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«Високі дерева — тягнемось угору.</a:t>
            </a:r>
          </a:p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Низькі квіточки — присідаймо вниз.»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40297" y="3163143"/>
            <a:ext cx="16379266" cy="67456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7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Гра “Хто вище?”</a:t>
            </a:r>
          </a:p>
          <a:p>
            <a:pPr algn="l">
              <a:lnSpc>
                <a:spcPts val="6719"/>
              </a:lnSpc>
            </a:pPr>
            <a:r>
              <a:rPr lang="en-US" sz="4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Діти обирають з коробки по 2 іграшки і порівнюють, хто з них вищий.</a:t>
            </a:r>
          </a:p>
          <a:p>
            <a:pPr algn="ctr">
              <a:lnSpc>
                <a:spcPts val="6719"/>
              </a:lnSpc>
            </a:pPr>
          </a:p>
          <a:p>
            <a:pPr algn="ctr">
              <a:lnSpc>
                <a:spcPts val="6719"/>
              </a:lnSpc>
            </a:pPr>
            <a:r>
              <a:rPr lang="en-US" sz="47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Робота в зошитах / за малюнками:</a:t>
            </a:r>
          </a:p>
          <a:p>
            <a:pPr algn="l">
              <a:lnSpc>
                <a:spcPts val="6719"/>
              </a:lnSpc>
            </a:pPr>
            <a:r>
              <a:rPr lang="en-US" sz="4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Обведи предмет, який найвищий.</a:t>
            </a:r>
          </a:p>
          <a:p>
            <a:pPr algn="l">
              <a:lnSpc>
                <a:spcPts val="6719"/>
              </a:lnSpc>
            </a:pPr>
            <a:r>
              <a:rPr lang="en-US" sz="4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З’єднай стрілкою «високий – низький».</a:t>
            </a:r>
          </a:p>
          <a:p>
            <a:pPr algn="ctr">
              <a:lnSpc>
                <a:spcPts val="6719"/>
              </a:lnSpc>
              <a:spcBef>
                <a:spcPct val="0"/>
              </a:spcBef>
            </a:pPr>
          </a:p>
        </p:txBody>
      </p:sp>
      <p:sp>
        <p:nvSpPr>
          <p:cNvPr name="Freeform 13" id="13"/>
          <p:cNvSpPr/>
          <p:nvPr/>
        </p:nvSpPr>
        <p:spPr>
          <a:xfrm flipH="true" flipV="false" rot="-10800000">
            <a:off x="16578487" y="238650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6" y="0"/>
                </a:moveTo>
                <a:lnTo>
                  <a:pt x="0" y="0"/>
                </a:lnTo>
                <a:lnTo>
                  <a:pt x="0" y="1361626"/>
                </a:lnTo>
                <a:lnTo>
                  <a:pt x="1361626" y="1361626"/>
                </a:lnTo>
                <a:lnTo>
                  <a:pt x="1361626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729484" y="1182826"/>
            <a:ext cx="10829032" cy="920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b="true" sz="5399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V. Закріплення знань (8–10 хв)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028700" y="9046803"/>
            <a:ext cx="3135301" cy="564354"/>
          </a:xfrm>
          <a:custGeom>
            <a:avLst/>
            <a:gdLst/>
            <a:ahLst/>
            <a:cxnLst/>
            <a:rect r="r" b="b" t="t" l="l"/>
            <a:pathLst>
              <a:path h="564354" w="3135301">
                <a:moveTo>
                  <a:pt x="0" y="0"/>
                </a:moveTo>
                <a:lnTo>
                  <a:pt x="3135301" y="0"/>
                </a:lnTo>
                <a:lnTo>
                  <a:pt x="3135301" y="564354"/>
                </a:lnTo>
                <a:lnTo>
                  <a:pt x="0" y="564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809173" y="3651955"/>
            <a:ext cx="15957866" cy="48063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</a:p>
          <a:p>
            <a:pPr algn="l">
              <a:lnSpc>
                <a:spcPts val="7292"/>
              </a:lnSpc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Що ми сьогодні вивчали? </a:t>
            </a:r>
          </a:p>
          <a:p>
            <a:pPr algn="l">
              <a:lnSpc>
                <a:spcPts val="7292"/>
              </a:lnSpc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Як визначити, що предмет високий або низький?</a:t>
            </a:r>
          </a:p>
          <a:p>
            <a:pPr algn="l">
              <a:lnSpc>
                <a:spcPts val="7292"/>
              </a:lnSpc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Хвалимо учнів за старанність.</a:t>
            </a:r>
          </a:p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949339" y="1378414"/>
            <a:ext cx="7647831" cy="1072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ctr">
              <a:lnSpc>
                <a:spcPts val="6159"/>
              </a:lnSpc>
              <a:spcBef>
                <a:spcPct val="0"/>
              </a:spcBef>
            </a:pPr>
            <a:r>
              <a:rPr lang="en-US" b="true" sz="4399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VI. Підсумок уроку (3–5 хв</a:t>
            </a:r>
            <a:r>
              <a:rPr lang="en-US" sz="4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)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0048568" y="4777456"/>
            <a:ext cx="2845522" cy="1869180"/>
          </a:xfrm>
          <a:custGeom>
            <a:avLst/>
            <a:gdLst/>
            <a:ahLst/>
            <a:cxnLst/>
            <a:rect r="r" b="b" t="t" l="l"/>
            <a:pathLst>
              <a:path h="1869180" w="2845522">
                <a:moveTo>
                  <a:pt x="0" y="0"/>
                </a:moveTo>
                <a:lnTo>
                  <a:pt x="2845522" y="0"/>
                </a:lnTo>
                <a:lnTo>
                  <a:pt x="2845522" y="1869181"/>
                </a:lnTo>
                <a:lnTo>
                  <a:pt x="0" y="186918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048568" y="7182245"/>
            <a:ext cx="2466079" cy="1934310"/>
          </a:xfrm>
          <a:custGeom>
            <a:avLst/>
            <a:gdLst/>
            <a:ahLst/>
            <a:cxnLst/>
            <a:rect r="r" b="b" t="t" l="l"/>
            <a:pathLst>
              <a:path h="1934310" w="2466079">
                <a:moveTo>
                  <a:pt x="0" y="0"/>
                </a:moveTo>
                <a:lnTo>
                  <a:pt x="2466078" y="0"/>
                </a:lnTo>
                <a:lnTo>
                  <a:pt x="2466078" y="1934310"/>
                </a:lnTo>
                <a:lnTo>
                  <a:pt x="0" y="193431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500071" y="4199366"/>
            <a:ext cx="15957866" cy="61493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</a:p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b="true" sz="3899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Переглянути відео:</a:t>
            </a: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  <a:p>
            <a:pPr algn="l" marL="841999" indent="-420999" lvl="1">
              <a:lnSpc>
                <a:spcPts val="5459"/>
              </a:lnSpc>
              <a:spcBef>
                <a:spcPct val="0"/>
              </a:spcBef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https://youtu.be/V2YN4UduaqA</a:t>
            </a: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  <a:p>
            <a:pPr algn="l" marL="841999" indent="-420999" lvl="1">
              <a:lnSpc>
                <a:spcPts val="5459"/>
              </a:lnSpc>
              <a:spcBef>
                <a:spcPct val="0"/>
              </a:spcBef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https://youtu.be/ICkDDGMB9VY</a:t>
            </a: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1544628" y="1547701"/>
            <a:ext cx="15957866" cy="1348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</a:p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Розглянути вдома з батьками речі та порівняти їх за висотою.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4157905" y="516254"/>
            <a:ext cx="11469291" cy="920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Домашнє завдання (за потребою):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45470" y="-2376191"/>
            <a:ext cx="5272633" cy="527263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14620" y="7117545"/>
            <a:ext cx="5704840" cy="570484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23752" y="9567782"/>
            <a:ext cx="1839350" cy="183935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318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651846" y="2203119"/>
            <a:ext cx="1386647" cy="1386647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59C5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028700" y="9046803"/>
            <a:ext cx="3135301" cy="564354"/>
          </a:xfrm>
          <a:custGeom>
            <a:avLst/>
            <a:gdLst/>
            <a:ahLst/>
            <a:cxnLst/>
            <a:rect r="r" b="b" t="t" l="l"/>
            <a:pathLst>
              <a:path h="564354" w="3135301">
                <a:moveTo>
                  <a:pt x="0" y="0"/>
                </a:moveTo>
                <a:lnTo>
                  <a:pt x="3135301" y="0"/>
                </a:lnTo>
                <a:lnTo>
                  <a:pt x="3135301" y="564354"/>
                </a:lnTo>
                <a:lnTo>
                  <a:pt x="0" y="564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-1107912" y="-1038882"/>
            <a:ext cx="2972604" cy="2972604"/>
          </a:xfrm>
          <a:custGeom>
            <a:avLst/>
            <a:gdLst/>
            <a:ahLst/>
            <a:cxnLst/>
            <a:rect r="r" b="b" t="t" l="l"/>
            <a:pathLst>
              <a:path h="2972604" w="2972604">
                <a:moveTo>
                  <a:pt x="0" y="0"/>
                </a:moveTo>
                <a:lnTo>
                  <a:pt x="2972604" y="0"/>
                </a:lnTo>
                <a:lnTo>
                  <a:pt x="2972604" y="2972604"/>
                </a:lnTo>
                <a:lnTo>
                  <a:pt x="0" y="29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0800000">
            <a:off x="16457937" y="2063642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0" y="0"/>
                </a:moveTo>
                <a:lnTo>
                  <a:pt x="1361627" y="0"/>
                </a:lnTo>
                <a:lnTo>
                  <a:pt x="1361627" y="1361627"/>
                </a:lnTo>
                <a:lnTo>
                  <a:pt x="0" y="13616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637449" y="8575609"/>
            <a:ext cx="3216273" cy="3216273"/>
          </a:xfrm>
          <a:custGeom>
            <a:avLst/>
            <a:gdLst/>
            <a:ahLst/>
            <a:cxnLst/>
            <a:rect r="r" b="b" t="t" l="l"/>
            <a:pathLst>
              <a:path h="3216273" w="3216273">
                <a:moveTo>
                  <a:pt x="0" y="0"/>
                </a:moveTo>
                <a:lnTo>
                  <a:pt x="3216273" y="0"/>
                </a:lnTo>
                <a:lnTo>
                  <a:pt x="3216273" y="3216273"/>
                </a:lnTo>
                <a:lnTo>
                  <a:pt x="0" y="32162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986566" y="7117545"/>
            <a:ext cx="1031856" cy="1031856"/>
          </a:xfrm>
          <a:custGeom>
            <a:avLst/>
            <a:gdLst/>
            <a:ahLst/>
            <a:cxnLst/>
            <a:rect r="r" b="b" t="t" l="l"/>
            <a:pathLst>
              <a:path h="1031856" w="1031856">
                <a:moveTo>
                  <a:pt x="0" y="0"/>
                </a:moveTo>
                <a:lnTo>
                  <a:pt x="1031856" y="0"/>
                </a:lnTo>
                <a:lnTo>
                  <a:pt x="1031856" y="1031855"/>
                </a:lnTo>
                <a:lnTo>
                  <a:pt x="0" y="10318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2284594" y="-1726493"/>
            <a:ext cx="2664744" cy="2664744"/>
          </a:xfrm>
          <a:custGeom>
            <a:avLst/>
            <a:gdLst/>
            <a:ahLst/>
            <a:cxnLst/>
            <a:rect r="r" b="b" t="t" l="l"/>
            <a:pathLst>
              <a:path h="2664744" w="2664744">
                <a:moveTo>
                  <a:pt x="0" y="0"/>
                </a:moveTo>
                <a:lnTo>
                  <a:pt x="2664745" y="0"/>
                </a:lnTo>
                <a:lnTo>
                  <a:pt x="2664745" y="2664745"/>
                </a:lnTo>
                <a:lnTo>
                  <a:pt x="0" y="26647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false" rot="-10800000">
            <a:off x="16457937" y="606788"/>
            <a:ext cx="1361627" cy="1361627"/>
          </a:xfrm>
          <a:custGeom>
            <a:avLst/>
            <a:gdLst/>
            <a:ahLst/>
            <a:cxnLst/>
            <a:rect r="r" b="b" t="t" l="l"/>
            <a:pathLst>
              <a:path h="1361627" w="1361627">
                <a:moveTo>
                  <a:pt x="1361627" y="0"/>
                </a:moveTo>
                <a:lnTo>
                  <a:pt x="0" y="0"/>
                </a:lnTo>
                <a:lnTo>
                  <a:pt x="0" y="1361627"/>
                </a:lnTo>
                <a:lnTo>
                  <a:pt x="1361627" y="1361627"/>
                </a:lnTo>
                <a:lnTo>
                  <a:pt x="1361627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079497" y="4532572"/>
            <a:ext cx="15557952" cy="14314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05"/>
              </a:lnSpc>
            </a:pPr>
            <a:r>
              <a:rPr lang="en-US" b="true" sz="10813">
                <a:solidFill>
                  <a:srgbClr val="30318B"/>
                </a:solidFill>
                <a:latin typeface="Rosario Bold"/>
                <a:ea typeface="Rosario Bold"/>
                <a:cs typeface="Rosario Bold"/>
                <a:sym typeface="Rosario Bold"/>
              </a:rPr>
              <a:t>ДЯКУЮ ЗА ПЕРЕГЛЯД!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DAGj3jy-YAQ</dc:identifier>
  <dcterms:modified xsi:type="dcterms:W3CDTF">2011-08-01T06:04:30Z</dcterms:modified>
  <cp:revision>1</cp:revision>
  <dc:title>Формування уявлень про висоту предметів.</dc:title>
</cp:coreProperties>
</file>