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avi" ContentType="video/x-msvide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2" r:id="rId4"/>
    <p:sldId id="263" r:id="rId5"/>
    <p:sldId id="264" r:id="rId6"/>
    <p:sldId id="265" r:id="rId7"/>
    <p:sldId id="266" r:id="rId8"/>
    <p:sldId id="267" r:id="rId9"/>
    <p:sldId id="269" r:id="rId10"/>
    <p:sldId id="268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46EF5-875E-46D4-B23F-FA954D36CBC9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6B18E-4A81-4881-BECC-4EB3D3011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6707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46EF5-875E-46D4-B23F-FA954D36CBC9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6B18E-4A81-4881-BECC-4EB3D3011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5053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46EF5-875E-46D4-B23F-FA954D36CBC9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6B18E-4A81-4881-BECC-4EB3D3011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8944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46EF5-875E-46D4-B23F-FA954D36CBC9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6B18E-4A81-4881-BECC-4EB3D3011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9788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46EF5-875E-46D4-B23F-FA954D36CBC9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6B18E-4A81-4881-BECC-4EB3D3011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6015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46EF5-875E-46D4-B23F-FA954D36CBC9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6B18E-4A81-4881-BECC-4EB3D3011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2951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46EF5-875E-46D4-B23F-FA954D36CBC9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6B18E-4A81-4881-BECC-4EB3D3011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1016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46EF5-875E-46D4-B23F-FA954D36CBC9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6B18E-4A81-4881-BECC-4EB3D3011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2481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46EF5-875E-46D4-B23F-FA954D36CBC9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6B18E-4A81-4881-BECC-4EB3D3011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1764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46EF5-875E-46D4-B23F-FA954D36CBC9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6B18E-4A81-4881-BECC-4EB3D3011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2192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46EF5-875E-46D4-B23F-FA954D36CBC9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6B18E-4A81-4881-BECC-4EB3D3011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555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46EF5-875E-46D4-B23F-FA954D36CBC9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6B18E-4A81-4881-BECC-4EB3D3011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1407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avi"/><Relationship Id="rId1" Type="http://schemas.microsoft.com/office/2007/relationships/media" Target="../media/media2.avi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avi"/><Relationship Id="rId1" Type="http://schemas.microsoft.com/office/2007/relationships/media" Target="../media/media3.avi"/><Relationship Id="rId6" Type="http://schemas.openxmlformats.org/officeDocument/2006/relationships/image" Target="../media/image27.pn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avi"/><Relationship Id="rId1" Type="http://schemas.microsoft.com/office/2007/relationships/media" Target="../media/media4.avi"/><Relationship Id="rId6" Type="http://schemas.openxmlformats.org/officeDocument/2006/relationships/image" Target="../media/image30.png"/><Relationship Id="rId5" Type="http://schemas.openxmlformats.org/officeDocument/2006/relationships/image" Target="../media/image29.jpg"/><Relationship Id="rId4" Type="http://schemas.openxmlformats.org/officeDocument/2006/relationships/image" Target="../media/image2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5.avi"/><Relationship Id="rId1" Type="http://schemas.microsoft.com/office/2007/relationships/media" Target="../media/media5.avi"/><Relationship Id="rId5" Type="http://schemas.openxmlformats.org/officeDocument/2006/relationships/image" Target="../media/image32.png"/><Relationship Id="rId4" Type="http://schemas.openxmlformats.org/officeDocument/2006/relationships/image" Target="../media/image3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6.avi"/><Relationship Id="rId1" Type="http://schemas.microsoft.com/office/2007/relationships/media" Target="../media/media6.avi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247650" y="296214"/>
            <a:ext cx="11694017" cy="6544828"/>
            <a:chOff x="247650" y="296214"/>
            <a:chExt cx="11694017" cy="6544828"/>
          </a:xfrm>
        </p:grpSpPr>
        <p:grpSp>
          <p:nvGrpSpPr>
            <p:cNvPr id="34" name="Группа 33"/>
            <p:cNvGrpSpPr/>
            <p:nvPr/>
          </p:nvGrpSpPr>
          <p:grpSpPr>
            <a:xfrm>
              <a:off x="247650" y="296214"/>
              <a:ext cx="11694017" cy="6544828"/>
              <a:chOff x="247650" y="296214"/>
              <a:chExt cx="11694017" cy="6544828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247650" y="296214"/>
                <a:ext cx="11694017" cy="10926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6500" dirty="0" smtClean="0">
                    <a:solidFill>
                      <a:srgbClr val="002060"/>
                    </a:solidFill>
                    <a:latin typeface="Arial Black" panose="020B0A04020102020204" pitchFamily="34" charset="0"/>
                  </a:rPr>
                  <a:t>РОЗВИТОК  МОВЛЕННЯ</a:t>
                </a:r>
                <a:endParaRPr lang="ru-RU" sz="6500" dirty="0">
                  <a:solidFill>
                    <a:srgbClr val="002060"/>
                  </a:solidFill>
                  <a:latin typeface="Arial Black" panose="020B0A04020102020204" pitchFamily="34" charset="0"/>
                </a:endParaRPr>
              </a:p>
            </p:txBody>
          </p:sp>
          <p:pic>
            <p:nvPicPr>
              <p:cNvPr id="6" name="Рисунок 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98240" y="5959431"/>
                <a:ext cx="848417" cy="728034"/>
              </a:xfrm>
              <a:prstGeom prst="rect">
                <a:avLst/>
              </a:prstGeom>
            </p:spPr>
          </p:pic>
          <p:pic>
            <p:nvPicPr>
              <p:cNvPr id="7" name="Рисунок 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05182" y="5980326"/>
                <a:ext cx="742688" cy="797702"/>
              </a:xfrm>
              <a:prstGeom prst="rect">
                <a:avLst/>
              </a:prstGeom>
            </p:spPr>
          </p:pic>
          <p:pic>
            <p:nvPicPr>
              <p:cNvPr id="8" name="Рисунок 7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82338" y="6020158"/>
                <a:ext cx="709097" cy="709097"/>
              </a:xfrm>
              <a:prstGeom prst="rect">
                <a:avLst/>
              </a:prstGeom>
            </p:spPr>
          </p:pic>
          <p:pic>
            <p:nvPicPr>
              <p:cNvPr id="9" name="Рисунок 8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18961" y="6020158"/>
                <a:ext cx="814420" cy="820884"/>
              </a:xfrm>
              <a:prstGeom prst="rect">
                <a:avLst/>
              </a:prstGeom>
            </p:spPr>
          </p:pic>
          <p:pic>
            <p:nvPicPr>
              <p:cNvPr id="10" name="Рисунок 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551025" y="6020157"/>
                <a:ext cx="682449" cy="738159"/>
              </a:xfrm>
              <a:prstGeom prst="rect">
                <a:avLst/>
              </a:prstGeom>
            </p:spPr>
          </p:pic>
          <p:pic>
            <p:nvPicPr>
              <p:cNvPr id="11" name="Рисунок 10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54339" y="5980326"/>
                <a:ext cx="742688" cy="748929"/>
              </a:xfrm>
              <a:prstGeom prst="rect">
                <a:avLst/>
              </a:prstGeom>
            </p:spPr>
          </p:pic>
          <p:pic>
            <p:nvPicPr>
              <p:cNvPr id="12" name="Рисунок 11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53161" y="6055647"/>
                <a:ext cx="749854" cy="743276"/>
              </a:xfrm>
              <a:prstGeom prst="rect">
                <a:avLst/>
              </a:prstGeom>
            </p:spPr>
          </p:pic>
          <p:pic>
            <p:nvPicPr>
              <p:cNvPr id="13" name="Рисунок 12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727254" y="5928155"/>
                <a:ext cx="742688" cy="815630"/>
              </a:xfrm>
              <a:prstGeom prst="rect">
                <a:avLst/>
              </a:prstGeom>
            </p:spPr>
          </p:pic>
          <p:pic>
            <p:nvPicPr>
              <p:cNvPr id="14" name="Рисунок 13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3792" y="5962919"/>
                <a:ext cx="800547" cy="766336"/>
              </a:xfrm>
              <a:prstGeom prst="rect">
                <a:avLst/>
              </a:prstGeom>
            </p:spPr>
          </p:pic>
          <p:pic>
            <p:nvPicPr>
              <p:cNvPr id="15" name="Рисунок 14"/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48824" y="5980326"/>
                <a:ext cx="803348" cy="728034"/>
              </a:xfrm>
              <a:prstGeom prst="rect">
                <a:avLst/>
              </a:prstGeom>
            </p:spPr>
          </p:pic>
          <p:pic>
            <p:nvPicPr>
              <p:cNvPr id="16" name="Рисунок 15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54812" y="6049994"/>
                <a:ext cx="742688" cy="748929"/>
              </a:xfrm>
              <a:prstGeom prst="rect">
                <a:avLst/>
              </a:prstGeom>
            </p:spPr>
          </p:pic>
          <p:pic>
            <p:nvPicPr>
              <p:cNvPr id="17" name="Рисунок 16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33381" y="6020158"/>
                <a:ext cx="742688" cy="748929"/>
              </a:xfrm>
              <a:prstGeom prst="rect">
                <a:avLst/>
              </a:prstGeom>
            </p:spPr>
          </p:pic>
          <p:pic>
            <p:nvPicPr>
              <p:cNvPr id="18" name="Рисунок 1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35149" y="6020158"/>
                <a:ext cx="848417" cy="728034"/>
              </a:xfrm>
              <a:prstGeom prst="rect">
                <a:avLst/>
              </a:prstGeom>
            </p:spPr>
          </p:pic>
          <p:pic>
            <p:nvPicPr>
              <p:cNvPr id="19" name="Рисунок 18"/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175392" y="6039630"/>
                <a:ext cx="673935" cy="738398"/>
              </a:xfrm>
              <a:prstGeom prst="rect">
                <a:avLst/>
              </a:prstGeom>
            </p:spPr>
          </p:pic>
          <p:pic>
            <p:nvPicPr>
              <p:cNvPr id="20" name="Рисунок 19"/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49327" y="5959431"/>
                <a:ext cx="804669" cy="728034"/>
              </a:xfrm>
              <a:prstGeom prst="rect">
                <a:avLst/>
              </a:prstGeom>
            </p:spPr>
          </p:pic>
          <p:pic>
            <p:nvPicPr>
              <p:cNvPr id="21" name="Рисунок 20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111829" y="6005626"/>
                <a:ext cx="682449" cy="738159"/>
              </a:xfrm>
              <a:prstGeom prst="rect">
                <a:avLst/>
              </a:prstGeom>
            </p:spPr>
          </p:pic>
        </p:grpSp>
        <p:pic>
          <p:nvPicPr>
            <p:cNvPr id="35" name="Рисунок 34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98240" y="1388821"/>
              <a:ext cx="7602201" cy="444809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  <p:extLst>
      <p:ext uri="{BB962C8B-B14F-4D97-AF65-F5344CB8AC3E}">
        <p14:creationId xmlns:p14="http://schemas.microsoft.com/office/powerpoint/2010/main" val="1413148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473" y="103094"/>
            <a:ext cx="7193054" cy="546672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0" y="5827058"/>
            <a:ext cx="12192000" cy="86177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5000" dirty="0" smtClean="0">
                <a:solidFill>
                  <a:srgbClr val="C0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Тема уроку: </a:t>
            </a:r>
            <a:r>
              <a:rPr lang="ru-RU" sz="5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«</a:t>
            </a:r>
            <a:r>
              <a:rPr lang="ru-RU" sz="50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Ввічливі</a:t>
            </a:r>
            <a:r>
              <a:rPr lang="ru-RU" sz="5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слова»</a:t>
            </a:r>
            <a:endParaRPr lang="uk-UA" sz="5000" dirty="0" smtClean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440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36" y="268940"/>
            <a:ext cx="4656536" cy="671008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609" y="-1"/>
            <a:ext cx="5604141" cy="422061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019550" y="457200"/>
            <a:ext cx="4819650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500" b="1" i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Любі дітки! </a:t>
            </a:r>
            <a:br>
              <a:rPr lang="uk-UA" sz="2500" b="1" i="1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uk-UA" sz="2500" b="1" i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Ви вже закінчуєте </a:t>
            </a:r>
            <a:br>
              <a:rPr lang="uk-UA" sz="2500" b="1" i="1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uk-UA" sz="2500" b="1" i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1 клас, ви вже такі дорослі! Ви повинні знати ввічливі слова. </a:t>
            </a:r>
            <a:br>
              <a:rPr lang="uk-UA" sz="2500" b="1" i="1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uk-UA" sz="2500" b="1" i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Давайте </a:t>
            </a:r>
          </a:p>
          <a:p>
            <a:pPr algn="ctr"/>
            <a:r>
              <a:rPr lang="uk-UA" sz="2500" b="1" i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розберемось. </a:t>
            </a:r>
            <a:endParaRPr lang="ru-RU" sz="2500" b="1" i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29872" y="4499286"/>
            <a:ext cx="3528778" cy="220106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750" y="2146301"/>
            <a:ext cx="3155356" cy="282930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140950" y="2419756"/>
            <a:ext cx="19177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latin typeface="Arial Black" panose="020B0A04020102020204" pitchFamily="34" charset="0"/>
              </a:rPr>
              <a:t>ДЯКУЮ</a:t>
            </a:r>
            <a:endParaRPr lang="ru-RU" sz="220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rot="21077375">
            <a:off x="9589196" y="2850944"/>
            <a:ext cx="19177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latin typeface="Arial Black" panose="020B0A04020102020204" pitchFamily="34" charset="0"/>
              </a:rPr>
              <a:t>ВИБАЧ</a:t>
            </a:r>
            <a:endParaRPr lang="ru-RU" sz="220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latin typeface="Arial Black" panose="020B0A040201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 rot="410861">
            <a:off x="9929737" y="3355364"/>
            <a:ext cx="19177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latin typeface="Arial Black" panose="020B0A04020102020204" pitchFamily="34" charset="0"/>
              </a:rPr>
              <a:t>ПРИВІТ</a:t>
            </a:r>
            <a:endParaRPr lang="ru-RU" sz="220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734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1487" y="1879649"/>
            <a:ext cx="2525485" cy="497835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930" y="0"/>
            <a:ext cx="5237797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834744" y="290286"/>
            <a:ext cx="62411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 smtClean="0">
                <a:latin typeface="Arial Black" panose="020B0A04020102020204" pitchFamily="34" charset="0"/>
              </a:rPr>
              <a:t>Коли зустрічаєш дорослого, треба казати: </a:t>
            </a:r>
            <a:r>
              <a:rPr lang="uk-UA" sz="28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«Добрий день!»</a:t>
            </a:r>
            <a:endParaRPr lang="ru-RU" sz="28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Коли зустрічаєш дорослу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" y="3028950"/>
            <a:ext cx="2871788" cy="38290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06806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12192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000" dirty="0" smtClean="0">
                <a:latin typeface="Arial Black" panose="020B0A04020102020204" pitchFamily="34" charset="0"/>
              </a:rPr>
              <a:t>Коли зустрічаєшся з другом, </a:t>
            </a:r>
            <a:br>
              <a:rPr lang="uk-UA" sz="5000" dirty="0" smtClean="0">
                <a:latin typeface="Arial Black" panose="020B0A04020102020204" pitchFamily="34" charset="0"/>
              </a:rPr>
            </a:br>
            <a:r>
              <a:rPr lang="uk-UA" sz="5000" dirty="0" smtClean="0">
                <a:latin typeface="Arial Black" panose="020B0A04020102020204" pitchFamily="34" charset="0"/>
              </a:rPr>
              <a:t>треба казати </a:t>
            </a:r>
            <a:r>
              <a:rPr lang="uk-UA" sz="5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«Привіт!»</a:t>
            </a:r>
            <a:endParaRPr lang="ru-RU" sz="5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" y="1747330"/>
            <a:ext cx="3993965" cy="508725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3071" y="1631216"/>
            <a:ext cx="3252107" cy="5203371"/>
          </a:xfrm>
          <a:prstGeom prst="rect">
            <a:avLst/>
          </a:prstGeom>
        </p:spPr>
      </p:pic>
      <p:pic>
        <p:nvPicPr>
          <p:cNvPr id="2" name="Коли зустрічаєш друг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20200" y="2895600"/>
            <a:ext cx="2971800" cy="3962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2772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88686"/>
            <a:ext cx="12192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000" dirty="0" smtClean="0">
                <a:latin typeface="Arial Black" panose="020B0A04020102020204" pitchFamily="34" charset="0"/>
              </a:rPr>
              <a:t>За допомогу і подарунки </a:t>
            </a:r>
            <a:br>
              <a:rPr lang="uk-UA" sz="5000" dirty="0" smtClean="0">
                <a:latin typeface="Arial Black" panose="020B0A04020102020204" pitchFamily="34" charset="0"/>
              </a:rPr>
            </a:br>
            <a:r>
              <a:rPr lang="uk-UA" sz="5000" dirty="0" smtClean="0">
                <a:latin typeface="Arial Black" panose="020B0A04020102020204" pitchFamily="34" charset="0"/>
              </a:rPr>
              <a:t>говори </a:t>
            </a:r>
            <a:r>
              <a:rPr lang="uk-UA" sz="5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«Дякую»</a:t>
            </a:r>
            <a:endParaRPr lang="ru-RU" sz="5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657" y="2191657"/>
            <a:ext cx="4666343" cy="466634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9500" y="2095500"/>
            <a:ext cx="4762500" cy="4762500"/>
          </a:xfrm>
          <a:prstGeom prst="rect">
            <a:avLst/>
          </a:prstGeom>
        </p:spPr>
      </p:pic>
      <p:pic>
        <p:nvPicPr>
          <p:cNvPr id="6" name="за допомогу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350" y="3105150"/>
            <a:ext cx="2814638" cy="37528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04241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01600"/>
            <a:ext cx="12192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000" dirty="0" smtClean="0">
                <a:latin typeface="Arial Black" panose="020B0A04020102020204" pitchFamily="34" charset="0"/>
              </a:rPr>
              <a:t>Якщо ти щось просиш, обов’язково скажи </a:t>
            </a:r>
            <a:r>
              <a:rPr lang="uk-UA" sz="5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«Будь ласка»</a:t>
            </a:r>
            <a:endParaRPr lang="ru-RU" sz="5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43" y="2414814"/>
            <a:ext cx="4443186" cy="44431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829" y="1732816"/>
            <a:ext cx="4589464" cy="4356101"/>
          </a:xfrm>
          <a:prstGeom prst="rect">
            <a:avLst/>
          </a:prstGeom>
        </p:spPr>
      </p:pic>
      <p:pic>
        <p:nvPicPr>
          <p:cNvPr id="2" name="Якщо ти щось просиш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77374" y="3238500"/>
            <a:ext cx="2714625" cy="3619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32161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01600"/>
            <a:ext cx="12192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000" dirty="0" smtClean="0">
                <a:latin typeface="Arial Black" panose="020B0A04020102020204" pitchFamily="34" charset="0"/>
              </a:rPr>
              <a:t>Якщо зробив щось не так обов’язково скажи  </a:t>
            </a:r>
            <a:r>
              <a:rPr lang="uk-UA" sz="5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«Вибач»</a:t>
            </a:r>
            <a:endParaRPr lang="ru-RU" sz="5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903" y="1704214"/>
            <a:ext cx="6569983" cy="5153786"/>
          </a:xfrm>
          <a:prstGeom prst="rect">
            <a:avLst/>
          </a:prstGeom>
        </p:spPr>
      </p:pic>
      <p:pic>
        <p:nvPicPr>
          <p:cNvPr id="3" name="Якщо зробив щось не так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2870200"/>
            <a:ext cx="2990850" cy="39878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03235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24"/>
            <a:ext cx="12192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000" dirty="0" smtClean="0">
                <a:latin typeface="Arial Black" panose="020B0A04020102020204" pitchFamily="34" charset="0"/>
              </a:rPr>
              <a:t>Коли прощаєшся говори </a:t>
            </a:r>
            <a:br>
              <a:rPr lang="uk-UA" sz="5000" dirty="0" smtClean="0">
                <a:latin typeface="Arial Black" panose="020B0A04020102020204" pitchFamily="34" charset="0"/>
              </a:rPr>
            </a:br>
            <a:r>
              <a:rPr lang="uk-UA" sz="5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«До побачення»</a:t>
            </a:r>
            <a:endParaRPr lang="ru-RU" sz="5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7650" y="1632040"/>
            <a:ext cx="5806622" cy="522596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972" y="1736821"/>
            <a:ext cx="3643160" cy="5016398"/>
          </a:xfrm>
          <a:prstGeom prst="rect">
            <a:avLst/>
          </a:prstGeom>
        </p:spPr>
      </p:pic>
      <p:pic>
        <p:nvPicPr>
          <p:cNvPr id="5" name="Коли прощаєшся говори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20224" y="3162300"/>
            <a:ext cx="2771775" cy="36957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5363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648" y="2148203"/>
            <a:ext cx="4904923" cy="459378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49554"/>
            <a:ext cx="1219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dirty="0" smtClean="0">
                <a:solidFill>
                  <a:srgbClr val="800000"/>
                </a:solidFill>
                <a:latin typeface="Arial Black" panose="020B0A04020102020204" pitchFamily="34" charset="0"/>
              </a:rPr>
              <a:t>До побачення </a:t>
            </a:r>
            <a:br>
              <a:rPr lang="uk-UA" sz="6000" dirty="0" smtClean="0">
                <a:solidFill>
                  <a:srgbClr val="800000"/>
                </a:solidFill>
                <a:latin typeface="Arial Black" panose="020B0A04020102020204" pitchFamily="34" charset="0"/>
              </a:rPr>
            </a:br>
            <a:r>
              <a:rPr lang="uk-UA" sz="6000" dirty="0" smtClean="0">
                <a:solidFill>
                  <a:srgbClr val="800000"/>
                </a:solidFill>
                <a:latin typeface="Arial Black" panose="020B0A04020102020204" pitchFamily="34" charset="0"/>
              </a:rPr>
              <a:t>і до зустрічі!</a:t>
            </a:r>
            <a:endParaRPr lang="ru-RU" sz="6000" dirty="0">
              <a:solidFill>
                <a:srgbClr val="80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4110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61</Words>
  <Application>Microsoft Office PowerPoint</Application>
  <PresentationFormat>Широкоэкранный</PresentationFormat>
  <Paragraphs>14</Paragraphs>
  <Slides>10</Slides>
  <Notes>0</Notes>
  <HiddenSlides>0</HiddenSlides>
  <MMClips>6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Arial Black</vt:lpstr>
      <vt:lpstr>Calibri</vt:lpstr>
      <vt:lpstr>Calibri Light</vt:lpstr>
      <vt:lpstr>Georgia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Пользователь Windows</cp:lastModifiedBy>
  <cp:revision>12</cp:revision>
  <dcterms:created xsi:type="dcterms:W3CDTF">2020-05-13T11:44:43Z</dcterms:created>
  <dcterms:modified xsi:type="dcterms:W3CDTF">2024-01-30T11:47:06Z</dcterms:modified>
</cp:coreProperties>
</file>