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9" r:id="rId4"/>
  </p:sldMasterIdLst>
  <p:handoutMasterIdLst>
    <p:handoutMasterId r:id="rId20"/>
  </p:handoutMasterIdLst>
  <p:sldIdLst>
    <p:sldId id="257" r:id="rId5"/>
    <p:sldId id="258" r:id="rId6"/>
    <p:sldId id="259" r:id="rId7"/>
    <p:sldId id="260" r:id="rId8"/>
    <p:sldId id="261" r:id="rId9"/>
    <p:sldId id="263" r:id="rId10"/>
    <p:sldId id="264" r:id="rId11"/>
    <p:sldId id="265" r:id="rId12"/>
    <p:sldId id="266" r:id="rId13"/>
    <p:sldId id="268" r:id="rId14"/>
    <p:sldId id="267" r:id="rId15"/>
    <p:sldId id="269" r:id="rId16"/>
    <p:sldId id="270" r:id="rId17"/>
    <p:sldId id="271" r:id="rId18"/>
    <p:sldId id="262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Автор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2D0D4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3052" autoAdjust="0"/>
  </p:normalViewPr>
  <p:slideViewPr>
    <p:cSldViewPr snapToGrid="0">
      <p:cViewPr varScale="1">
        <p:scale>
          <a:sx n="65" d="100"/>
          <a:sy n="65" d="100"/>
        </p:scale>
        <p:origin x="9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98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EDF3F9-A383-40CF-841B-6426D82ECB85}" type="datetimeFigureOut">
              <a:rPr lang="ru-RU" smtClean="0"/>
              <a:t>08.05.2025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BDF9E2-D527-45E4-B727-833247D273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52758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4.png"/><Relationship Id="rId7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7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7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8.png"/><Relationship Id="rId7" Type="http://schemas.openxmlformats.org/officeDocument/2006/relationships/image" Target="../media/image22.pn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4.png"/><Relationship Id="rId9" Type="http://schemas.openxmlformats.org/officeDocument/2006/relationships/image" Target="../media/image2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06992" y="1801368"/>
            <a:ext cx="9144000" cy="1271668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15012" y="4566542"/>
            <a:ext cx="5761973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1887" y="4919472"/>
            <a:ext cx="780779" cy="181321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1887" y="2486190"/>
            <a:ext cx="6529105" cy="333988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4288" y="3148546"/>
            <a:ext cx="946995" cy="88884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4064" flipH="1">
            <a:off x="9040091" y="280346"/>
            <a:ext cx="1620000" cy="144974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22264">
            <a:off x="432872" y="866690"/>
            <a:ext cx="2281516" cy="134110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078" y="5120640"/>
            <a:ext cx="462607" cy="91029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2276" y="-494119"/>
            <a:ext cx="2726006" cy="288819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5520" y="785524"/>
            <a:ext cx="521596" cy="818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6536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351927" y="1031437"/>
            <a:ext cx="4839012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3375206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497135"/>
            <a:ext cx="3375206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06035" y="3962833"/>
            <a:ext cx="3408397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8791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351927" y="1031437"/>
            <a:ext cx="4839012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3375206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497135"/>
            <a:ext cx="3375206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06035" y="3962833"/>
            <a:ext cx="3408397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6479" y="4982080"/>
            <a:ext cx="2264474" cy="133108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18841" y="624268"/>
            <a:ext cx="1087755" cy="10191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8841" y="2288674"/>
            <a:ext cx="1378875" cy="128092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546" y="160762"/>
            <a:ext cx="844933" cy="79305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345" y="1896931"/>
            <a:ext cx="413035" cy="81274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4828" y="3776471"/>
            <a:ext cx="1062888" cy="1357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611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0616" y="-416425"/>
            <a:ext cx="2105596" cy="2230872"/>
          </a:xfrm>
          <a:prstGeom prst="rect">
            <a:avLst/>
          </a:prstGeom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351927" y="1031437"/>
            <a:ext cx="4839012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3375206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497135"/>
            <a:ext cx="3375206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06035" y="3962833"/>
            <a:ext cx="3408397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2744" y="105247"/>
            <a:ext cx="748195" cy="70225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28" y="1617231"/>
            <a:ext cx="590550" cy="116205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2478" y="4179048"/>
            <a:ext cx="832257" cy="106285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0825" y="4768561"/>
            <a:ext cx="1497976" cy="946676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5101" y="5605930"/>
            <a:ext cx="1359952" cy="126334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9272" y="5631447"/>
            <a:ext cx="1384005" cy="662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2661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9587" y="-347322"/>
            <a:ext cx="2348721" cy="2488462"/>
          </a:xfrm>
          <a:prstGeom prst="rect">
            <a:avLst/>
          </a:prstGeom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351927" y="1031437"/>
            <a:ext cx="4839012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3375206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497135"/>
            <a:ext cx="3375206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06035" y="3962833"/>
            <a:ext cx="3408397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4819" y="5166360"/>
            <a:ext cx="924802" cy="86801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878" y="2020246"/>
            <a:ext cx="456953" cy="89916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9951" flipH="1">
            <a:off x="205829" y="3358523"/>
            <a:ext cx="971850" cy="120861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5827" y="89169"/>
            <a:ext cx="920345" cy="75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137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351927" y="1031437"/>
            <a:ext cx="4839012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3375206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497135"/>
            <a:ext cx="3375206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06035" y="3962833"/>
            <a:ext cx="3408397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399" y="169358"/>
            <a:ext cx="766227" cy="71917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737" y="5047487"/>
            <a:ext cx="495264" cy="97455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9213" y="3233118"/>
            <a:ext cx="1383331" cy="176661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847" y="5688912"/>
            <a:ext cx="1750047" cy="116908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9978" y="-281815"/>
            <a:ext cx="1913925" cy="2027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104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езульта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2940" y="1171075"/>
            <a:ext cx="1844592" cy="1954339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980944" y="1964368"/>
            <a:ext cx="6210373" cy="1161046"/>
          </a:xfrm>
          <a:prstGeom prst="rect">
            <a:avLst/>
          </a:prstGeom>
        </p:spPr>
        <p:txBody>
          <a:bodyPr/>
          <a:lstStyle>
            <a:lvl1pPr>
              <a:defRPr sz="5400" b="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2240" y="-1521677"/>
            <a:ext cx="869033" cy="81567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3017" y="6858000"/>
            <a:ext cx="1143002" cy="93878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1188" y="4246511"/>
            <a:ext cx="1063754" cy="100889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63276" y="247307"/>
            <a:ext cx="1005842" cy="86258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672" y="5255401"/>
            <a:ext cx="398728" cy="78459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0" y="4366661"/>
            <a:ext cx="1178004" cy="1281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1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2.59259E-6 L 0.4944 0.03982 " pathEditMode="relative" rAng="0" ptsTypes="AA">
                                      <p:cBhvr>
                                        <p:cTn id="6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14" y="199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77556E-17 L 0.26823 0.75972 " pathEditMode="relative" rAng="0" ptsTypes="AA">
                                      <p:cBhvr>
                                        <p:cTn id="8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11" y="3798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2.59259E-6 L 0.74127 -0.53078 " pathEditMode="relative" rAng="0" ptsTypes="AA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057" y="-2655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636 0.32106 L -0.23802 -0.46945 " pathEditMode="relative" rAng="0" ptsTypes="AA">
                                      <p:cBhvr>
                                        <p:cTn id="12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719" y="-39537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4" presetClass="path" presetSubtype="0" accel="45143" decel="4514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2.59259E-6 C -0.06966 0.12616 -0.2306 0.11273 -0.23867 0.10695 C -0.2405 0.10533 -0.42617 0.13426 -0.50482 0.10093 C -0.58373 0.06783 -0.65964 -0.01967 -0.71185 -0.09236 C -0.76185 -0.18102 -0.79128 -0.24815 -0.81133 -0.3169 C -0.83151 -0.38588 -0.84271 -0.53379 -0.85026 -0.55416 " pathEditMode="relative" rAng="0" ptsTypes="AAAAAA">
                                      <p:cBhvr>
                                        <p:cTn id="14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513" y="-21852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" presetClass="emph" presetSubtype="1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1F1F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5300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90" r:id="rId2"/>
    <p:sldLayoutId id="2147483681" r:id="rId3"/>
    <p:sldLayoutId id="2147483687" r:id="rId4"/>
    <p:sldLayoutId id="2147483688" r:id="rId5"/>
    <p:sldLayoutId id="2147483689" r:id="rId6"/>
    <p:sldLayoutId id="2147483692" r:id="rId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12" Type="http://schemas.openxmlformats.org/officeDocument/2006/relationships/image" Target="../media/image2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27.png"/><Relationship Id="rId5" Type="http://schemas.openxmlformats.org/officeDocument/2006/relationships/image" Target="../media/image7.png"/><Relationship Id="rId10" Type="http://schemas.openxmlformats.org/officeDocument/2006/relationships/image" Target="../media/image26.png"/><Relationship Id="rId4" Type="http://schemas.openxmlformats.org/officeDocument/2006/relationships/image" Target="../media/image10.png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4.png"/><Relationship Id="rId7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31.png"/><Relationship Id="rId4" Type="http://schemas.openxmlformats.org/officeDocument/2006/relationships/image" Target="../media/image7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34.png"/><Relationship Id="rId4" Type="http://schemas.openxmlformats.org/officeDocument/2006/relationships/image" Target="../media/image7.png"/><Relationship Id="rId9" Type="http://schemas.openxmlformats.org/officeDocument/2006/relationships/image" Target="../media/image3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18.png"/><Relationship Id="rId7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1665" y="1107367"/>
            <a:ext cx="10692579" cy="3287652"/>
          </a:xfrm>
          <a:prstGeom prst="rect">
            <a:avLst/>
          </a:prstGeom>
        </p:spPr>
        <p:txBody>
          <a:bodyPr/>
          <a:lstStyle/>
          <a:p>
            <a:r>
              <a:rPr lang="ru-RU" dirty="0"/>
              <a:t> </a:t>
            </a:r>
            <a:r>
              <a:rPr lang="ru-RU" b="1" i="1" dirty="0">
                <a:solidFill>
                  <a:schemeClr val="tx1"/>
                </a:solidFill>
              </a:rPr>
              <a:t>"</a:t>
            </a:r>
            <a:r>
              <a:rPr lang="ru-RU" b="1" i="1" dirty="0" err="1">
                <a:solidFill>
                  <a:schemeClr val="tx1"/>
                </a:solidFill>
              </a:rPr>
              <a:t>Українські</a:t>
            </a:r>
            <a:r>
              <a:rPr lang="ru-RU" b="1" i="1" dirty="0">
                <a:solidFill>
                  <a:schemeClr val="tx1"/>
                </a:solidFill>
              </a:rPr>
              <a:t> </a:t>
            </a:r>
            <a:r>
              <a:rPr lang="ru-RU" b="1" i="1" dirty="0" err="1">
                <a:solidFill>
                  <a:schemeClr val="tx1"/>
                </a:solidFill>
              </a:rPr>
              <a:t>звичаї</a:t>
            </a:r>
            <a:r>
              <a:rPr lang="ru-RU" b="1" i="1" dirty="0">
                <a:solidFill>
                  <a:schemeClr val="tx1"/>
                </a:solidFill>
              </a:rPr>
              <a:t> та обряди" </a:t>
            </a:r>
            <a:br>
              <a:rPr lang="ru-RU" b="1" i="1" dirty="0">
                <a:solidFill>
                  <a:schemeClr val="tx1"/>
                </a:solidFill>
              </a:rPr>
            </a:br>
            <a:r>
              <a:rPr lang="ru-RU" b="1" i="1" dirty="0">
                <a:solidFill>
                  <a:schemeClr val="tx1"/>
                </a:solidFill>
              </a:rPr>
              <a:t>3 </a:t>
            </a:r>
            <a:r>
              <a:rPr lang="ru-RU" b="1" i="1" dirty="0" err="1">
                <a:solidFill>
                  <a:schemeClr val="tx1"/>
                </a:solidFill>
              </a:rPr>
              <a:t>клас</a:t>
            </a:r>
            <a:br>
              <a:rPr lang="ru-RU" b="1" i="1" dirty="0">
                <a:solidFill>
                  <a:schemeClr val="tx1"/>
                </a:solidFill>
              </a:rPr>
            </a:br>
            <a:r>
              <a:rPr lang="ru-RU" b="1" i="1" dirty="0" err="1">
                <a:solidFill>
                  <a:schemeClr val="tx1"/>
                </a:solidFill>
              </a:rPr>
              <a:t>Вчитель</a:t>
            </a:r>
            <a:r>
              <a:rPr lang="ru-RU" b="1" i="1" dirty="0">
                <a:solidFill>
                  <a:schemeClr val="tx1"/>
                </a:solidFill>
              </a:rPr>
              <a:t>: </a:t>
            </a:r>
            <a:r>
              <a:rPr lang="ru-RU" b="1" i="1" dirty="0" err="1">
                <a:solidFill>
                  <a:schemeClr val="tx1"/>
                </a:solidFill>
              </a:rPr>
              <a:t>Шуть</a:t>
            </a:r>
            <a:r>
              <a:rPr lang="ru-RU" b="1" i="1" dirty="0">
                <a:solidFill>
                  <a:schemeClr val="tx1"/>
                </a:solidFill>
              </a:rPr>
              <a:t> Л.П.</a:t>
            </a:r>
          </a:p>
        </p:txBody>
      </p:sp>
    </p:spTree>
    <p:extLst>
      <p:ext uri="{BB962C8B-B14F-4D97-AF65-F5344CB8AC3E}">
        <p14:creationId xmlns:p14="http://schemas.microsoft.com/office/powerpoint/2010/main" val="349080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752" y="6991855"/>
            <a:ext cx="2264474" cy="133108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099991" y="-1019175"/>
            <a:ext cx="1087755" cy="101917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8841" y="2288674"/>
            <a:ext cx="1378875" cy="128092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30658" y="238386"/>
            <a:ext cx="844933" cy="79305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345" y="1896931"/>
            <a:ext cx="413035" cy="81274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4828" y="3776471"/>
            <a:ext cx="1062888" cy="135738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8841" y="3120540"/>
            <a:ext cx="386141" cy="606027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B97ED526-CBBB-AE75-8F4D-6EDBFEBACF1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7240" y="107511"/>
            <a:ext cx="2791827" cy="2091175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E0521BE8-A0D4-1F51-4B1A-210AB07FE69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49097" y="498316"/>
            <a:ext cx="2600325" cy="1762125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9DB4A693-6F1C-EBF2-6B14-42BC095EA40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71703" y="2385827"/>
            <a:ext cx="2304896" cy="2377902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C9B0A325-550D-8E13-6664-06D0DCBB0E4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322058" y="3978713"/>
            <a:ext cx="2927394" cy="2192720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C08CEFB9-8CEF-ADC4-9314-8C73492BE12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938802" y="2036254"/>
            <a:ext cx="3000578" cy="2247537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37C4554A-0EE5-A0C0-C0BC-3D1EFC5D40A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76264" y="4572183"/>
            <a:ext cx="3082962" cy="2309246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2CAF0678-52FC-ED50-8952-E67410F75A1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249452" y="107512"/>
            <a:ext cx="2911964" cy="2181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63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4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21 -0.0037 L 0.52227 -0.0020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67" y="6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44444E-6 L -0.13229 0.2854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15" y="1425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6 0.01527 L 0.22279 -0.284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03" y="-150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0616" y="-416425"/>
            <a:ext cx="2105596" cy="223087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2020" y="-3242"/>
            <a:ext cx="748195" cy="70225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28" y="1617231"/>
            <a:ext cx="590550" cy="116205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2478" y="4179048"/>
            <a:ext cx="832257" cy="106285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6212" y="-991538"/>
            <a:ext cx="1497976" cy="94667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5101" y="5605930"/>
            <a:ext cx="1359952" cy="126334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9272" y="5631447"/>
            <a:ext cx="1384005" cy="662763"/>
          </a:xfrm>
          <a:prstGeom prst="rect">
            <a:avLst/>
          </a:prstGeom>
        </p:spPr>
      </p:pic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347265" y="336768"/>
            <a:ext cx="6097781" cy="4355665"/>
          </a:xfrm>
        </p:spPr>
        <p:txBody>
          <a:bodyPr>
            <a:normAutofit fontScale="90000"/>
          </a:bodyPr>
          <a:lstStyle/>
          <a:p>
            <a:r>
              <a:rPr lang="ru-RU" sz="4000" b="1" dirty="0" err="1">
                <a:solidFill>
                  <a:schemeClr val="tx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Що</a:t>
            </a:r>
            <a:r>
              <a:rPr lang="ru-RU" sz="4000" b="1" dirty="0">
                <a:solidFill>
                  <a:schemeClr val="tx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4000" b="1" dirty="0" err="1">
                <a:solidFill>
                  <a:schemeClr val="tx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таке</a:t>
            </a:r>
            <a:r>
              <a:rPr lang="ru-RU" sz="4000" b="1" dirty="0">
                <a:solidFill>
                  <a:schemeClr val="tx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4000" b="1" dirty="0" err="1">
                <a:solidFill>
                  <a:schemeClr val="tx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звичай</a:t>
            </a:r>
            <a:r>
              <a:rPr lang="ru-RU" sz="4000" b="1" dirty="0">
                <a:solidFill>
                  <a:schemeClr val="tx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? </a:t>
            </a:r>
            <a:b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ru-RU" sz="4000" b="1" dirty="0" err="1">
                <a:solidFill>
                  <a:srgbClr val="C0000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Звичай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–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це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правило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поведінки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, яке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передається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з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покоління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в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покоління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Це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те, як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наші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бабусі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та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дідусі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мами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та тата робили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щось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протягом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багатьох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років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0484" y="3369470"/>
            <a:ext cx="386141" cy="606027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B848AF2-DCE3-FAB0-7166-C27CDC2EC04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75077" y="336768"/>
            <a:ext cx="2538770" cy="2389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510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4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4.44444E-6 L 0.50092 -4.44444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39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2.96296E-6 L -0.43476 0.8504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745" y="4252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9587" y="-347322"/>
            <a:ext cx="2348721" cy="24884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7265" y="5200321"/>
            <a:ext cx="924802" cy="86801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878" y="2020246"/>
            <a:ext cx="456953" cy="89916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9951" flipH="1">
            <a:off x="205829" y="3358523"/>
            <a:ext cx="971850" cy="120861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0427" y="0"/>
            <a:ext cx="920345" cy="753900"/>
          </a:xfrm>
          <a:prstGeom prst="rect">
            <a:avLst/>
          </a:prstGeom>
        </p:spPr>
      </p:pic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103692" y="33849"/>
            <a:ext cx="7246383" cy="3830031"/>
          </a:xfrm>
        </p:spPr>
        <p:txBody>
          <a:bodyPr>
            <a:normAutofit fontScale="90000"/>
          </a:bodyPr>
          <a:lstStyle/>
          <a:p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4000" b="1" dirty="0" err="1">
                <a:solidFill>
                  <a:schemeClr val="tx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Що</a:t>
            </a:r>
            <a:r>
              <a:rPr lang="ru-RU" sz="4000" b="1" dirty="0">
                <a:solidFill>
                  <a:schemeClr val="tx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4000" b="1" dirty="0" err="1">
                <a:solidFill>
                  <a:schemeClr val="tx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таке</a:t>
            </a:r>
            <a:r>
              <a:rPr lang="ru-RU" sz="4000" b="1" dirty="0">
                <a:solidFill>
                  <a:schemeClr val="tx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обряд?</a:t>
            </a:r>
            <a:r>
              <a:rPr lang="ru-RU" sz="4000" dirty="0">
                <a:solidFill>
                  <a:schemeClr val="tx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b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ru-RU" sz="4000" b="1" dirty="0">
                <a:solidFill>
                  <a:srgbClr val="C0000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Обряд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–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це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особлива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дія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або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набір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дій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які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виконуються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у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певний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час і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мають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символічне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значення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. Часто обряди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пов'язані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зі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святами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або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важливими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подіями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в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житті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людей.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737" y="2725343"/>
            <a:ext cx="386141" cy="606027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A5ABAD9-13D1-C5A6-591B-FDE97CA80DA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936" y="3620165"/>
            <a:ext cx="4105224" cy="273184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278D905-05CC-85F4-C258-CB16C4BEF4A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01097" y="3616100"/>
            <a:ext cx="3298728" cy="273184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E13D57F-0A4F-C61C-AF47-34C342FF46E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50075" y="33849"/>
            <a:ext cx="3625140" cy="2195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439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4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29 -0.00532 L -0.53555 0.00648 " pathEditMode="relative" rAng="0" ptsTypes="AA">
                                      <p:cBhvr>
                                        <p:cTn id="6" dur="1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42" y="57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2.59259E-6 L 0.3599 -0.0053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25" y="-131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737" y="5047487"/>
            <a:ext cx="495264" cy="9745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2365" y="3306270"/>
            <a:ext cx="1383331" cy="176661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8154" y="5677896"/>
            <a:ext cx="1766534" cy="118010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9978" y="-281815"/>
            <a:ext cx="1913925" cy="2027797"/>
          </a:xfrm>
          <a:prstGeom prst="rect">
            <a:avLst/>
          </a:prstGeom>
        </p:spPr>
      </p:pic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146304" y="416878"/>
            <a:ext cx="7449115" cy="3795396"/>
          </a:xfrm>
        </p:spPr>
        <p:txBody>
          <a:bodyPr>
            <a:normAutofit fontScale="90000"/>
          </a:bodyPr>
          <a:lstStyle/>
          <a:p>
            <a:r>
              <a:rPr lang="ru-RU" sz="4000" b="1" dirty="0" err="1">
                <a:solidFill>
                  <a:schemeClr val="tx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Привітання</a:t>
            </a:r>
            <a:r>
              <a:rPr lang="ru-RU" sz="4000" b="1" dirty="0">
                <a:solidFill>
                  <a:schemeClr val="tx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та </a:t>
            </a:r>
            <a:r>
              <a:rPr lang="ru-RU" sz="4000" b="1" dirty="0" err="1">
                <a:solidFill>
                  <a:schemeClr val="tx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шанування</a:t>
            </a:r>
            <a:r>
              <a:rPr lang="ru-RU" sz="4000" b="1" dirty="0">
                <a:solidFill>
                  <a:schemeClr val="tx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старших</a:t>
            </a:r>
            <a:br>
              <a:rPr lang="ru-RU" sz="4000" b="1" dirty="0"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В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Україні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здавна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шанують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старших. При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зустрічі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молодші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вітаються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першими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кажуть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"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Добрий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день", "Доброго ранку", "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Добрий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вечір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". До старших </a:t>
            </a:r>
            <a:r>
              <a:rPr lang="ru-RU" sz="4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звертаються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на «Ви».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1141" y="2314576"/>
            <a:ext cx="471359" cy="73977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37677" y="12905"/>
            <a:ext cx="766227" cy="719178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312C05B-5138-6916-F240-28C490A191D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0736" y="4002110"/>
            <a:ext cx="3370321" cy="262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556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4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02 0.20046 L 0.45338 0.01782 " pathEditMode="relative" rAng="0" ptsTypes="AA">
                                      <p:cBhvr>
                                        <p:cTn id="6" dur="1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320" y="-914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085692-E331-3D92-E411-99B630B2D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62" y="0"/>
            <a:ext cx="8544241" cy="2942304"/>
          </a:xfrm>
        </p:spPr>
        <p:txBody>
          <a:bodyPr>
            <a:normAutofit/>
          </a:bodyPr>
          <a:lstStyle/>
          <a:p>
            <a:r>
              <a:rPr lang="ru-RU" dirty="0"/>
              <a:t> </a:t>
            </a:r>
            <a:r>
              <a:rPr lang="ru-RU" b="1" dirty="0" err="1">
                <a:solidFill>
                  <a:schemeClr val="tx1"/>
                </a:solidFill>
              </a:rPr>
              <a:t>Шанування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хліба</a:t>
            </a:r>
            <a:br>
              <a:rPr lang="ru-RU" b="1" dirty="0"/>
            </a:br>
            <a:r>
              <a:rPr lang="ru-RU" dirty="0"/>
              <a:t> </a:t>
            </a:r>
            <a:r>
              <a:rPr lang="ru-RU" dirty="0" err="1"/>
              <a:t>Хліб</a:t>
            </a:r>
            <a:r>
              <a:rPr lang="ru-RU" dirty="0"/>
              <a:t> в </a:t>
            </a:r>
            <a:r>
              <a:rPr lang="ru-RU" dirty="0" err="1"/>
              <a:t>Україні</a:t>
            </a:r>
            <a:r>
              <a:rPr lang="ru-RU" dirty="0"/>
              <a:t> </a:t>
            </a:r>
            <a:r>
              <a:rPr lang="ru-RU" dirty="0" err="1"/>
              <a:t>завжди</a:t>
            </a:r>
            <a:r>
              <a:rPr lang="ru-RU" dirty="0"/>
              <a:t> </a:t>
            </a:r>
            <a:r>
              <a:rPr lang="ru-RU" dirty="0" err="1"/>
              <a:t>був</a:t>
            </a:r>
            <a:r>
              <a:rPr lang="ru-RU" dirty="0"/>
              <a:t> святим. </a:t>
            </a:r>
            <a:r>
              <a:rPr lang="ru-RU" dirty="0" err="1"/>
              <a:t>Його</a:t>
            </a:r>
            <a:r>
              <a:rPr lang="ru-RU" dirty="0"/>
              <a:t> не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кидати</a:t>
            </a:r>
            <a:r>
              <a:rPr lang="ru-RU" dirty="0"/>
              <a:t>, ним не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гратися</a:t>
            </a:r>
            <a:r>
              <a:rPr lang="ru-RU" dirty="0"/>
              <a:t>. За столом </a:t>
            </a:r>
            <a:r>
              <a:rPr lang="ru-RU" dirty="0" err="1"/>
              <a:t>хліб</a:t>
            </a:r>
            <a:r>
              <a:rPr lang="ru-RU" dirty="0"/>
              <a:t> </a:t>
            </a:r>
            <a:r>
              <a:rPr lang="ru-RU" dirty="0" err="1"/>
              <a:t>передають</a:t>
            </a:r>
            <a:r>
              <a:rPr lang="ru-RU" dirty="0"/>
              <a:t> </a:t>
            </a:r>
            <a:r>
              <a:rPr lang="ru-RU" dirty="0" err="1"/>
              <a:t>обережно</a:t>
            </a:r>
            <a:r>
              <a:rPr lang="ru-RU" dirty="0"/>
              <a:t>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D5C2598-ABF8-D419-660F-1CB5B3E6F7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797" y="3429000"/>
            <a:ext cx="2466975" cy="184785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B946DEE-501D-FC46-D89B-926928975C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6604" y="2942304"/>
            <a:ext cx="3873912" cy="3891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480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627DFB-04C8-1EA7-C46B-8F0C54D235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056" y="279269"/>
            <a:ext cx="8264021" cy="3795396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Рушник – </a:t>
            </a:r>
            <a:r>
              <a:rPr lang="ru-RU" b="1" dirty="0" err="1">
                <a:solidFill>
                  <a:schemeClr val="tx1"/>
                </a:solidFill>
              </a:rPr>
              <a:t>оберіг</a:t>
            </a:r>
            <a:br>
              <a:rPr lang="ru-RU" b="1" dirty="0"/>
            </a:br>
            <a:r>
              <a:rPr lang="ru-RU" dirty="0"/>
              <a:t> </a:t>
            </a:r>
            <a:r>
              <a:rPr lang="ru-RU" dirty="0" err="1"/>
              <a:t>Вишитий</a:t>
            </a:r>
            <a:r>
              <a:rPr lang="ru-RU" dirty="0"/>
              <a:t> рушник – </a:t>
            </a:r>
            <a:r>
              <a:rPr lang="ru-RU" dirty="0" err="1"/>
              <a:t>це</a:t>
            </a:r>
            <a:r>
              <a:rPr lang="ru-RU" dirty="0"/>
              <a:t> не просто шматок </a:t>
            </a:r>
            <a:r>
              <a:rPr lang="ru-RU" dirty="0" err="1"/>
              <a:t>тканини</a:t>
            </a:r>
            <a:r>
              <a:rPr lang="ru-RU" dirty="0"/>
              <a:t>.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оберіг</a:t>
            </a:r>
            <a:r>
              <a:rPr lang="ru-RU" dirty="0"/>
              <a:t>, символ </a:t>
            </a:r>
            <a:r>
              <a:rPr lang="ru-RU" dirty="0" err="1"/>
              <a:t>щастя</a:t>
            </a:r>
            <a:r>
              <a:rPr lang="ru-RU" dirty="0"/>
              <a:t>, </a:t>
            </a:r>
            <a:r>
              <a:rPr lang="ru-RU" dirty="0" err="1"/>
              <a:t>здоров'я</a:t>
            </a:r>
            <a:r>
              <a:rPr lang="ru-RU" dirty="0"/>
              <a:t> та </a:t>
            </a:r>
            <a:r>
              <a:rPr lang="ru-RU" dirty="0" err="1"/>
              <a:t>добробуту</a:t>
            </a:r>
            <a:r>
              <a:rPr lang="ru-RU" dirty="0"/>
              <a:t>. Рушниками </a:t>
            </a:r>
            <a:r>
              <a:rPr lang="ru-RU" dirty="0" err="1"/>
              <a:t>прикрашають</a:t>
            </a:r>
            <a:r>
              <a:rPr lang="ru-RU" dirty="0"/>
              <a:t> </a:t>
            </a:r>
            <a:r>
              <a:rPr lang="ru-RU" dirty="0" err="1"/>
              <a:t>оселю</a:t>
            </a:r>
            <a:r>
              <a:rPr lang="ru-RU" dirty="0"/>
              <a:t>,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дарують</a:t>
            </a:r>
            <a:r>
              <a:rPr lang="ru-RU" dirty="0"/>
              <a:t> на свята.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C0C28C5-B1C6-4571-10E3-F31400C754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355" y="3741866"/>
            <a:ext cx="3037767" cy="3143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3359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775472-9732-5F92-B406-06712D301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3281" y="397256"/>
            <a:ext cx="8057544" cy="3795396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Свято </a:t>
            </a:r>
            <a:r>
              <a:rPr lang="ru-RU" b="1" dirty="0" err="1">
                <a:solidFill>
                  <a:schemeClr val="tx1"/>
                </a:solidFill>
              </a:rPr>
              <a:t>Миколая</a:t>
            </a:r>
            <a:r>
              <a:rPr lang="ru-RU" b="1" dirty="0">
                <a:solidFill>
                  <a:schemeClr val="tx1"/>
                </a:solidFill>
              </a:rPr>
              <a:t> (19 грудня)</a:t>
            </a:r>
            <a:br>
              <a:rPr lang="ru-RU" b="1" dirty="0"/>
            </a:br>
            <a:r>
              <a:rPr lang="ru-RU" dirty="0"/>
              <a:t>У </a:t>
            </a:r>
            <a:r>
              <a:rPr lang="ru-RU" dirty="0" err="1"/>
              <a:t>ніч</a:t>
            </a:r>
            <a:r>
              <a:rPr lang="ru-RU" dirty="0"/>
              <a:t> на 19 грудня </a:t>
            </a:r>
            <a:r>
              <a:rPr lang="ru-RU" dirty="0" err="1"/>
              <a:t>Святий</a:t>
            </a:r>
            <a:r>
              <a:rPr lang="ru-RU" dirty="0"/>
              <a:t> </a:t>
            </a:r>
            <a:r>
              <a:rPr lang="ru-RU" dirty="0" err="1"/>
              <a:t>Миколай</a:t>
            </a:r>
            <a:r>
              <a:rPr lang="ru-RU" dirty="0"/>
              <a:t> приносить </a:t>
            </a:r>
            <a:r>
              <a:rPr lang="ru-RU" dirty="0" err="1"/>
              <a:t>дітям</a:t>
            </a:r>
            <a:r>
              <a:rPr lang="ru-RU" dirty="0"/>
              <a:t> </a:t>
            </a:r>
            <a:r>
              <a:rPr lang="ru-RU" dirty="0" err="1"/>
              <a:t>подарунки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вони </a:t>
            </a:r>
            <a:r>
              <a:rPr lang="ru-RU" dirty="0" err="1"/>
              <a:t>знаходять</a:t>
            </a:r>
            <a:r>
              <a:rPr lang="ru-RU" dirty="0"/>
              <a:t> </a:t>
            </a:r>
            <a:r>
              <a:rPr lang="ru-RU" dirty="0" err="1"/>
              <a:t>під</a:t>
            </a:r>
            <a:r>
              <a:rPr lang="ru-RU" dirty="0"/>
              <a:t> подушкою. </a:t>
            </a:r>
            <a:r>
              <a:rPr lang="ru-RU" dirty="0" err="1"/>
              <a:t>Це</a:t>
            </a:r>
            <a:r>
              <a:rPr lang="ru-RU" dirty="0"/>
              <a:t> свято добра та </a:t>
            </a:r>
            <a:r>
              <a:rPr lang="ru-RU" dirty="0" err="1"/>
              <a:t>милосердя</a:t>
            </a:r>
            <a:r>
              <a:rPr lang="ru-RU" dirty="0"/>
              <a:t>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F0456C8-CC26-85FD-D572-54D03CEC1D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485" y="3753770"/>
            <a:ext cx="3402115" cy="344788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473F3F9-9B9E-25BB-DFF1-2B90E77AE5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0825" y="248572"/>
            <a:ext cx="246697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9082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EB3BA8-1B73-8869-6C5D-B93C1C7AE3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553" y="174320"/>
            <a:ext cx="6641700" cy="2875935"/>
          </a:xfrm>
        </p:spPr>
        <p:txBody>
          <a:bodyPr>
            <a:normAutofit fontScale="90000"/>
          </a:bodyPr>
          <a:lstStyle/>
          <a:p>
            <a:r>
              <a:rPr lang="ru-RU" dirty="0"/>
              <a:t> </a:t>
            </a:r>
            <a:r>
              <a:rPr lang="ru-RU" b="1" dirty="0" err="1">
                <a:solidFill>
                  <a:schemeClr val="tx1"/>
                </a:solidFill>
              </a:rPr>
              <a:t>Різдво</a:t>
            </a:r>
            <a:r>
              <a:rPr lang="ru-RU" b="1" dirty="0">
                <a:solidFill>
                  <a:schemeClr val="tx1"/>
                </a:solidFill>
              </a:rPr>
              <a:t> Христове (7 </a:t>
            </a:r>
            <a:r>
              <a:rPr lang="ru-RU" b="1" dirty="0" err="1">
                <a:solidFill>
                  <a:schemeClr val="tx1"/>
                </a:solidFill>
              </a:rPr>
              <a:t>січня</a:t>
            </a:r>
            <a:r>
              <a:rPr lang="ru-RU" b="1" dirty="0">
                <a:solidFill>
                  <a:schemeClr val="tx1"/>
                </a:solidFill>
              </a:rPr>
              <a:t>)</a:t>
            </a:r>
            <a:r>
              <a:rPr lang="ru-RU" dirty="0">
                <a:solidFill>
                  <a:schemeClr val="tx1"/>
                </a:solidFill>
              </a:rPr>
              <a:t> </a:t>
            </a:r>
            <a:br>
              <a:rPr lang="ru-RU" dirty="0"/>
            </a:br>
            <a:r>
              <a:rPr lang="ru-RU" dirty="0" err="1"/>
              <a:t>Різдво</a:t>
            </a:r>
            <a:r>
              <a:rPr lang="ru-RU" dirty="0"/>
              <a:t> – </a:t>
            </a:r>
            <a:r>
              <a:rPr lang="ru-RU" dirty="0" err="1"/>
              <a:t>одне</a:t>
            </a:r>
            <a:r>
              <a:rPr lang="ru-RU" dirty="0"/>
              <a:t> з </a:t>
            </a:r>
            <a:r>
              <a:rPr lang="ru-RU" dirty="0" err="1"/>
              <a:t>найбільших</a:t>
            </a:r>
            <a:r>
              <a:rPr lang="ru-RU" dirty="0"/>
              <a:t> </a:t>
            </a:r>
            <a:r>
              <a:rPr lang="ru-RU" dirty="0" err="1"/>
              <a:t>християнських</a:t>
            </a:r>
            <a:r>
              <a:rPr lang="ru-RU" dirty="0"/>
              <a:t> свят. У </a:t>
            </a:r>
            <a:r>
              <a:rPr lang="ru-RU" dirty="0" err="1"/>
              <a:t>цей</a:t>
            </a:r>
            <a:r>
              <a:rPr lang="ru-RU" dirty="0"/>
              <a:t> день </a:t>
            </a:r>
            <a:r>
              <a:rPr lang="ru-RU" dirty="0" err="1"/>
              <a:t>співають</a:t>
            </a:r>
            <a:r>
              <a:rPr lang="ru-RU" dirty="0"/>
              <a:t> колядки, </a:t>
            </a:r>
            <a:r>
              <a:rPr lang="ru-RU" dirty="0" err="1"/>
              <a:t>ходять</a:t>
            </a:r>
            <a:r>
              <a:rPr lang="ru-RU" dirty="0"/>
              <a:t> в </a:t>
            </a:r>
            <a:r>
              <a:rPr lang="ru-RU" dirty="0" err="1"/>
              <a:t>гості</a:t>
            </a:r>
            <a:r>
              <a:rPr lang="ru-RU" dirty="0"/>
              <a:t>, </a:t>
            </a:r>
            <a:r>
              <a:rPr lang="ru-RU" dirty="0" err="1"/>
              <a:t>бажають</a:t>
            </a:r>
            <a:r>
              <a:rPr lang="ru-RU" dirty="0"/>
              <a:t> один одному </a:t>
            </a:r>
            <a:r>
              <a:rPr lang="ru-RU" dirty="0" err="1"/>
              <a:t>щастя</a:t>
            </a:r>
            <a:r>
              <a:rPr lang="ru-RU" dirty="0"/>
              <a:t> та </a:t>
            </a:r>
            <a:r>
              <a:rPr lang="ru-RU" dirty="0" err="1"/>
              <a:t>здоров'я</a:t>
            </a:r>
            <a:r>
              <a:rPr lang="ru-RU" dirty="0"/>
              <a:t>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BCABC8D-039E-7E9C-58D2-B564617ADC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553" y="2920181"/>
            <a:ext cx="6936746" cy="3613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1942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259F7D-DDC8-409A-720A-ADF3B99B9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736" y="44745"/>
            <a:ext cx="7300451" cy="365760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 </a:t>
            </a:r>
            <a:r>
              <a:rPr lang="ru-RU" b="1" dirty="0" err="1">
                <a:solidFill>
                  <a:schemeClr val="tx1"/>
                </a:solidFill>
              </a:rPr>
              <a:t>Масляна</a:t>
            </a:r>
            <a:r>
              <a:rPr lang="ru-RU" b="1" dirty="0">
                <a:solidFill>
                  <a:schemeClr val="tx1"/>
                </a:solidFill>
              </a:rPr>
              <a:t> (перед Великим постом)</a:t>
            </a:r>
            <a:r>
              <a:rPr lang="ru-RU" dirty="0">
                <a:solidFill>
                  <a:schemeClr val="tx1"/>
                </a:solidFill>
              </a:rPr>
              <a:t> </a:t>
            </a:r>
            <a:br>
              <a:rPr lang="ru-RU" dirty="0"/>
            </a:br>
            <a:r>
              <a:rPr lang="ru-RU" dirty="0" err="1"/>
              <a:t>Масляна</a:t>
            </a:r>
            <a:r>
              <a:rPr lang="ru-RU" dirty="0"/>
              <a:t> –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веселе</a:t>
            </a:r>
            <a:r>
              <a:rPr lang="ru-RU" dirty="0"/>
              <a:t> свято, коли </a:t>
            </a:r>
            <a:r>
              <a:rPr lang="ru-RU" dirty="0" err="1"/>
              <a:t>печуть</a:t>
            </a:r>
            <a:r>
              <a:rPr lang="ru-RU" dirty="0"/>
              <a:t> </a:t>
            </a:r>
            <a:r>
              <a:rPr lang="ru-RU" dirty="0" err="1"/>
              <a:t>млинці</a:t>
            </a:r>
            <a:r>
              <a:rPr lang="ru-RU" dirty="0"/>
              <a:t>, </a:t>
            </a:r>
            <a:r>
              <a:rPr lang="ru-RU" dirty="0" err="1"/>
              <a:t>влаштовують</a:t>
            </a:r>
            <a:r>
              <a:rPr lang="ru-RU" dirty="0"/>
              <a:t> </a:t>
            </a:r>
            <a:r>
              <a:rPr lang="ru-RU" dirty="0" err="1"/>
              <a:t>гуляння</a:t>
            </a:r>
            <a:r>
              <a:rPr lang="ru-RU" dirty="0"/>
              <a:t>, </a:t>
            </a:r>
            <a:r>
              <a:rPr lang="ru-RU" dirty="0" err="1"/>
              <a:t>прощаються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зимою та </a:t>
            </a:r>
            <a:r>
              <a:rPr lang="ru-RU" dirty="0" err="1"/>
              <a:t>зустрічають</a:t>
            </a:r>
            <a:r>
              <a:rPr lang="ru-RU" dirty="0"/>
              <a:t> весну.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59F2DEC-6DD9-3BCF-135F-D7C61CBDD6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19" y="3134031"/>
            <a:ext cx="4590287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8910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12923E9-FF08-5A13-DE5C-21E6E6C840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228" y="84810"/>
            <a:ext cx="7423363" cy="3795396"/>
          </a:xfrm>
        </p:spPr>
        <p:txBody>
          <a:bodyPr>
            <a:normAutofit fontScale="90000"/>
          </a:bodyPr>
          <a:lstStyle/>
          <a:p>
            <a:r>
              <a:rPr lang="ru-RU" dirty="0"/>
              <a:t> </a:t>
            </a:r>
            <a:r>
              <a:rPr lang="ru-RU" b="1" dirty="0" err="1">
                <a:solidFill>
                  <a:schemeClr val="tx1"/>
                </a:solidFill>
              </a:rPr>
              <a:t>Великдень</a:t>
            </a:r>
            <a:r>
              <a:rPr lang="ru-RU" b="1" dirty="0">
                <a:solidFill>
                  <a:schemeClr val="tx1"/>
                </a:solidFill>
              </a:rPr>
              <a:t> (Пасха)</a:t>
            </a:r>
            <a:r>
              <a:rPr lang="ru-RU" dirty="0">
                <a:solidFill>
                  <a:schemeClr val="tx1"/>
                </a:solidFill>
              </a:rPr>
              <a:t> </a:t>
            </a:r>
            <a:br>
              <a:rPr lang="ru-RU" dirty="0"/>
            </a:br>
            <a:r>
              <a:rPr lang="ru-RU" dirty="0" err="1"/>
              <a:t>Великдень</a:t>
            </a:r>
            <a:r>
              <a:rPr lang="ru-RU" dirty="0"/>
              <a:t> – свято </a:t>
            </a:r>
            <a:r>
              <a:rPr lang="ru-RU" dirty="0" err="1"/>
              <a:t>Воскресіння</a:t>
            </a:r>
            <a:r>
              <a:rPr lang="ru-RU" dirty="0"/>
              <a:t> Христового. У </a:t>
            </a:r>
            <a:r>
              <a:rPr lang="ru-RU" dirty="0" err="1"/>
              <a:t>цей</a:t>
            </a:r>
            <a:r>
              <a:rPr lang="ru-RU" dirty="0"/>
              <a:t> день </a:t>
            </a:r>
            <a:r>
              <a:rPr lang="ru-RU" dirty="0" err="1"/>
              <a:t>фарбують</a:t>
            </a:r>
            <a:r>
              <a:rPr lang="ru-RU" dirty="0"/>
              <a:t> </a:t>
            </a:r>
            <a:r>
              <a:rPr lang="ru-RU" dirty="0" err="1"/>
              <a:t>яйця</a:t>
            </a:r>
            <a:r>
              <a:rPr lang="ru-RU" dirty="0"/>
              <a:t> (писанки, </a:t>
            </a:r>
            <a:r>
              <a:rPr lang="ru-RU" dirty="0" err="1"/>
              <a:t>крашанки</a:t>
            </a:r>
            <a:r>
              <a:rPr lang="ru-RU" dirty="0"/>
              <a:t>), </a:t>
            </a:r>
            <a:r>
              <a:rPr lang="ru-RU" dirty="0" err="1"/>
              <a:t>печуть</a:t>
            </a:r>
            <a:r>
              <a:rPr lang="ru-RU" dirty="0"/>
              <a:t> паски, </a:t>
            </a:r>
            <a:r>
              <a:rPr lang="ru-RU" dirty="0" err="1"/>
              <a:t>вітаються</a:t>
            </a:r>
            <a:r>
              <a:rPr lang="ru-RU" dirty="0"/>
              <a:t> словами "Христос Воскрес!" - "</a:t>
            </a:r>
            <a:r>
              <a:rPr lang="ru-RU" dirty="0" err="1"/>
              <a:t>Воістину</a:t>
            </a:r>
            <a:r>
              <a:rPr lang="ru-RU" dirty="0"/>
              <a:t> Воскрес!".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4C8B66A-A4C8-3E9E-9C01-12EE8C8043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020" y="3880206"/>
            <a:ext cx="4213463" cy="2798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406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B0503F-E8F1-6A71-2F71-80502A97F9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307" y="279269"/>
            <a:ext cx="7629842" cy="3149731"/>
          </a:xfrm>
        </p:spPr>
        <p:txBody>
          <a:bodyPr>
            <a:normAutofit/>
          </a:bodyPr>
          <a:lstStyle/>
          <a:p>
            <a:r>
              <a:rPr lang="ru-RU" b="1" dirty="0" err="1">
                <a:solidFill>
                  <a:schemeClr val="tx1"/>
                </a:solidFill>
              </a:rPr>
              <a:t>Івана</a:t>
            </a:r>
            <a:r>
              <a:rPr lang="ru-RU" b="1" dirty="0">
                <a:solidFill>
                  <a:schemeClr val="tx1"/>
                </a:solidFill>
              </a:rPr>
              <a:t> Купала (7 липня)</a:t>
            </a:r>
            <a:br>
              <a:rPr lang="ru-RU" b="1" dirty="0"/>
            </a:br>
            <a:r>
              <a:rPr lang="ru-RU" dirty="0"/>
              <a:t> На </a:t>
            </a:r>
            <a:r>
              <a:rPr lang="ru-RU" dirty="0" err="1"/>
              <a:t>Івана</a:t>
            </a:r>
            <a:r>
              <a:rPr lang="ru-RU" dirty="0"/>
              <a:t> Купала </a:t>
            </a:r>
            <a:r>
              <a:rPr lang="ru-RU" dirty="0" err="1"/>
              <a:t>дівчата</a:t>
            </a:r>
            <a:r>
              <a:rPr lang="ru-RU" dirty="0"/>
              <a:t> </a:t>
            </a:r>
            <a:r>
              <a:rPr lang="ru-RU" dirty="0" err="1"/>
              <a:t>плетуть</a:t>
            </a:r>
            <a:r>
              <a:rPr lang="ru-RU" dirty="0"/>
              <a:t> </a:t>
            </a:r>
            <a:r>
              <a:rPr lang="ru-RU" dirty="0" err="1"/>
              <a:t>вінки</a:t>
            </a:r>
            <a:r>
              <a:rPr lang="ru-RU" dirty="0"/>
              <a:t> з </a:t>
            </a:r>
            <a:r>
              <a:rPr lang="ru-RU" dirty="0" err="1"/>
              <a:t>квітів</a:t>
            </a:r>
            <a:r>
              <a:rPr lang="ru-RU" dirty="0"/>
              <a:t> і </a:t>
            </a:r>
            <a:r>
              <a:rPr lang="ru-RU" dirty="0" err="1"/>
              <a:t>пускають</a:t>
            </a:r>
            <a:r>
              <a:rPr lang="ru-RU" dirty="0"/>
              <a:t> </a:t>
            </a:r>
            <a:r>
              <a:rPr lang="ru-RU" dirty="0" err="1"/>
              <a:t>їх</a:t>
            </a:r>
            <a:r>
              <a:rPr lang="ru-RU" dirty="0"/>
              <a:t> на воду, </a:t>
            </a:r>
            <a:r>
              <a:rPr lang="ru-RU" dirty="0" err="1"/>
              <a:t>стрибають</a:t>
            </a:r>
            <a:r>
              <a:rPr lang="ru-RU" dirty="0"/>
              <a:t> через </a:t>
            </a:r>
            <a:r>
              <a:rPr lang="ru-RU" dirty="0" err="1"/>
              <a:t>вогнище</a:t>
            </a:r>
            <a:r>
              <a:rPr lang="ru-RU" dirty="0"/>
              <a:t>, </a:t>
            </a:r>
            <a:r>
              <a:rPr lang="ru-RU" dirty="0" err="1"/>
              <a:t>шукають</a:t>
            </a:r>
            <a:r>
              <a:rPr lang="ru-RU" dirty="0"/>
              <a:t> </a:t>
            </a:r>
            <a:r>
              <a:rPr lang="ru-RU" dirty="0" err="1"/>
              <a:t>чарівну</a:t>
            </a:r>
            <a:r>
              <a:rPr lang="ru-RU" dirty="0"/>
              <a:t> </a:t>
            </a:r>
            <a:r>
              <a:rPr lang="ru-RU" dirty="0" err="1"/>
              <a:t>квітку</a:t>
            </a:r>
            <a:r>
              <a:rPr lang="ru-RU" dirty="0"/>
              <a:t> </a:t>
            </a:r>
            <a:r>
              <a:rPr lang="ru-RU" dirty="0" err="1"/>
              <a:t>папороті</a:t>
            </a:r>
            <a:r>
              <a:rPr lang="ru-RU" dirty="0"/>
              <a:t>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5C18D3A-3B19-AC84-4FB8-24582BD28F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727" y="3428999"/>
            <a:ext cx="5385795" cy="301604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BF0862B-3D5F-4BE1-B53E-D6644664BE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2512" y="3428998"/>
            <a:ext cx="4026574" cy="3016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6693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B17022-A58F-038A-64B4-E24DC2717A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810" y="162232"/>
            <a:ext cx="9945337" cy="6858000"/>
          </a:xfrm>
        </p:spPr>
        <p:txBody>
          <a:bodyPr>
            <a:normAutofit/>
          </a:bodyPr>
          <a:lstStyle/>
          <a:p>
            <a:r>
              <a:rPr lang="ru-RU" b="1" dirty="0" err="1">
                <a:solidFill>
                  <a:schemeClr val="tx1"/>
                </a:solidFill>
              </a:rPr>
              <a:t>Вправа</a:t>
            </a:r>
            <a:r>
              <a:rPr lang="ru-RU" b="1" dirty="0">
                <a:solidFill>
                  <a:schemeClr val="tx1"/>
                </a:solidFill>
              </a:rPr>
              <a:t> «</a:t>
            </a:r>
            <a:r>
              <a:rPr lang="ru-RU" b="1" dirty="0" err="1">
                <a:solidFill>
                  <a:schemeClr val="tx1"/>
                </a:solidFill>
              </a:rPr>
              <a:t>З'єднай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звичай</a:t>
            </a:r>
            <a:r>
              <a:rPr lang="ru-RU" b="1" dirty="0">
                <a:solidFill>
                  <a:schemeClr val="tx1"/>
                </a:solidFill>
              </a:rPr>
              <a:t> з </a:t>
            </a:r>
            <a:r>
              <a:rPr lang="ru-RU" b="1" dirty="0" err="1">
                <a:solidFill>
                  <a:schemeClr val="tx1"/>
                </a:solidFill>
              </a:rPr>
              <a:t>його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значенням</a:t>
            </a:r>
            <a:r>
              <a:rPr lang="ru-RU" b="1" dirty="0">
                <a:solidFill>
                  <a:schemeClr val="tx1"/>
                </a:solidFill>
              </a:rPr>
              <a:t>»</a:t>
            </a:r>
            <a:br>
              <a:rPr lang="ru-RU" b="1" dirty="0"/>
            </a:br>
            <a:r>
              <a:rPr lang="ru-RU" dirty="0" err="1"/>
              <a:t>Завдання</a:t>
            </a:r>
            <a:r>
              <a:rPr lang="ru-RU" dirty="0"/>
              <a:t>: </a:t>
            </a:r>
            <a:r>
              <a:rPr lang="ru-RU" dirty="0" err="1"/>
              <a:t>З'єднати</a:t>
            </a:r>
            <a:r>
              <a:rPr lang="ru-RU" dirty="0"/>
              <a:t> </a:t>
            </a:r>
            <a:r>
              <a:rPr lang="ru-RU" dirty="0" err="1"/>
              <a:t>лініями</a:t>
            </a:r>
            <a:r>
              <a:rPr lang="ru-RU" dirty="0"/>
              <a:t> </a:t>
            </a:r>
            <a:r>
              <a:rPr lang="ru-RU" dirty="0" err="1"/>
              <a:t>назву</a:t>
            </a:r>
            <a:r>
              <a:rPr lang="ru-RU" dirty="0"/>
              <a:t> </a:t>
            </a:r>
            <a:r>
              <a:rPr lang="ru-RU" dirty="0" err="1"/>
              <a:t>звичаю</a:t>
            </a:r>
            <a:r>
              <a:rPr lang="ru-RU" dirty="0"/>
              <a:t> з </a:t>
            </a:r>
            <a:r>
              <a:rPr lang="ru-RU" dirty="0" err="1"/>
              <a:t>його</a:t>
            </a:r>
            <a:r>
              <a:rPr lang="ru-RU" dirty="0"/>
              <a:t> коротким </a:t>
            </a:r>
            <a:r>
              <a:rPr lang="ru-RU" dirty="0" err="1"/>
              <a:t>описом</a:t>
            </a:r>
            <a:r>
              <a:rPr lang="ru-RU" dirty="0"/>
              <a:t>.</a:t>
            </a:r>
            <a:br>
              <a:rPr lang="ru-RU" dirty="0"/>
            </a:br>
            <a:r>
              <a:rPr lang="ru-RU" dirty="0" err="1">
                <a:solidFill>
                  <a:srgbClr val="C00000"/>
                </a:solidFill>
              </a:rPr>
              <a:t>Вітатися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 err="1">
                <a:solidFill>
                  <a:srgbClr val="C00000"/>
                </a:solidFill>
              </a:rPr>
              <a:t>зі</a:t>
            </a:r>
            <a:r>
              <a:rPr lang="ru-RU" dirty="0">
                <a:solidFill>
                  <a:srgbClr val="C00000"/>
                </a:solidFill>
              </a:rPr>
              <a:t> старшими</a:t>
            </a:r>
            <a:br>
              <a:rPr lang="ru-RU" dirty="0"/>
            </a:br>
            <a:r>
              <a:rPr lang="ru-RU" dirty="0" err="1">
                <a:solidFill>
                  <a:srgbClr val="00B050"/>
                </a:solidFill>
              </a:rPr>
              <a:t>Шанувати</a:t>
            </a:r>
            <a:r>
              <a:rPr lang="ru-RU" dirty="0">
                <a:solidFill>
                  <a:srgbClr val="00B050"/>
                </a:solidFill>
              </a:rPr>
              <a:t> </a:t>
            </a:r>
            <a:r>
              <a:rPr lang="ru-RU" dirty="0" err="1">
                <a:solidFill>
                  <a:srgbClr val="00B050"/>
                </a:solidFill>
              </a:rPr>
              <a:t>хліб</a:t>
            </a:r>
            <a:br>
              <a:rPr lang="ru-RU" dirty="0"/>
            </a:br>
            <a:r>
              <a:rPr lang="ru-RU" dirty="0" err="1">
                <a:solidFill>
                  <a:srgbClr val="FFC000"/>
                </a:solidFill>
              </a:rPr>
              <a:t>Вишивати</a:t>
            </a:r>
            <a:r>
              <a:rPr lang="ru-RU" dirty="0">
                <a:solidFill>
                  <a:srgbClr val="FFC000"/>
                </a:solidFill>
              </a:rPr>
              <a:t> рушник</a:t>
            </a: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>
                <a:solidFill>
                  <a:srgbClr val="FFC000"/>
                </a:solidFill>
              </a:rPr>
            </a:br>
            <a:br>
              <a:rPr lang="ru-RU" dirty="0">
                <a:solidFill>
                  <a:srgbClr val="C00000"/>
                </a:solidFill>
              </a:rPr>
            </a:br>
            <a:endParaRPr lang="ru-RU" dirty="0"/>
          </a:p>
        </p:txBody>
      </p:sp>
      <p:sp>
        <p:nvSpPr>
          <p:cNvPr id="6" name="Облако 5">
            <a:extLst>
              <a:ext uri="{FF2B5EF4-FFF2-40B4-BE49-F238E27FC236}">
                <a16:creationId xmlns:a16="http://schemas.microsoft.com/office/drawing/2014/main" id="{4C4CE1D0-0856-A368-E410-6D105816011C}"/>
              </a:ext>
            </a:extLst>
          </p:cNvPr>
          <p:cNvSpPr/>
          <p:nvPr/>
        </p:nvSpPr>
        <p:spPr>
          <a:xfrm>
            <a:off x="206469" y="3982068"/>
            <a:ext cx="5624053" cy="1194618"/>
          </a:xfrm>
          <a:prstGeom prst="cloud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bg1"/>
                </a:solidFill>
              </a:rPr>
              <a:t>Символ </a:t>
            </a:r>
            <a:r>
              <a:rPr lang="ru-RU" sz="2400" dirty="0" err="1">
                <a:solidFill>
                  <a:schemeClr val="bg1"/>
                </a:solidFill>
              </a:rPr>
              <a:t>щастя</a:t>
            </a:r>
            <a:r>
              <a:rPr lang="ru-RU" sz="2400" dirty="0">
                <a:solidFill>
                  <a:schemeClr val="bg1"/>
                </a:solidFill>
              </a:rPr>
              <a:t> та </a:t>
            </a:r>
            <a:r>
              <a:rPr lang="ru-RU" sz="2400" dirty="0" err="1">
                <a:solidFill>
                  <a:schemeClr val="bg1"/>
                </a:solidFill>
              </a:rPr>
              <a:t>оберіг</a:t>
            </a:r>
            <a:r>
              <a:rPr lang="ru-RU" sz="24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7" name="Облако 6">
            <a:extLst>
              <a:ext uri="{FF2B5EF4-FFF2-40B4-BE49-F238E27FC236}">
                <a16:creationId xmlns:a16="http://schemas.microsoft.com/office/drawing/2014/main" id="{15225029-F0B3-C6ED-8C99-3FD4CAEB1D94}"/>
              </a:ext>
            </a:extLst>
          </p:cNvPr>
          <p:cNvSpPr/>
          <p:nvPr/>
        </p:nvSpPr>
        <p:spPr>
          <a:xfrm>
            <a:off x="5805956" y="4114799"/>
            <a:ext cx="4748980" cy="1519083"/>
          </a:xfrm>
          <a:prstGeom prst="cloud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err="1">
                <a:solidFill>
                  <a:schemeClr val="bg1"/>
                </a:solidFill>
              </a:rPr>
              <a:t>Прояв</a:t>
            </a:r>
            <a:r>
              <a:rPr lang="ru-RU" sz="2400" dirty="0">
                <a:solidFill>
                  <a:schemeClr val="bg1"/>
                </a:solidFill>
              </a:rPr>
              <a:t> </a:t>
            </a:r>
            <a:r>
              <a:rPr lang="ru-RU" sz="2400" dirty="0" err="1">
                <a:solidFill>
                  <a:schemeClr val="bg1"/>
                </a:solidFill>
              </a:rPr>
              <a:t>поваги</a:t>
            </a:r>
            <a:r>
              <a:rPr lang="ru-RU" sz="2400" dirty="0">
                <a:solidFill>
                  <a:schemeClr val="bg1"/>
                </a:solidFill>
              </a:rPr>
              <a:t> та </a:t>
            </a:r>
            <a:r>
              <a:rPr lang="ru-RU" sz="2400" dirty="0" err="1">
                <a:solidFill>
                  <a:schemeClr val="bg1"/>
                </a:solidFill>
              </a:rPr>
              <a:t>вихованості</a:t>
            </a:r>
            <a:r>
              <a:rPr lang="ru-RU" sz="24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8" name="Облако 7">
            <a:extLst>
              <a:ext uri="{FF2B5EF4-FFF2-40B4-BE49-F238E27FC236}">
                <a16:creationId xmlns:a16="http://schemas.microsoft.com/office/drawing/2014/main" id="{9EB0C9D5-0328-B7CC-DE4A-EDFB3DAEE2C2}"/>
              </a:ext>
            </a:extLst>
          </p:cNvPr>
          <p:cNvSpPr/>
          <p:nvPr/>
        </p:nvSpPr>
        <p:spPr>
          <a:xfrm>
            <a:off x="1637064" y="5338918"/>
            <a:ext cx="5134901" cy="1519082"/>
          </a:xfrm>
          <a:prstGeom prst="cloud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err="1">
                <a:solidFill>
                  <a:schemeClr val="bg1"/>
                </a:solidFill>
              </a:rPr>
              <a:t>Вияв</a:t>
            </a:r>
            <a:r>
              <a:rPr lang="ru-RU" sz="2400" dirty="0">
                <a:solidFill>
                  <a:schemeClr val="bg1"/>
                </a:solidFill>
              </a:rPr>
              <a:t> </a:t>
            </a:r>
            <a:r>
              <a:rPr lang="ru-RU" sz="2400" dirty="0" err="1">
                <a:solidFill>
                  <a:schemeClr val="bg1"/>
                </a:solidFill>
              </a:rPr>
              <a:t>пошани</a:t>
            </a:r>
            <a:r>
              <a:rPr lang="ru-RU" sz="2400" dirty="0">
                <a:solidFill>
                  <a:schemeClr val="bg1"/>
                </a:solidFill>
              </a:rPr>
              <a:t> до головного продукту </a:t>
            </a:r>
            <a:r>
              <a:rPr lang="ru-RU" sz="2400" dirty="0" err="1">
                <a:solidFill>
                  <a:schemeClr val="bg1"/>
                </a:solidFill>
              </a:rPr>
              <a:t>харчування</a:t>
            </a:r>
            <a:r>
              <a:rPr lang="ru-RU" sz="2400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465835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6EF24E-0117-2946-9856-FEA959D314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803" y="0"/>
            <a:ext cx="10240305" cy="5501149"/>
          </a:xfrm>
        </p:spPr>
        <p:txBody>
          <a:bodyPr>
            <a:normAutofit/>
          </a:bodyPr>
          <a:lstStyle/>
          <a:p>
            <a:r>
              <a:rPr lang="ru-RU" dirty="0"/>
              <a:t> </a:t>
            </a:r>
            <a:r>
              <a:rPr lang="ru-RU" b="1" dirty="0" err="1">
                <a:solidFill>
                  <a:schemeClr val="tx1"/>
                </a:solidFill>
              </a:rPr>
              <a:t>Вправа</a:t>
            </a:r>
            <a:r>
              <a:rPr lang="ru-RU" b="1" dirty="0">
                <a:solidFill>
                  <a:schemeClr val="tx1"/>
                </a:solidFill>
              </a:rPr>
              <a:t> "</a:t>
            </a:r>
            <a:r>
              <a:rPr lang="ru-RU" b="1" dirty="0" err="1">
                <a:solidFill>
                  <a:schemeClr val="tx1"/>
                </a:solidFill>
              </a:rPr>
              <a:t>Вгадай</a:t>
            </a:r>
            <a:r>
              <a:rPr lang="ru-RU" b="1" dirty="0">
                <a:solidFill>
                  <a:schemeClr val="tx1"/>
                </a:solidFill>
              </a:rPr>
              <a:t> свято за </a:t>
            </a:r>
            <a:r>
              <a:rPr lang="ru-RU" b="1" dirty="0" err="1">
                <a:solidFill>
                  <a:schemeClr val="tx1"/>
                </a:solidFill>
              </a:rPr>
              <a:t>описом</a:t>
            </a:r>
            <a:r>
              <a:rPr lang="ru-RU" b="1" dirty="0">
                <a:solidFill>
                  <a:schemeClr val="tx1"/>
                </a:solidFill>
              </a:rPr>
              <a:t>«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dirty="0" err="1"/>
              <a:t>Завдання</a:t>
            </a:r>
            <a:r>
              <a:rPr lang="ru-RU" dirty="0"/>
              <a:t>: </a:t>
            </a:r>
            <a:r>
              <a:rPr lang="ru-RU" dirty="0" err="1"/>
              <a:t>Прочитати</a:t>
            </a:r>
            <a:r>
              <a:rPr lang="ru-RU" dirty="0"/>
              <a:t> </a:t>
            </a:r>
            <a:r>
              <a:rPr lang="ru-RU" dirty="0" err="1"/>
              <a:t>опис</a:t>
            </a:r>
            <a:r>
              <a:rPr lang="ru-RU" dirty="0"/>
              <a:t> та </a:t>
            </a:r>
            <a:r>
              <a:rPr lang="ru-RU" dirty="0" err="1"/>
              <a:t>назвати</a:t>
            </a:r>
            <a:r>
              <a:rPr lang="ru-RU" dirty="0"/>
              <a:t> свято.</a:t>
            </a:r>
            <a:br>
              <a:rPr lang="ru-RU" dirty="0"/>
            </a:br>
            <a:r>
              <a:rPr lang="ru-RU" b="1" dirty="0">
                <a:solidFill>
                  <a:srgbClr val="C00000"/>
                </a:solidFill>
              </a:rPr>
              <a:t>У </a:t>
            </a:r>
            <a:r>
              <a:rPr lang="ru-RU" b="1" dirty="0" err="1">
                <a:solidFill>
                  <a:srgbClr val="C00000"/>
                </a:solidFill>
              </a:rPr>
              <a:t>цей</a:t>
            </a:r>
            <a:r>
              <a:rPr lang="ru-RU" b="1" dirty="0">
                <a:solidFill>
                  <a:srgbClr val="C00000"/>
                </a:solidFill>
              </a:rPr>
              <a:t> день </a:t>
            </a:r>
            <a:r>
              <a:rPr lang="ru-RU" b="1" dirty="0" err="1">
                <a:solidFill>
                  <a:srgbClr val="C00000"/>
                </a:solidFill>
              </a:rPr>
              <a:t>діти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знаходять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подарунки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під</a:t>
            </a:r>
            <a:r>
              <a:rPr lang="ru-RU" b="1" dirty="0">
                <a:solidFill>
                  <a:srgbClr val="C00000"/>
                </a:solidFill>
              </a:rPr>
              <a:t> подушкою. (______________)</a:t>
            </a:r>
            <a:br>
              <a:rPr lang="ru-RU" b="1" dirty="0">
                <a:solidFill>
                  <a:srgbClr val="C00000"/>
                </a:solidFill>
              </a:rPr>
            </a:br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На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</a:rPr>
              <a:t>це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 свято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</a:rPr>
              <a:t>печуть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 паски та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</a:rPr>
              <a:t>фарбують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</a:rPr>
              <a:t>яйця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. (______________)</a:t>
            </a:r>
            <a:br>
              <a:rPr lang="ru-RU" b="1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b="1" dirty="0">
                <a:solidFill>
                  <a:srgbClr val="0070C0"/>
                </a:solidFill>
              </a:rPr>
              <a:t>На </a:t>
            </a:r>
            <a:r>
              <a:rPr lang="ru-RU" b="1" dirty="0" err="1">
                <a:solidFill>
                  <a:srgbClr val="0070C0"/>
                </a:solidFill>
              </a:rPr>
              <a:t>цьому</a:t>
            </a:r>
            <a:r>
              <a:rPr lang="ru-RU" b="1" dirty="0">
                <a:solidFill>
                  <a:srgbClr val="0070C0"/>
                </a:solidFill>
              </a:rPr>
              <a:t> веселому </a:t>
            </a:r>
            <a:r>
              <a:rPr lang="ru-RU" b="1" dirty="0" err="1">
                <a:solidFill>
                  <a:srgbClr val="0070C0"/>
                </a:solidFill>
              </a:rPr>
              <a:t>святі</a:t>
            </a:r>
            <a:r>
              <a:rPr lang="ru-RU" b="1" dirty="0">
                <a:solidFill>
                  <a:srgbClr val="0070C0"/>
                </a:solidFill>
              </a:rPr>
              <a:t> </a:t>
            </a:r>
            <a:r>
              <a:rPr lang="ru-RU" b="1" dirty="0" err="1">
                <a:solidFill>
                  <a:srgbClr val="0070C0"/>
                </a:solidFill>
              </a:rPr>
              <a:t>печуть</a:t>
            </a:r>
            <a:r>
              <a:rPr lang="ru-RU" b="1" dirty="0">
                <a:solidFill>
                  <a:srgbClr val="0070C0"/>
                </a:solidFill>
              </a:rPr>
              <a:t> </a:t>
            </a:r>
            <a:r>
              <a:rPr lang="ru-RU" b="1" dirty="0" err="1">
                <a:solidFill>
                  <a:srgbClr val="0070C0"/>
                </a:solidFill>
              </a:rPr>
              <a:t>багато</a:t>
            </a:r>
            <a:r>
              <a:rPr lang="ru-RU" b="1" dirty="0">
                <a:solidFill>
                  <a:srgbClr val="0070C0"/>
                </a:solidFill>
              </a:rPr>
              <a:t> </a:t>
            </a:r>
            <a:r>
              <a:rPr lang="ru-RU" b="1" dirty="0" err="1">
                <a:solidFill>
                  <a:srgbClr val="0070C0"/>
                </a:solidFill>
              </a:rPr>
              <a:t>млинців</a:t>
            </a:r>
            <a:r>
              <a:rPr lang="ru-RU" b="1" dirty="0">
                <a:solidFill>
                  <a:srgbClr val="0070C0"/>
                </a:solidFill>
              </a:rPr>
              <a:t>. (______________)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06785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Молодец!</a:t>
            </a:r>
          </a:p>
        </p:txBody>
      </p:sp>
    </p:spTree>
    <p:extLst>
      <p:ext uri="{BB962C8B-B14F-4D97-AF65-F5344CB8AC3E}">
        <p14:creationId xmlns:p14="http://schemas.microsoft.com/office/powerpoint/2010/main" val="2082219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1">
  <a:themeElements>
    <a:clrScheme name="Другая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1E4E79"/>
      </a:hlink>
      <a:folHlink>
        <a:srgbClr val="1E4E79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Презентация1" id="{AD300A45-241B-484A-8AB7-E4E106A9140C}" vid="{035C38CC-2C83-46D0-869F-FABCD5E447C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9AC5EAA778EFE4AB81F53BA0C48C9BB" ma:contentTypeVersion="" ma:contentTypeDescription="Create a new document." ma:contentTypeScope="" ma:versionID="84a7b908d236d3feec5cdc52fe85ba7c">
  <xsd:schema xmlns:xsd="http://www.w3.org/2001/XMLSchema" xmlns:xs="http://www.w3.org/2001/XMLSchema" xmlns:p="http://schemas.microsoft.com/office/2006/metadata/properties" xmlns:ns1="http://schemas.microsoft.com/sharepoint/v3" xmlns:ns2="6ee78bd2-4339-4042-adc0-bcc646419980" xmlns:ns3="2547570a-e5f4-4946-a4c3-82580e42479e" targetNamespace="http://schemas.microsoft.com/office/2006/metadata/properties" ma:root="true" ma:fieldsID="af74c33d54415a86935cc44ad597ec52" ns1:_="" ns2:_="" ns3:_="">
    <xsd:import namespace="http://schemas.microsoft.com/sharepoint/v3"/>
    <xsd:import namespace="6ee78bd2-4339-4042-adc0-bcc646419980"/>
    <xsd:import namespace="2547570a-e5f4-4946-a4c3-82580e42479e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3:SharedWithDetails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1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2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e78bd2-4339-4042-adc0-bcc64641998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47570a-e5f4-4946-a4c3-82580e42479e" elementFormDefault="qualified">
    <xsd:import namespace="http://schemas.microsoft.com/office/2006/documentManagement/types"/>
    <xsd:import namespace="http://schemas.microsoft.com/office/infopath/2007/PartnerControls"/>
    <xsd:element name="SharedWithDetails" ma:index="1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A3FA65F-4361-4E04-8BDA-4F8256B2EBC3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customXml/itemProps2.xml><?xml version="1.0" encoding="utf-8"?>
<ds:datastoreItem xmlns:ds="http://schemas.openxmlformats.org/officeDocument/2006/customXml" ds:itemID="{40AAC4FE-6AA2-4812-A805-2E0A445923B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7DA39ED-743A-42D6-9416-1284B80FBA4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ee78bd2-4339-4042-adc0-bcc646419980"/>
    <ds:schemaRef ds:uri="2547570a-e5f4-4946-a4c3-82580e42479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Шаблон теста на тему Природа и мир вокруг нас с птичками</Template>
  <TotalTime>87</TotalTime>
  <Words>451</Words>
  <Application>Microsoft Office PowerPoint</Application>
  <PresentationFormat>Широкоэкранный</PresentationFormat>
  <Paragraphs>17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Calibri</vt:lpstr>
      <vt:lpstr>Segoe UI</vt:lpstr>
      <vt:lpstr>Segoe UI Light</vt:lpstr>
      <vt:lpstr>Тема1</vt:lpstr>
      <vt:lpstr> "Українські звичаї та обряди"  3 клас Вчитель: Шуть Л.П.</vt:lpstr>
      <vt:lpstr>Презентация PowerPoint</vt:lpstr>
      <vt:lpstr>Що таке звичай?  Звичай – це правило поведінки, яке передається з покоління в покоління. Це те, як наші бабусі та дідусі, мами та тата робили щось протягом багатьох років.</vt:lpstr>
      <vt:lpstr> Що таке обряд?  Обряд – це особлива дія або набір дій, які виконуються у певний час і мають символічне значення. Часто обряди пов'язані зі святами або важливими подіями в житті людей.</vt:lpstr>
      <vt:lpstr>Привітання та шанування старших  В Україні здавна шанують старших. При зустрічі молодші вітаються першими, кажуть "Добрий день", "Доброго ранку", "Добрий вечір". До старших звертаються на «Ви».</vt:lpstr>
      <vt:lpstr> Шанування хліба  Хліб в Україні завжди був святим. Його не можна кидати, ним не можна гратися. За столом хліб передають обережно.</vt:lpstr>
      <vt:lpstr>Рушник – оберіг  Вишитий рушник – це не просто шматок тканини. Це оберіг, символ щастя, здоров'я та добробуту. Рушниками прикрашають оселю, їх дарують на свята.</vt:lpstr>
      <vt:lpstr>Свято Миколая (19 грудня) У ніч на 19 грудня Святий Миколай приносить дітям подарунки, які вони знаходять під подушкою. Це свято добра та милосердя.</vt:lpstr>
      <vt:lpstr> Різдво Христове (7 січня)  Різдво – одне з найбільших християнських свят. У цей день співають колядки, ходять в гості, бажають один одному щастя та здоров'я.</vt:lpstr>
      <vt:lpstr> Масляна (перед Великим постом)  Масляна – це веселе свято, коли печуть млинці, влаштовують гуляння, прощаються із зимою та зустрічають весну.</vt:lpstr>
      <vt:lpstr> Великдень (Пасха)  Великдень – свято Воскресіння Христового. У цей день фарбують яйця (писанки, крашанки), печуть паски, вітаються словами "Христос Воскрес!" - "Воістину Воскрес!".</vt:lpstr>
      <vt:lpstr>Івана Купала (7 липня)  На Івана Купала дівчата плетуть вінки з квітів і пускають їх на воду, стрибають через вогнище, шукають чарівну квітку папороті.</vt:lpstr>
      <vt:lpstr>Вправа «З'єднай звичай з його значенням» Завдання: З'єднати лініями назву звичаю з його коротким описом. Вітатися зі старшими Шанувати хліб Вишивати рушник     </vt:lpstr>
      <vt:lpstr> Вправа "Вгадай свято за описом« Завдання: Прочитати опис та назвати свято. У цей день діти знаходять подарунки під подушкою. (______________) На це свято печуть паски та фарбують яйця. (______________) На цьому веселому святі печуть багато млинців. (______________)</vt:lpstr>
      <vt:lpstr>Молодец!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Larisa</dc:creator>
  <cp:lastModifiedBy>Larisa</cp:lastModifiedBy>
  <cp:revision>1</cp:revision>
  <dcterms:created xsi:type="dcterms:W3CDTF">2025-05-08T05:05:37Z</dcterms:created>
  <dcterms:modified xsi:type="dcterms:W3CDTF">2025-05-08T06:33:17Z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0x01010019AC5EAA778EFE4AB81F53BA0C48C9BB</vt:lpwstr>
  </property>
</Properties>
</file>