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925" autoAdjust="0"/>
  </p:normalViewPr>
  <p:slideViewPr>
    <p:cSldViewPr>
      <p:cViewPr varScale="1">
        <p:scale>
          <a:sx n="72" d="100"/>
          <a:sy n="72" d="100"/>
        </p:scale>
        <p:origin x="-13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580A-D56B-4B9B-9959-C91835F73EC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620B94-0261-453B-8DF2-4DC5F16C97B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20B94-0261-453B-8DF2-4DC5F16C97B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1656183"/>
          </a:xfrm>
        </p:spPr>
        <p:txBody>
          <a:bodyPr/>
          <a:lstStyle/>
          <a:p>
            <a:r>
              <a:rPr lang="uk-UA" sz="3600" b="1" dirty="0" smtClean="0"/>
              <a:t>АВТОМАТИЗАЦІЯ  ЗВУКІВ -К-,-Н-</a:t>
            </a:r>
            <a:endParaRPr lang="ru-RU" sz="3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МОВНА ТЕМА: „ЗИМА“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3888432"/>
          </a:xfrm>
        </p:spPr>
        <p:txBody>
          <a:bodyPr/>
          <a:lstStyle/>
          <a:p>
            <a:r>
              <a:rPr lang="uk-UA" b="0" dirty="0" smtClean="0">
                <a:solidFill>
                  <a:schemeClr val="tx1"/>
                </a:solidFill>
              </a:rPr>
              <a:t>ПОСПІВАЙ ТИХО:  </a:t>
            </a:r>
            <a:r>
              <a:rPr lang="uk-UA" b="0" dirty="0" smtClean="0">
                <a:solidFill>
                  <a:schemeClr val="tx1"/>
                </a:solidFill>
              </a:rPr>
              <a:t>А_О_У</a:t>
            </a:r>
            <a:r>
              <a:rPr lang="en-US" b="0" dirty="0" smtClean="0">
                <a:solidFill>
                  <a:schemeClr val="tx1"/>
                </a:solidFill>
              </a:rPr>
              <a:t/>
            </a:r>
            <a:br>
              <a:rPr lang="en-US" b="0" dirty="0" smtClean="0">
                <a:solidFill>
                  <a:schemeClr val="tx1"/>
                </a:solidFill>
              </a:rPr>
            </a:br>
            <a:r>
              <a:rPr lang="en-US" b="0" dirty="0" smtClean="0">
                <a:solidFill>
                  <a:schemeClr val="tx1"/>
                </a:solidFill>
              </a:rPr>
              <a:t/>
            </a:r>
            <a:br>
              <a:rPr lang="en-US" b="0" dirty="0" smtClean="0">
                <a:solidFill>
                  <a:schemeClr val="tx1"/>
                </a:solidFill>
              </a:rPr>
            </a:br>
            <a:r>
              <a:rPr lang="en-US" b="0" dirty="0" smtClean="0">
                <a:solidFill>
                  <a:schemeClr val="tx1"/>
                </a:solidFill>
              </a:rPr>
              <a:t/>
            </a:r>
            <a:br>
              <a:rPr lang="en-US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>     </a:t>
            </a:r>
            <a:r>
              <a:rPr lang="en-US" b="0" dirty="0" smtClean="0">
                <a:solidFill>
                  <a:schemeClr val="tx1"/>
                </a:solidFill>
              </a:rPr>
              <a:t/>
            </a:r>
            <a:br>
              <a:rPr lang="en-US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>ПОСПІВАЙ </a:t>
            </a:r>
            <a:r>
              <a:rPr lang="uk-UA" b="0" dirty="0" smtClean="0">
                <a:solidFill>
                  <a:schemeClr val="tx1"/>
                </a:solidFill>
              </a:rPr>
              <a:t>ГОЛОСНО:  А_О_У</a:t>
            </a:r>
            <a:endParaRPr lang="ru-RU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344816" cy="4032448"/>
          </a:xfrm>
        </p:spPr>
        <p:txBody>
          <a:bodyPr>
            <a:normAutofit fontScale="90000"/>
          </a:bodyPr>
          <a:lstStyle/>
          <a:p>
            <a:r>
              <a:rPr lang="uk-UA" sz="4000" dirty="0" smtClean="0">
                <a:solidFill>
                  <a:schemeClr val="tx1"/>
                </a:solidFill>
                <a:latin typeface="Calibri" pitchFamily="34" charset="0"/>
              </a:rPr>
              <a:t>    ПРОМОВ:                                                                                      ПА  </a:t>
            </a:r>
            <a:r>
              <a:rPr lang="uk-UA" sz="4000" dirty="0" err="1" smtClean="0">
                <a:solidFill>
                  <a:schemeClr val="tx1"/>
                </a:solidFill>
                <a:latin typeface="Calibri" pitchFamily="34" charset="0"/>
              </a:rPr>
              <a:t>ПА</a:t>
            </a:r>
            <a:r>
              <a:rPr lang="uk-UA" sz="4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uk-UA" sz="6700" dirty="0" err="1" smtClean="0">
                <a:solidFill>
                  <a:schemeClr val="tx1"/>
                </a:solidFill>
                <a:latin typeface="Calibri" pitchFamily="34" charset="0"/>
              </a:rPr>
              <a:t>ПА</a:t>
            </a:r>
            <a:r>
              <a:rPr lang="uk-UA" sz="4000" dirty="0" smtClean="0">
                <a:solidFill>
                  <a:schemeClr val="tx1"/>
                </a:solidFill>
                <a:latin typeface="Calibri" pitchFamily="34" charset="0"/>
              </a:rPr>
              <a:t>                 </a:t>
            </a:r>
            <a:r>
              <a:rPr lang="uk-UA" sz="4000" dirty="0" err="1" smtClean="0">
                <a:solidFill>
                  <a:schemeClr val="tx1"/>
                </a:solidFill>
                <a:latin typeface="Calibri" pitchFamily="34" charset="0"/>
              </a:rPr>
              <a:t>ПА</a:t>
            </a:r>
            <a:r>
              <a:rPr lang="uk-UA" sz="4000" dirty="0" smtClean="0">
                <a:solidFill>
                  <a:schemeClr val="tx1"/>
                </a:solidFill>
                <a:latin typeface="Calibri" pitchFamily="34" charset="0"/>
              </a:rPr>
              <a:t>  </a:t>
            </a:r>
            <a:r>
              <a:rPr lang="uk-UA" sz="4000" dirty="0" err="1" smtClean="0">
                <a:solidFill>
                  <a:schemeClr val="tx1"/>
                </a:solidFill>
                <a:latin typeface="Calibri" pitchFamily="34" charset="0"/>
              </a:rPr>
              <a:t>ПА</a:t>
            </a:r>
            <a:r>
              <a:rPr lang="uk-UA" sz="4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uk-UA" sz="1800" dirty="0" smtClean="0"/>
              <a:t> </a:t>
            </a:r>
            <a:r>
              <a:rPr lang="uk-UA" sz="6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</a:t>
            </a:r>
            <a:r>
              <a:rPr lang="uk-UA" sz="67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       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67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  </a:t>
            </a:r>
            <a:r>
              <a:rPr lang="uk-UA" sz="67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           </a:t>
            </a:r>
            <a:r>
              <a:rPr lang="uk-UA" sz="67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4000" dirty="0" smtClean="0">
                <a:solidFill>
                  <a:schemeClr val="tx1"/>
                </a:solidFill>
              </a:rPr>
              <a:t> </a:t>
            </a:r>
            <a:r>
              <a:rPr lang="uk-UA" sz="4000" dirty="0" err="1" smtClean="0">
                <a:solidFill>
                  <a:schemeClr val="tx1"/>
                </a:solidFill>
              </a:rPr>
              <a:t>ПА</a:t>
            </a:r>
            <a:r>
              <a:rPr lang="uk-UA" sz="6000" dirty="0" smtClean="0">
                <a:solidFill>
                  <a:schemeClr val="tx1"/>
                </a:solidFill>
              </a:rPr>
              <a:t>                             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    Впізнай за звуком</a:t>
            </a:r>
            <a:endParaRPr lang="ru-RU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7544" y="1556792"/>
          <a:ext cx="2070100" cy="685800"/>
        </p:xfrm>
        <a:graphic>
          <a:graphicData uri="http://schemas.openxmlformats.org/presentationml/2006/ole">
            <p:oleObj spid="_x0000_s2050" name="Объект упаковщика для оболочки" showAsIcon="1" r:id="rId3" imgW="2070720" imgH="685800" progId="Package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39552" y="2924944"/>
          <a:ext cx="2057400" cy="685800"/>
        </p:xfrm>
        <a:graphic>
          <a:graphicData uri="http://schemas.openxmlformats.org/presentationml/2006/ole">
            <p:oleObj spid="_x0000_s2051" name="Объект упаковщика для оболочки" showAsIcon="1" r:id="rId4" imgW="2057760" imgH="685800" progId="Package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4788024" y="1628800"/>
          <a:ext cx="2222500" cy="685800"/>
        </p:xfrm>
        <a:graphic>
          <a:graphicData uri="http://schemas.openxmlformats.org/presentationml/2006/ole">
            <p:oleObj spid="_x0000_s2052" name="Объект упаковщика для оболочки" showAsIcon="1" r:id="rId5" imgW="2223000" imgH="685800" progId="Package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11560" y="4725144"/>
          <a:ext cx="1612900" cy="685800"/>
        </p:xfrm>
        <a:graphic>
          <a:graphicData uri="http://schemas.openxmlformats.org/presentationml/2006/ole">
            <p:oleObj spid="_x0000_s2053" name="Объект упаковщика для оболочки" showAsIcon="1" r:id="rId6" imgW="1613160" imgH="685800" progId="Package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5436096" y="3284984"/>
          <a:ext cx="1422400" cy="685800"/>
        </p:xfrm>
        <a:graphic>
          <a:graphicData uri="http://schemas.openxmlformats.org/presentationml/2006/ole">
            <p:oleObj spid="_x0000_s2054" name="Объект упаковщика для оболочки" showAsIcon="1" r:id="rId7" imgW="1422720" imgH="68580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65312"/>
            <a:ext cx="6665984" cy="6192688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tx1"/>
                </a:solidFill>
              </a:rPr>
              <a:t>КА  </a:t>
            </a:r>
            <a:r>
              <a:rPr lang="uk-UA" dirty="0" err="1" smtClean="0">
                <a:solidFill>
                  <a:schemeClr val="tx1"/>
                </a:solidFill>
              </a:rPr>
              <a:t>КА</a:t>
            </a:r>
            <a:r>
              <a:rPr lang="uk-UA" dirty="0" smtClean="0">
                <a:solidFill>
                  <a:schemeClr val="tx1"/>
                </a:solidFill>
              </a:rPr>
              <a:t>  </a:t>
            </a:r>
            <a:r>
              <a:rPr lang="uk-UA" dirty="0" err="1" smtClean="0">
                <a:solidFill>
                  <a:schemeClr val="tx1"/>
                </a:solidFill>
              </a:rPr>
              <a:t>КА</a:t>
            </a:r>
            <a:r>
              <a:rPr lang="uk-UA" dirty="0" smtClean="0">
                <a:solidFill>
                  <a:schemeClr val="tx1"/>
                </a:solidFill>
              </a:rPr>
              <a:t>                                               </a:t>
            </a:r>
            <a:r>
              <a:rPr lang="uk-UA" dirty="0" err="1" smtClean="0">
                <a:solidFill>
                  <a:schemeClr val="tx1"/>
                </a:solidFill>
              </a:rPr>
              <a:t>КО</a:t>
            </a:r>
            <a:r>
              <a:rPr lang="uk-UA" dirty="0" smtClean="0">
                <a:solidFill>
                  <a:schemeClr val="tx1"/>
                </a:solidFill>
              </a:rPr>
              <a:t>  </a:t>
            </a:r>
            <a:r>
              <a:rPr lang="uk-UA" dirty="0" err="1" smtClean="0">
                <a:solidFill>
                  <a:schemeClr val="tx1"/>
                </a:solidFill>
              </a:rPr>
              <a:t>КО</a:t>
            </a:r>
            <a:r>
              <a:rPr lang="uk-UA" dirty="0" smtClean="0">
                <a:solidFill>
                  <a:schemeClr val="tx1"/>
                </a:solidFill>
              </a:rPr>
              <a:t> </a:t>
            </a:r>
            <a:r>
              <a:rPr lang="uk-UA" dirty="0" err="1" smtClean="0">
                <a:solidFill>
                  <a:schemeClr val="tx1"/>
                </a:solidFill>
              </a:rPr>
              <a:t>КО</a:t>
            </a: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АК  </a:t>
            </a:r>
            <a:r>
              <a:rPr lang="uk-UA" dirty="0" err="1" smtClean="0">
                <a:solidFill>
                  <a:schemeClr val="tx1"/>
                </a:solidFill>
              </a:rPr>
              <a:t>АК</a:t>
            </a:r>
            <a:r>
              <a:rPr lang="uk-UA" dirty="0" smtClean="0">
                <a:solidFill>
                  <a:schemeClr val="tx1"/>
                </a:solidFill>
              </a:rPr>
              <a:t>  </a:t>
            </a:r>
            <a:r>
              <a:rPr lang="uk-UA" dirty="0" err="1" smtClean="0">
                <a:solidFill>
                  <a:schemeClr val="tx1"/>
                </a:solidFill>
              </a:rPr>
              <a:t>АК</a:t>
            </a:r>
            <a:r>
              <a:rPr lang="uk-UA" dirty="0" smtClean="0">
                <a:solidFill>
                  <a:schemeClr val="tx1"/>
                </a:solidFill>
              </a:rPr>
              <a:t>                                     УК  </a:t>
            </a:r>
            <a:r>
              <a:rPr lang="uk-UA" dirty="0" err="1" smtClean="0">
                <a:solidFill>
                  <a:schemeClr val="tx1"/>
                </a:solidFill>
              </a:rPr>
              <a:t>УК</a:t>
            </a:r>
            <a:r>
              <a:rPr lang="uk-UA" dirty="0" smtClean="0">
                <a:solidFill>
                  <a:schemeClr val="tx1"/>
                </a:solidFill>
              </a:rPr>
              <a:t>  </a:t>
            </a:r>
            <a:r>
              <a:rPr lang="uk-UA" dirty="0" err="1" smtClean="0">
                <a:solidFill>
                  <a:schemeClr val="tx1"/>
                </a:solidFill>
              </a:rPr>
              <a:t>УК</a:t>
            </a: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АК</a:t>
            </a:r>
            <a:r>
              <a:rPr lang="en-US" dirty="0" smtClean="0">
                <a:solidFill>
                  <a:schemeClr val="tx1"/>
                </a:solidFill>
              </a:rPr>
              <a:t>Á</a:t>
            </a:r>
            <a:r>
              <a:rPr lang="uk-UA" dirty="0" smtClean="0">
                <a:solidFill>
                  <a:schemeClr val="tx1"/>
                </a:solidFill>
              </a:rPr>
              <a:t>  АК</a:t>
            </a:r>
            <a:r>
              <a:rPr lang="en-US" dirty="0" smtClean="0">
                <a:solidFill>
                  <a:schemeClr val="tx1"/>
                </a:solidFill>
              </a:rPr>
              <a:t>Á</a:t>
            </a:r>
            <a:r>
              <a:rPr lang="uk-UA" dirty="0" smtClean="0">
                <a:solidFill>
                  <a:schemeClr val="tx1"/>
                </a:solidFill>
              </a:rPr>
              <a:t>  АК</a:t>
            </a:r>
            <a:r>
              <a:rPr lang="en-US" dirty="0" smtClean="0">
                <a:solidFill>
                  <a:schemeClr val="tx1"/>
                </a:solidFill>
              </a:rPr>
              <a:t>Á</a:t>
            </a: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vi-VN" sz="4200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sz="4200" dirty="0" err="1" smtClean="0">
                <a:solidFill>
                  <a:schemeClr val="tx1"/>
                </a:solidFill>
                <a:latin typeface="Calibri" pitchFamily="34" charset="0"/>
              </a:rPr>
              <a:t>КУ</a:t>
            </a:r>
            <a:r>
              <a:rPr lang="uk-UA" sz="4200" dirty="0" smtClean="0">
                <a:solidFill>
                  <a:schemeClr val="tx1"/>
                </a:solidFill>
                <a:latin typeface="Calibri" pitchFamily="34" charset="0"/>
              </a:rPr>
              <a:t>  </a:t>
            </a:r>
            <a:r>
              <a:rPr lang="vi-VN" sz="4200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sz="4200" dirty="0" err="1" smtClean="0">
                <a:solidFill>
                  <a:schemeClr val="tx1"/>
                </a:solidFill>
                <a:latin typeface="Calibri" pitchFamily="34" charset="0"/>
              </a:rPr>
              <a:t>КУ</a:t>
            </a:r>
            <a:r>
              <a:rPr lang="uk-UA" sz="4200" dirty="0" smtClean="0">
                <a:solidFill>
                  <a:schemeClr val="tx1"/>
                </a:solidFill>
                <a:latin typeface="Calibri" pitchFamily="34" charset="0"/>
              </a:rPr>
              <a:t>  </a:t>
            </a:r>
            <a:r>
              <a:rPr lang="vi-VN" sz="4200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sz="4200" dirty="0" err="1" smtClean="0">
                <a:solidFill>
                  <a:schemeClr val="tx1"/>
                </a:solidFill>
                <a:latin typeface="Calibri" pitchFamily="34" charset="0"/>
              </a:rPr>
              <a:t>КУ</a:t>
            </a:r>
            <a:r>
              <a:rPr lang="uk-UA" sz="4200" dirty="0" smtClean="0">
                <a:solidFill>
                  <a:schemeClr val="tx1"/>
                </a:solidFill>
                <a:latin typeface="Calibri" pitchFamily="34" charset="0"/>
              </a:rPr>
              <a:t>  </a:t>
            </a: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ПКА  ТКА  МКА  НКА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                                                                                                         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r>
              <a:rPr lang="vi-VN" dirty="0" smtClean="0">
                <a:solidFill>
                  <a:schemeClr val="tx1"/>
                </a:solidFill>
              </a:rPr>
              <a:t>Кали́на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d:\Users\Администратор\Desktop\mozhno-li-beremennym-kalin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620688"/>
            <a:ext cx="2857500" cy="194421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67544" y="3244334"/>
            <a:ext cx="45438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latin typeface="Calibri" pitchFamily="34" charset="0"/>
              </a:rPr>
              <a:t>КАВ</a:t>
            </a:r>
            <a:r>
              <a:rPr lang="vi-VN" sz="4800" b="1" dirty="0" smtClean="0">
                <a:latin typeface="Calibri" pitchFamily="34" charset="0"/>
              </a:rPr>
              <a:t>у́</a:t>
            </a:r>
            <a:r>
              <a:rPr lang="uk-UA" sz="4000" b="1" dirty="0" smtClean="0">
                <a:latin typeface="Calibri" pitchFamily="34" charset="0"/>
              </a:rPr>
              <a:t>Н </a:t>
            </a:r>
            <a:r>
              <a:rPr lang="uk-UA" sz="4800" b="1" dirty="0" smtClean="0">
                <a:latin typeface="Calibri" pitchFamily="34" charset="0"/>
              </a:rPr>
              <a:t> </a:t>
            </a:r>
            <a:r>
              <a:rPr lang="vi-VN" sz="3800" dirty="0" smtClean="0">
                <a:latin typeface="Calibri" pitchFamily="34" charset="0"/>
              </a:rPr>
              <a:t> </a:t>
            </a:r>
            <a:endParaRPr lang="ru-RU" sz="3800" dirty="0">
              <a:latin typeface="Calibri" pitchFamily="34" charset="0"/>
            </a:endParaRPr>
          </a:p>
        </p:txBody>
      </p:sp>
      <p:pic>
        <p:nvPicPr>
          <p:cNvPr id="1027" name="Picture 3" descr="d:\Users\Администратор\Desktop\uragan-for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708920"/>
            <a:ext cx="3240360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5413216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  <a:latin typeface="Calibri" pitchFamily="34" charset="0"/>
              </a:rPr>
              <a:t>МАК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                                         </a:t>
            </a:r>
            <a:br>
              <a:rPr lang="uk-UA" dirty="0" smtClean="0"/>
            </a:br>
            <a:r>
              <a:rPr lang="uk-UA" dirty="0" smtClean="0">
                <a:solidFill>
                  <a:schemeClr val="tx1"/>
                </a:solidFill>
                <a:latin typeface="Calibri" pitchFamily="34" charset="0"/>
              </a:rPr>
              <a:t>ПАВ</a:t>
            </a:r>
            <a:r>
              <a:rPr lang="vi-VN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dirty="0" smtClean="0">
                <a:solidFill>
                  <a:schemeClr val="tx1"/>
                </a:solidFill>
                <a:latin typeface="Calibri" pitchFamily="34" charset="0"/>
              </a:rPr>
              <a:t>К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3074" name="Picture 2" descr="d:\Users\Администратор\Desktop\68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76672"/>
            <a:ext cx="4176464" cy="3024336"/>
          </a:xfrm>
          <a:prstGeom prst="rect">
            <a:avLst/>
          </a:prstGeom>
          <a:noFill/>
        </p:spPr>
      </p:pic>
      <p:pic>
        <p:nvPicPr>
          <p:cNvPr id="3075" name="Picture 3" descr="d:\Users\Администратор\Desktop\pavuk2_12606127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005064"/>
            <a:ext cx="361950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20040"/>
            <a:ext cx="7087688" cy="5989280"/>
          </a:xfrm>
        </p:spPr>
        <p:txBody>
          <a:bodyPr>
            <a:normAutofit fontScale="90000"/>
          </a:bodyPr>
          <a:lstStyle/>
          <a:p>
            <a:r>
              <a:rPr lang="uk-UA" b="0" dirty="0" smtClean="0"/>
              <a:t/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r>
              <a:rPr lang="vi-VN" dirty="0" smtClean="0">
                <a:solidFill>
                  <a:schemeClr val="tx1"/>
                </a:solidFill>
                <a:latin typeface="Calibri" pitchFamily="34" charset="0"/>
              </a:rPr>
              <a:t>Молоко́</a:t>
            </a:r>
            <a:r>
              <a:rPr lang="uk-UA" b="0" dirty="0" smtClean="0"/>
              <a:t/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r>
              <a:rPr lang="vi-VN" b="0" dirty="0" smtClean="0"/>
              <a:t> </a:t>
            </a:r>
            <a:r>
              <a:rPr lang="uk-UA" b="0" dirty="0" smtClean="0"/>
              <a:t>                                     </a:t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r>
              <a:rPr lang="vi-VN" dirty="0" smtClean="0">
                <a:solidFill>
                  <a:schemeClr val="tx1"/>
                </a:solidFill>
                <a:latin typeface="Calibri" pitchFamily="34" charset="0"/>
              </a:rPr>
              <a:t>Я́бл</a:t>
            </a:r>
            <a:r>
              <a:rPr lang="uk-UA" dirty="0" smtClean="0">
                <a:solidFill>
                  <a:schemeClr val="tx1"/>
                </a:solidFill>
                <a:latin typeface="Calibri" pitchFamily="34" charset="0"/>
              </a:rPr>
              <a:t>У</a:t>
            </a:r>
            <a:r>
              <a:rPr lang="vi-VN" dirty="0" smtClean="0">
                <a:solidFill>
                  <a:schemeClr val="tx1"/>
                </a:solidFill>
                <a:latin typeface="Calibri" pitchFamily="34" charset="0"/>
              </a:rPr>
              <a:t>ко</a:t>
            </a:r>
            <a:r>
              <a:rPr lang="uk-UA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uk-UA" b="0" dirty="0" smtClean="0"/>
              <a:t/>
            </a:r>
            <a:br>
              <a:rPr lang="uk-UA" b="0" dirty="0" smtClean="0"/>
            </a:br>
            <a:r>
              <a:rPr lang="uk-UA" b="0" dirty="0" smtClean="0"/>
              <a:t/>
            </a:r>
            <a:br>
              <a:rPr lang="uk-UA" b="0" dirty="0" smtClean="0"/>
            </a:br>
            <a:endParaRPr lang="ru-RU" dirty="0"/>
          </a:p>
        </p:txBody>
      </p:sp>
      <p:pic>
        <p:nvPicPr>
          <p:cNvPr id="4098" name="Picture 2" descr="d:\Users\Администратор\Desktop\Moloko-ot-izzhog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04664"/>
            <a:ext cx="4095750" cy="2762250"/>
          </a:xfrm>
          <a:prstGeom prst="rect">
            <a:avLst/>
          </a:prstGeom>
          <a:noFill/>
        </p:spPr>
      </p:pic>
      <p:pic>
        <p:nvPicPr>
          <p:cNvPr id="4099" name="Picture 3" descr="d:\Users\Администратор\Desktop\zelene-yabluko-bzhu-chervone-yabluko-bzhu_47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5" y="3356993"/>
            <a:ext cx="3555479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4621128"/>
          </a:xfrm>
        </p:spPr>
        <p:txBody>
          <a:bodyPr>
            <a:normAutofit fontScale="90000"/>
          </a:bodyPr>
          <a:lstStyle/>
          <a:p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>Б</a:t>
            </a:r>
            <a:r>
              <a:rPr lang="en-US" dirty="0" smtClean="0">
                <a:solidFill>
                  <a:schemeClr val="tx1"/>
                </a:solidFill>
              </a:rPr>
              <a:t>Í</a:t>
            </a:r>
            <a:r>
              <a:rPr lang="uk-UA" b="0" dirty="0" smtClean="0">
                <a:solidFill>
                  <a:schemeClr val="tx1"/>
                </a:solidFill>
              </a:rPr>
              <a:t>ЛК</a:t>
            </a:r>
            <a:r>
              <a:rPr lang="uk-UA" dirty="0" smtClean="0">
                <a:solidFill>
                  <a:schemeClr val="tx1"/>
                </a:solidFill>
              </a:rPr>
              <a:t>А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 </a:t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/>
            </a:r>
            <a:br>
              <a:rPr lang="uk-UA" dirty="0" smtClean="0">
                <a:solidFill>
                  <a:schemeClr val="tx1"/>
                </a:solidFill>
              </a:rPr>
            </a:br>
            <a:r>
              <a:rPr lang="uk-UA" dirty="0" smtClean="0">
                <a:solidFill>
                  <a:schemeClr val="tx1"/>
                </a:solidFill>
              </a:rPr>
              <a:t>РОМ</a:t>
            </a:r>
            <a:r>
              <a:rPr lang="en-US" dirty="0" smtClean="0">
                <a:solidFill>
                  <a:schemeClr val="tx1"/>
                </a:solidFill>
              </a:rPr>
              <a:t>Á</a:t>
            </a:r>
            <a:r>
              <a:rPr lang="uk-UA" dirty="0" smtClean="0">
                <a:solidFill>
                  <a:schemeClr val="tx1"/>
                </a:solidFill>
              </a:rPr>
              <a:t>ШКА  </a:t>
            </a:r>
            <a:endParaRPr lang="ru-RU" dirty="0"/>
          </a:p>
        </p:txBody>
      </p:sp>
      <p:pic>
        <p:nvPicPr>
          <p:cNvPr id="5122" name="Picture 2" descr="d:\Users\Администратор\Desktop\vulga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900113"/>
            <a:ext cx="3888432" cy="2744911"/>
          </a:xfrm>
          <a:prstGeom prst="rect">
            <a:avLst/>
          </a:prstGeom>
          <a:noFill/>
        </p:spPr>
      </p:pic>
      <p:pic>
        <p:nvPicPr>
          <p:cNvPr id="5123" name="Picture 3" descr="d:\Users\Администратор\Desktop\matricaria-chamomil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933056"/>
            <a:ext cx="3312368" cy="270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7242048" cy="5184576"/>
          </a:xfrm>
        </p:spPr>
        <p:txBody>
          <a:bodyPr>
            <a:normAutofit fontScale="90000"/>
          </a:bodyPr>
          <a:lstStyle/>
          <a:p>
            <a:r>
              <a:rPr lang="uk-UA" b="0" dirty="0" err="1" smtClean="0">
                <a:solidFill>
                  <a:schemeClr val="tx1"/>
                </a:solidFill>
              </a:rPr>
              <a:t>Ан-АН-АН</a:t>
            </a:r>
            <a:r>
              <a:rPr lang="uk-UA" b="0" dirty="0" smtClean="0">
                <a:solidFill>
                  <a:schemeClr val="tx1"/>
                </a:solidFill>
              </a:rPr>
              <a:t> — НІНА ЇСТЬ </a:t>
            </a:r>
            <a:r>
              <a:rPr lang="vi-VN" b="0" dirty="0" smtClean="0">
                <a:solidFill>
                  <a:schemeClr val="tx1"/>
                </a:solidFill>
              </a:rPr>
              <a:t>Бана́н </a:t>
            </a: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err="1" smtClean="0">
                <a:solidFill>
                  <a:schemeClr val="tx1"/>
                </a:solidFill>
              </a:rPr>
              <a:t>Ун-ун-ун</a:t>
            </a:r>
            <a:r>
              <a:rPr lang="uk-UA" b="0" dirty="0" smtClean="0">
                <a:solidFill>
                  <a:schemeClr val="tx1"/>
                </a:solidFill>
              </a:rPr>
              <a:t> — </a:t>
            </a:r>
            <a:r>
              <a:rPr lang="uk-UA" b="0" dirty="0" err="1" smtClean="0">
                <a:solidFill>
                  <a:schemeClr val="tx1"/>
                </a:solidFill>
              </a:rPr>
              <a:t>ната</a:t>
            </a:r>
            <a:r>
              <a:rPr lang="uk-UA" b="0" dirty="0" smtClean="0">
                <a:solidFill>
                  <a:schemeClr val="tx1"/>
                </a:solidFill>
              </a:rPr>
              <a:t> їсть </a:t>
            </a:r>
            <a:r>
              <a:rPr lang="uk-UA" b="0" dirty="0" err="1" smtClean="0">
                <a:solidFill>
                  <a:schemeClr val="tx1"/>
                </a:solidFill>
              </a:rPr>
              <a:t>кав</a:t>
            </a:r>
            <a:r>
              <a:rPr lang="vi-VN" sz="4000" b="0" dirty="0" smtClean="0">
                <a:solidFill>
                  <a:schemeClr val="tx1"/>
                </a:solidFill>
                <a:latin typeface="Calibri" pitchFamily="34" charset="0"/>
              </a:rPr>
              <a:t>у́</a:t>
            </a:r>
            <a:r>
              <a:rPr lang="uk-UA" b="0" dirty="0" smtClean="0">
                <a:solidFill>
                  <a:schemeClr val="tx1"/>
                </a:solidFill>
              </a:rPr>
              <a:t>н</a:t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>он-он-он — кислий</a:t>
            </a:r>
            <a:r>
              <a:rPr lang="vi-VN" b="0" dirty="0" smtClean="0">
                <a:solidFill>
                  <a:schemeClr val="tx1"/>
                </a:solidFill>
              </a:rPr>
              <a:t> Лимо́н</a:t>
            </a:r>
            <a:endParaRPr lang="ru-RU" b="0" dirty="0">
              <a:solidFill>
                <a:schemeClr val="tx1"/>
              </a:solidFill>
            </a:endParaRPr>
          </a:p>
        </p:txBody>
      </p:sp>
      <p:pic>
        <p:nvPicPr>
          <p:cNvPr id="6146" name="Picture 2" descr="d:\Users\Администратор\Desktop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772816"/>
            <a:ext cx="1800200" cy="936104"/>
          </a:xfrm>
          <a:prstGeom prst="rect">
            <a:avLst/>
          </a:prstGeom>
          <a:noFill/>
        </p:spPr>
      </p:pic>
      <p:pic>
        <p:nvPicPr>
          <p:cNvPr id="6147" name="Picture 3" descr="d:\Users\Администратор\Desktop\uragan-for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573016"/>
            <a:ext cx="2504306" cy="1296144"/>
          </a:xfrm>
          <a:prstGeom prst="rect">
            <a:avLst/>
          </a:prstGeom>
          <a:noFill/>
        </p:spPr>
      </p:pic>
      <p:pic>
        <p:nvPicPr>
          <p:cNvPr id="6148" name="Picture 4" descr="d:\Users\Администратор\Desktop\лимо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5661248"/>
            <a:ext cx="2050107" cy="1196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242048" cy="5400600"/>
          </a:xfrm>
        </p:spPr>
        <p:txBody>
          <a:bodyPr>
            <a:normAutofit/>
          </a:bodyPr>
          <a:lstStyle/>
          <a:p>
            <a:r>
              <a:rPr lang="uk-UA" b="0" dirty="0" err="1" smtClean="0">
                <a:solidFill>
                  <a:schemeClr val="tx1"/>
                </a:solidFill>
              </a:rPr>
              <a:t>ковзани′</a:t>
            </a: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smtClean="0">
                <a:solidFill>
                  <a:schemeClr val="tx1"/>
                </a:solidFill>
              </a:rPr>
              <a:t/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b="0" dirty="0" err="1" smtClean="0">
                <a:solidFill>
                  <a:schemeClr val="tx1"/>
                </a:solidFill>
              </a:rPr>
              <a:t>санч</a:t>
            </a:r>
            <a:r>
              <a:rPr lang="en-US" b="0" dirty="0" smtClean="0">
                <a:solidFill>
                  <a:schemeClr val="tx1"/>
                </a:solidFill>
              </a:rPr>
              <a:t>Á</a:t>
            </a:r>
            <a:r>
              <a:rPr lang="uk-UA" b="0" dirty="0" smtClean="0">
                <a:solidFill>
                  <a:schemeClr val="tx1"/>
                </a:solidFill>
              </a:rPr>
              <a:t>та </a:t>
            </a:r>
            <a:br>
              <a:rPr lang="uk-UA" b="0" dirty="0" smtClean="0">
                <a:solidFill>
                  <a:schemeClr val="tx1"/>
                </a:solidFill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b="0" dirty="0" err="1" smtClean="0">
                <a:solidFill>
                  <a:schemeClr val="tx1"/>
                </a:solidFill>
              </a:rPr>
              <a:t>ли′жі</a:t>
            </a:r>
            <a:r>
              <a:rPr lang="uk-UA" b="0" dirty="0" smtClean="0">
                <a:solidFill>
                  <a:schemeClr val="tx1"/>
                </a:solidFill>
              </a:rPr>
              <a:t>            </a:t>
            </a:r>
            <a:endParaRPr lang="ru-RU" b="0" dirty="0">
              <a:solidFill>
                <a:schemeClr val="tx1"/>
              </a:solidFill>
            </a:endParaRPr>
          </a:p>
        </p:txBody>
      </p:sp>
      <p:pic>
        <p:nvPicPr>
          <p:cNvPr id="7170" name="Picture 2" descr="d:\Users\Администратор\Desktop\1390822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76672"/>
            <a:ext cx="3912096" cy="2164655"/>
          </a:xfrm>
          <a:prstGeom prst="rect">
            <a:avLst/>
          </a:prstGeom>
          <a:noFill/>
        </p:spPr>
      </p:pic>
      <p:pic>
        <p:nvPicPr>
          <p:cNvPr id="7171" name="Picture 3" descr="d:\Users\Администратор\Desktop\sani_uss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708920"/>
            <a:ext cx="3312368" cy="1828800"/>
          </a:xfrm>
          <a:prstGeom prst="rect">
            <a:avLst/>
          </a:prstGeom>
          <a:noFill/>
        </p:spPr>
      </p:pic>
      <p:pic>
        <p:nvPicPr>
          <p:cNvPr id="7172" name="Picture 4" descr="d:\Users\Администратор\Desktop\650123_3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419600"/>
            <a:ext cx="3230488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400" b="0" dirty="0" smtClean="0">
                <a:solidFill>
                  <a:schemeClr val="tx1"/>
                </a:solidFill>
                <a:latin typeface="Calibri" pitchFamily="34" charset="0"/>
              </a:rPr>
              <a:t>Д</a:t>
            </a:r>
            <a:r>
              <a:rPr lang="en-US" sz="4400" b="0" dirty="0" smtClean="0">
                <a:solidFill>
                  <a:schemeClr val="tx1"/>
                </a:solidFill>
                <a:latin typeface="Calibri" pitchFamily="34" charset="0"/>
              </a:rPr>
              <a:t>Í</a:t>
            </a:r>
            <a:r>
              <a:rPr lang="uk-UA" sz="4400" b="0" dirty="0" smtClean="0">
                <a:solidFill>
                  <a:schemeClr val="tx1"/>
                </a:solidFill>
                <a:latin typeface="Calibri" pitchFamily="34" charset="0"/>
              </a:rPr>
              <a:t>ти л</a:t>
            </a:r>
            <a:r>
              <a:rPr lang="en-US" sz="4400" b="0" dirty="0" smtClean="0">
                <a:solidFill>
                  <a:schemeClr val="tx1"/>
                </a:solidFill>
                <a:latin typeface="Calibri" pitchFamily="34" charset="0"/>
              </a:rPr>
              <a:t>Í</a:t>
            </a:r>
            <a:r>
              <a:rPr lang="uk-UA" sz="4400" b="0" dirty="0" err="1" smtClean="0">
                <a:solidFill>
                  <a:schemeClr val="tx1"/>
                </a:solidFill>
                <a:latin typeface="Calibri" pitchFamily="34" charset="0"/>
              </a:rPr>
              <a:t>плять</a:t>
            </a:r>
            <a:r>
              <a:rPr lang="uk-UA" sz="4400" b="0" dirty="0" smtClean="0">
                <a:solidFill>
                  <a:schemeClr val="tx1"/>
                </a:solidFill>
                <a:latin typeface="Calibri" pitchFamily="34" charset="0"/>
              </a:rPr>
              <a:t>  … … .</a:t>
            </a:r>
            <a:endParaRPr lang="ru-RU" sz="4400" b="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194" name="Picture 2" descr="d:\Users\Администратор\Desktop\68331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7128792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76712"/>
          </a:xfrm>
        </p:spPr>
        <p:txBody>
          <a:bodyPr>
            <a:normAutofit/>
          </a:bodyPr>
          <a:lstStyle/>
          <a:p>
            <a:r>
              <a:rPr lang="uk-UA" sz="4000" dirty="0" smtClean="0">
                <a:solidFill>
                  <a:schemeClr val="tx1"/>
                </a:solidFill>
              </a:rPr>
              <a:t>             </a:t>
            </a:r>
            <a:r>
              <a:rPr lang="uk-UA" sz="4000" dirty="0" err="1" smtClean="0">
                <a:solidFill>
                  <a:schemeClr val="tx1"/>
                </a:solidFill>
              </a:rPr>
              <a:t>молод</a:t>
            </a:r>
            <a:r>
              <a:rPr lang="en-US" sz="4000" dirty="0" smtClean="0">
                <a:solidFill>
                  <a:schemeClr val="tx1"/>
                </a:solidFill>
              </a:rPr>
              <a:t>É</a:t>
            </a:r>
            <a:r>
              <a:rPr lang="uk-UA" sz="4000" dirty="0" err="1" smtClean="0">
                <a:solidFill>
                  <a:schemeClr val="tx1"/>
                </a:solidFill>
              </a:rPr>
              <a:t>ць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Users\Администратор\Desktop\zi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3024"/>
            <a:ext cx="8100392" cy="5514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169</TotalTime>
  <Words>73</Words>
  <Application>Microsoft Office PowerPoint</Application>
  <PresentationFormat>Экран (4:3)</PresentationFormat>
  <Paragraphs>16</Paragraphs>
  <Slides>13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Изящная</vt:lpstr>
      <vt:lpstr>Пакет</vt:lpstr>
      <vt:lpstr>АВТОМАТИЗАЦІЯ  ЗВУКІВ -К-,-Н-</vt:lpstr>
      <vt:lpstr>ПОСПІВАЙ ТИХО:  А_О_У         ПОСПІВАЙ ГОЛОСНО:  А_О_У</vt:lpstr>
      <vt:lpstr>    ПРОМОВ:                                                                                      ПА  ПА ПА                 ПА  ПА  ПА  ПА  ПА  ПА          ПА ПА ПА    ПА ПА ПА            ПА ПА ПА                             </vt:lpstr>
      <vt:lpstr>       Впізнай за звуком</vt:lpstr>
      <vt:lpstr>КА  КА  КА                                               КО  КО КО  АК  АК  АК                                     УК  УК  УК  АКÁ  АКÁ  АКÁ у́КУ  у́КУ  у́КУ    ПКА  ТКА  МКА  НКА                                                                                                                 </vt:lpstr>
      <vt:lpstr>Кали́на</vt:lpstr>
      <vt:lpstr>МАК                                                            ПАВу́К </vt:lpstr>
      <vt:lpstr>  Молоко́                                            Я́блУко   </vt:lpstr>
      <vt:lpstr>    БÍЛКА         РОМÁШКА  </vt:lpstr>
      <vt:lpstr>Ан-АН-АН — НІНА ЇСТЬ Бана́н     Ун-ун-ун — ната їсть каву́н    он-он-он — кислий Лимо́н</vt:lpstr>
      <vt:lpstr>ковзани′    санчÁта    ли′жі            </vt:lpstr>
      <vt:lpstr>ДÍти лÍплять  … … .</vt:lpstr>
      <vt:lpstr>             молодÉць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АВТОМАТИЗАЦІЯ  ЗВУКІВ -К-,-Н-</dc:title>
  <dc:creator>Администратор</dc:creator>
  <cp:lastModifiedBy>Администратор</cp:lastModifiedBy>
  <cp:revision>19</cp:revision>
  <dcterms:created xsi:type="dcterms:W3CDTF">2016-12-09T14:11:02Z</dcterms:created>
  <dcterms:modified xsi:type="dcterms:W3CDTF">2016-12-09T17:13:12Z</dcterms:modified>
</cp:coreProperties>
</file>