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77.xml"/>
  <Override ContentType="application/vnd.openxmlformats-officedocument.presentationml.slide+xml" PartName="/ppt/slides/slide78.xml"/>
  <Override ContentType="application/vnd.openxmlformats-officedocument.presentationml.slide+xml" PartName="/ppt/slides/slide79.xml"/>
  <Override ContentType="application/vnd.openxmlformats-officedocument.presentationml.slide+xml" PartName="/ppt/slides/slide80.xml"/>
  <Override ContentType="application/vnd.openxmlformats-officedocument.presentationml.slide+xml" PartName="/ppt/slides/slide81.xml"/>
  <Override ContentType="application/vnd.openxmlformats-officedocument.presentationml.slide+xml" PartName="/ppt/slides/slide82.xml"/>
  <Override ContentType="application/vnd.openxmlformats-officedocument.presentationml.slide+xml" PartName="/ppt/slides/slide83.xml"/>
  <Override ContentType="application/vnd.openxmlformats-officedocument.presentationml.slide+xml" PartName="/ppt/slides/slide84.xml"/>
  <Override ContentType="application/vnd.openxmlformats-officedocument.presentationml.slide+xml" PartName="/ppt/slides/slide85.xml"/>
  <Override ContentType="application/vnd.openxmlformats-officedocument.presentationml.slide+xml" PartName="/ppt/slides/slide86.xml"/>
  <Override ContentType="application/vnd.openxmlformats-officedocument.presentationml.slide+xml" PartName="/ppt/slides/slide87.xml"/>
  <Override ContentType="application/vnd.openxmlformats-officedocument.presentationml.slide+xml" PartName="/ppt/slides/slide88.xml"/>
  <Override ContentType="application/vnd.openxmlformats-officedocument.presentationml.slide+xml" PartName="/ppt/slides/slide89.xml"/>
  <Override ContentType="application/vnd.openxmlformats-officedocument.presentationml.slide+xml" PartName="/ppt/slides/slide90.xml"/>
  <Override ContentType="application/vnd.openxmlformats-officedocument.presentationml.slide+xml" PartName="/ppt/slides/slide91.xml"/>
  <Override ContentType="application/vnd.openxmlformats-officedocument.presentationml.slide+xml" PartName="/ppt/slides/slide92.xml"/>
  <Override ContentType="application/vnd.openxmlformats-officedocument.presentationml.slide+xml" PartName="/ppt/slides/slide9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theme+xml" PartName="/ppt/theme/theme10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themeOverride+xml" PartName="/ppt/theme/themeOverride1.xml"/>
  <Override ContentType="application/vnd.openxmlformats-officedocument.presentationml.notesSlide+xml" PartName="/ppt/notesSlides/notesSlide3.xml"/>
  <Override ContentType="application/vnd.openxmlformats-officedocument.themeOverride+xml" PartName="/ppt/theme/themeOverr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103"/>
  </p:notesMasterIdLst>
  <p:sldIdLst>
    <p:sldId id="256" r:id="rId10"/>
    <p:sldId id="274" r:id="rId11"/>
    <p:sldId id="378" r:id="rId12"/>
    <p:sldId id="275" r:id="rId13"/>
    <p:sldId id="276" r:id="rId14"/>
    <p:sldId id="257" r:id="rId15"/>
    <p:sldId id="277" r:id="rId16"/>
    <p:sldId id="279" r:id="rId17"/>
    <p:sldId id="281" r:id="rId18"/>
    <p:sldId id="282" r:id="rId19"/>
    <p:sldId id="283" r:id="rId20"/>
    <p:sldId id="284" r:id="rId21"/>
    <p:sldId id="285" r:id="rId22"/>
    <p:sldId id="286" r:id="rId23"/>
    <p:sldId id="295" r:id="rId24"/>
    <p:sldId id="288" r:id="rId25"/>
    <p:sldId id="289" r:id="rId26"/>
    <p:sldId id="290" r:id="rId27"/>
    <p:sldId id="291" r:id="rId28"/>
    <p:sldId id="382" r:id="rId29"/>
    <p:sldId id="292" r:id="rId30"/>
    <p:sldId id="293" r:id="rId31"/>
    <p:sldId id="299" r:id="rId32"/>
    <p:sldId id="301" r:id="rId33"/>
    <p:sldId id="304" r:id="rId34"/>
    <p:sldId id="302" r:id="rId35"/>
    <p:sldId id="306" r:id="rId36"/>
    <p:sldId id="307" r:id="rId37"/>
    <p:sldId id="308" r:id="rId38"/>
    <p:sldId id="309" r:id="rId39"/>
    <p:sldId id="310" r:id="rId40"/>
    <p:sldId id="311" r:id="rId41"/>
    <p:sldId id="379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3" r:id="rId52"/>
    <p:sldId id="380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81" r:id="rId63"/>
    <p:sldId id="383" r:id="rId64"/>
    <p:sldId id="337" r:id="rId65"/>
    <p:sldId id="339" r:id="rId66"/>
    <p:sldId id="340" r:id="rId67"/>
    <p:sldId id="341" r:id="rId68"/>
    <p:sldId id="342" r:id="rId69"/>
    <p:sldId id="343" r:id="rId70"/>
    <p:sldId id="344" r:id="rId71"/>
    <p:sldId id="345" r:id="rId72"/>
    <p:sldId id="346" r:id="rId73"/>
    <p:sldId id="347" r:id="rId74"/>
    <p:sldId id="348" r:id="rId75"/>
    <p:sldId id="349" r:id="rId76"/>
    <p:sldId id="350" r:id="rId77"/>
    <p:sldId id="351" r:id="rId78"/>
    <p:sldId id="352" r:id="rId79"/>
    <p:sldId id="354" r:id="rId80"/>
    <p:sldId id="355" r:id="rId81"/>
    <p:sldId id="356" r:id="rId82"/>
    <p:sldId id="357" r:id="rId83"/>
    <p:sldId id="358" r:id="rId84"/>
    <p:sldId id="359" r:id="rId85"/>
    <p:sldId id="360" r:id="rId86"/>
    <p:sldId id="361" r:id="rId87"/>
    <p:sldId id="362" r:id="rId88"/>
    <p:sldId id="363" r:id="rId89"/>
    <p:sldId id="364" r:id="rId90"/>
    <p:sldId id="365" r:id="rId91"/>
    <p:sldId id="366" r:id="rId92"/>
    <p:sldId id="371" r:id="rId93"/>
    <p:sldId id="373" r:id="rId94"/>
    <p:sldId id="370" r:id="rId95"/>
    <p:sldId id="368" r:id="rId96"/>
    <p:sldId id="258" r:id="rId97"/>
    <p:sldId id="260" r:id="rId98"/>
    <p:sldId id="261" r:id="rId99"/>
    <p:sldId id="264" r:id="rId100"/>
    <p:sldId id="265" r:id="rId101"/>
    <p:sldId id="271" r:id="rId10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80182" autoAdjust="0"/>
  </p:normalViewPr>
  <p:slideViewPr>
    <p:cSldViewPr>
      <p:cViewPr varScale="1">
        <p:scale>
          <a:sx n="58" d="100"/>
          <a:sy n="58" d="100"/>
        </p:scale>
        <p:origin x="-17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06"/>
    </p:cViewPr>
  </p:sorterViewPr>
  <p:notesViewPr>
    <p:cSldViewPr>
      <p:cViewPr varScale="1">
        <p:scale>
          <a:sx n="57" d="100"/>
          <a:sy n="57" d="100"/>
        </p:scale>
        <p:origin x="-281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6" Type="http://schemas.openxmlformats.org/officeDocument/2006/relationships/slide" Target="slides/slide7.xml"/><Relationship Id="rId107" Type="http://schemas.openxmlformats.org/officeDocument/2006/relationships/tableStyles" Target="tableStyles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slide" Target="slides/slide9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59" Type="http://schemas.openxmlformats.org/officeDocument/2006/relationships/slide" Target="slides/slide50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theme" Target="theme/theme1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slide" Target="slides/slide47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6.xml"/><Relationship Id="rId46" Type="http://schemas.openxmlformats.org/officeDocument/2006/relationships/slide" Target="slides/slide37.xml"/><Relationship Id="rId67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5B7777-4693-4469-8F02-EB0DB92870E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D785C-8EB9-497C-8F2A-6018605802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36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49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49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D785C-8EB9-497C-8F2A-60186058022A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2C489B-2964-45FA-898D-8722DABFA892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9339CBC-0FD1-4515-B545-487FB0F387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6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slideLayouts/slideLayout95.xml" Type="http://schemas.openxmlformats.org/officeDocument/2006/relationships/slideLayout"/><Relationship Id="rId1" Target="../theme/themeOverride2.xml" Type="http://schemas.openxmlformats.org/officeDocument/2006/relationships/themeOverride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 ?><Relationships xmlns="http://schemas.openxmlformats.org/package/2006/relationships"><Relationship Id="rId3" Target="../media/image12.pn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1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8.xml" Type="http://schemas.openxmlformats.org/officeDocument/2006/relationships/slideLayout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 ?><Relationships xmlns="http://schemas.openxmlformats.org/package/2006/relationships"><Relationship Id="rId2" Target="../media/image61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57.xml.rels><?xml version="1.0" encoding="UTF-8" standalone="yes" ?><Relationships xmlns="http://schemas.openxmlformats.org/package/2006/relationships"><Relationship Id="rId2" Target="../media/image62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51.xml" Type="http://schemas.openxmlformats.org/officeDocument/2006/relationships/slideLayout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slideLayouts/slideLayout51.xml" Type="http://schemas.openxmlformats.org/officeDocument/2006/relationships/slideLayout"/><Relationship Id="rId1" Target="../theme/themeOverride1.xml" Type="http://schemas.openxmlformats.org/officeDocument/2006/relationships/themeOverride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4.wmf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png"/></Relationships>
</file>

<file path=ppt/slides/_rels/slide88.xml.rels><?xml version="1.0" encoding="UTF-8" standalone="yes" ?><Relationships xmlns="http://schemas.openxmlformats.org/package/2006/relationships"><Relationship Id="rId2" Target="../media/image66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89.xml.rels><?xml version="1.0" encoding="UTF-8" standalone="yes" ?><Relationships xmlns="http://schemas.openxmlformats.org/package/2006/relationships"><Relationship Id="rId2" Target="../media/image67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90.xml.rels><?xml version="1.0" encoding="UTF-8" standalone="yes" ?><Relationships xmlns="http://schemas.openxmlformats.org/package/2006/relationships"><Relationship Id="rId2" Target="../media/image68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91.xml.rels><?xml version="1.0" encoding="UTF-8" standalone="yes" ?><Relationships xmlns="http://schemas.openxmlformats.org/package/2006/relationships"><Relationship Id="rId2" Target="../media/image69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92.xml.rels><?xml version="1.0" encoding="UTF-8" standalone="yes" ?><Relationships xmlns="http://schemas.openxmlformats.org/package/2006/relationships"><Relationship Id="rId2" Target="../media/image70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93.xml.rels><?xml version="1.0" encoding="UTF-8" standalone="yes" ?><Relationships xmlns="http://schemas.openxmlformats.org/package/2006/relationships"><Relationship Id="rId2" Target="../media/image71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1ecba1fb6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8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УСНИЙ ЖУРНАЛ</a:t>
            </a:r>
            <a:endParaRPr lang="ru-RU" sz="8000" b="1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500306"/>
            <a:ext cx="7858180" cy="364333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algn="ctr"/>
            <a:r>
              <a:rPr lang="uk-UA" sz="96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КРАСА В ІМЕНІ ТВОЇМ</a:t>
            </a:r>
            <a:endParaRPr lang="ru-RU" sz="96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69" y="116632"/>
            <a:ext cx="535811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43852" cy="157163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800" b="1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2 СТОРІНКА</a:t>
            </a:r>
            <a:endParaRPr lang="ru-RU" sz="8800" b="1" dirty="0">
              <a:ln w="11430">
                <a:solidFill>
                  <a:srgbClr val="FFFF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689648"/>
            <a:ext cx="8208912" cy="316835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ЛЮБЛЮ </a:t>
            </a:r>
          </a:p>
          <a:p>
            <a:r>
              <a:rPr lang="uk-UA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ЖІНОЧІ  ІМЕНА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Пользователь\Desktop\ДЛЯ ФОТО\IMG_083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16632"/>
            <a:ext cx="6336704" cy="4816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500702"/>
            <a:ext cx="8215370" cy="671498"/>
          </a:xfrm>
        </p:spPr>
        <p:txBody>
          <a:bodyPr>
            <a:normAutofit fontScale="70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ВАЛЕРІЯ – </a:t>
            </a:r>
            <a:r>
              <a:rPr lang="uk-UA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жіноче</a:t>
            </a:r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до ВАЛЕРІЙ - сильний, здоровий, міцний.</a:t>
            </a:r>
            <a:endParaRPr lang="ru-RU" sz="3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Пользователь\Desktop\ДЛЯ ФОТО\IMG_083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295932"/>
            <a:ext cx="6192688" cy="4669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5715016"/>
            <a:ext cx="8929718" cy="804862"/>
          </a:xfrm>
        </p:spPr>
        <p:txBody>
          <a:bodyPr>
            <a:normAutofit/>
          </a:bodyPr>
          <a:lstStyle/>
          <a:p>
            <a:r>
              <a:rPr lang="uk-UA" sz="4000" dirty="0" smtClean="0"/>
              <a:t>ВІКТОРІЯ  </a:t>
            </a:r>
            <a:r>
              <a:rPr lang="uk-UA" sz="4000" i="1" dirty="0" smtClean="0"/>
              <a:t>латинське  -</a:t>
            </a:r>
            <a:r>
              <a:rPr lang="uk-UA" sz="4000" dirty="0" smtClean="0"/>
              <a:t>  перемога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Пользователь\Desktop\ДЛЯ ФОТО\IMG_083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984776" cy="5266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715016"/>
            <a:ext cx="8429684" cy="80486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ІРИНА 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грецьке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мир, спокій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5" name="Picture 3" descr="C:\Users\Пользователь\Desktop\ДЛЯ ФОТО\IMG_082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1420" y="184469"/>
            <a:ext cx="6704956" cy="5055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715016"/>
            <a:ext cx="8429684" cy="857256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КАТЕРИНА  грецьке  -  чистота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8596" y="571480"/>
            <a:ext cx="8429684" cy="5072098"/>
          </a:xfrm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786454"/>
            <a:ext cx="8429684" cy="80486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МАРИНА  </a:t>
            </a:r>
            <a:r>
              <a:rPr lang="uk-UA" sz="3600" i="1" dirty="0" smtClean="0"/>
              <a:t>латинське </a:t>
            </a:r>
            <a:r>
              <a:rPr lang="uk-UA" sz="3600" dirty="0" smtClean="0"/>
              <a:t>- морська</a:t>
            </a:r>
            <a:endParaRPr lang="ru-RU" sz="3600" dirty="0"/>
          </a:p>
        </p:txBody>
      </p:sp>
      <p:pic>
        <p:nvPicPr>
          <p:cNvPr id="50178" name="Picture 2" descr="I:\К-1-1\P101366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56596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Пользователь\Desktop\ДЛЯ ФОТО\IMG_083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7460"/>
            <a:ext cx="7281248" cy="5489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857892"/>
            <a:ext cx="8786842" cy="804862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ОКСАНА (ОКСЕНІЯ, КСЕНІЯ) </a:t>
            </a:r>
            <a:r>
              <a:rPr lang="uk-UA" sz="3200" i="1" dirty="0" smtClean="0"/>
              <a:t>грецьке</a:t>
            </a:r>
            <a:r>
              <a:rPr lang="uk-UA" sz="3200" dirty="0" smtClean="0"/>
              <a:t>;  можливо – гостинність або чужий, чужоземний.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Пользователь\Desktop\ДЛЯ ФОТО\IMG_08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272808" cy="5483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857892"/>
            <a:ext cx="8343920" cy="804862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ОЛЕНА   </a:t>
            </a:r>
            <a:r>
              <a:rPr lang="uk-UA" sz="3200" i="1" dirty="0" smtClean="0"/>
              <a:t>грецьке</a:t>
            </a:r>
            <a:r>
              <a:rPr lang="uk-UA" sz="3200" dirty="0" smtClean="0"/>
              <a:t>; можливо – сонячне світло або смолоскип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C:\Users\Пользователь\Desktop\ДЛЯ ФОТО\IMG_082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429625" cy="5643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857892"/>
            <a:ext cx="8429684" cy="804862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ОЛЕКСАНДРА  жіноче до ОЛЕКСАНДР - буквально: мужній оборонець, захисник людей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24936" cy="6264696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uk-UA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uk-UA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uk-UA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uk-UA" sz="6600" b="1" dirty="0" smtClean="0">
                <a:ln w="50800"/>
                <a:solidFill>
                  <a:srgbClr val="FFFF00"/>
                </a:solidFill>
                <a:effectLst/>
              </a:rPr>
              <a:t>1 СТОРІНКА</a:t>
            </a:r>
            <a: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</a:br>
            <a: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</a:br>
            <a: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uk-UA" sz="3200" b="1" dirty="0" smtClean="0">
                <a:ln w="50800"/>
                <a:solidFill>
                  <a:srgbClr val="FFFF00"/>
                </a:solidFill>
                <a:effectLst/>
              </a:rPr>
            </a:br>
            <a:r>
              <a:rPr lang="uk-UA" sz="2800" b="1" i="1" dirty="0" smtClean="0">
                <a:ln w="50800"/>
                <a:solidFill>
                  <a:srgbClr val="FFFF00"/>
                </a:solidFill>
                <a:effectLst/>
              </a:rPr>
              <a:t>… взагалі без імення ніхто між людей не буває </a:t>
            </a:r>
            <a:r>
              <a:rPr lang="ru-RU" sz="2800" b="1" i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ru-RU" sz="2800" b="1" i="1" dirty="0" smtClean="0">
                <a:ln w="50800"/>
                <a:solidFill>
                  <a:srgbClr val="FFFF00"/>
                </a:solidFill>
                <a:effectLst/>
              </a:rPr>
            </a:br>
            <a:r>
              <a:rPr lang="uk-UA" sz="2800" b="1" i="1" dirty="0" smtClean="0">
                <a:ln w="50800"/>
                <a:solidFill>
                  <a:srgbClr val="FFFF00"/>
                </a:solidFill>
                <a:effectLst/>
              </a:rPr>
              <a:t>Хто б не родився на світ – родовита людина чи проста, </a:t>
            </a:r>
            <a:r>
              <a:rPr lang="ru-RU" sz="2800" b="1" i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ru-RU" sz="2800" b="1" i="1" dirty="0" smtClean="0">
                <a:ln w="50800"/>
                <a:solidFill>
                  <a:srgbClr val="FFFF00"/>
                </a:solidFill>
                <a:effectLst/>
              </a:rPr>
            </a:br>
            <a:r>
              <a:rPr lang="uk-UA" sz="2800" b="1" i="1" dirty="0" smtClean="0">
                <a:ln w="50800"/>
                <a:solidFill>
                  <a:srgbClr val="FFFF00"/>
                </a:solidFill>
                <a:effectLst/>
              </a:rPr>
              <a:t>Кожного з них, породивши, іменням батьки наділяють.                                                                 Гомер, Одіссея</a:t>
            </a:r>
            <a:r>
              <a:rPr lang="ru-RU" sz="3200" b="1" dirty="0" smtClean="0">
                <a:ln w="50800"/>
                <a:solidFill>
                  <a:srgbClr val="FFFF00"/>
                </a:solidFill>
                <a:effectLst/>
              </a:rPr>
              <a:t/>
            </a:r>
            <a:br>
              <a:rPr lang="ru-RU" sz="3200" b="1" dirty="0" smtClean="0">
                <a:ln w="50800"/>
                <a:solidFill>
                  <a:srgbClr val="FFFF00"/>
                </a:solidFill>
                <a:effectLst/>
              </a:rPr>
            </a:br>
            <a:endParaRPr lang="ru-RU" sz="3200" b="1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1" name="Picture 3" descr="C:\Users\Пользователь\Desktop\ДЛЯ ФОТО\IMG_0828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" b="-605"/>
          <a:stretch/>
        </p:blipFill>
        <p:spPr bwMode="auto">
          <a:xfrm>
            <a:off x="693684" y="260648"/>
            <a:ext cx="8103476" cy="52483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715016"/>
            <a:ext cx="8215370" cy="804862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ЮЛІЯ </a:t>
            </a:r>
            <a:r>
              <a:rPr lang="uk-UA" sz="3200" i="1" dirty="0" smtClean="0"/>
              <a:t>жіноче </a:t>
            </a:r>
            <a:r>
              <a:rPr lang="uk-UA" sz="3200" dirty="0" smtClean="0"/>
              <a:t>до ЮЛІЙ  </a:t>
            </a:r>
            <a:r>
              <a:rPr lang="uk-UA" sz="3200" i="1" dirty="0" smtClean="0"/>
              <a:t>латинське від грецького </a:t>
            </a:r>
            <a:r>
              <a:rPr lang="uk-UA" sz="3200" dirty="0" smtClean="0"/>
              <a:t>- кучерявий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788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C:\Users\Пользователь\Desktop\ДЛЯ ФОТО\IMG_0827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4139" y="260648"/>
            <a:ext cx="8261130" cy="5440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715016"/>
            <a:ext cx="8143932" cy="857256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ТЕТЯНА </a:t>
            </a:r>
            <a:r>
              <a:rPr lang="uk-UA" sz="2000" i="1" dirty="0" smtClean="0"/>
              <a:t>ЛАТИНСЬКЕ ВІД ГРЕЦЬКОГО </a:t>
            </a:r>
            <a:r>
              <a:rPr lang="uk-UA" sz="3200" dirty="0" smtClean="0"/>
              <a:t>– УСТАНОВЛЮЮ, ПРИЗНАЧАЮ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C:\Users\Пользователь\Desktop\ДЛЯ ФОТО\IMG_083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6840760" cy="5157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643578"/>
            <a:ext cx="8358246" cy="928694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ГАННА (АННА</a:t>
            </a:r>
            <a:r>
              <a:rPr lang="uk-UA" sz="3200" i="1" dirty="0" smtClean="0"/>
              <a:t>)  давньоєврейське </a:t>
            </a:r>
            <a:r>
              <a:rPr lang="uk-UA" sz="3200" dirty="0" smtClean="0"/>
              <a:t>– милостива, </a:t>
            </a:r>
            <a:r>
              <a:rPr lang="uk-UA" sz="3200" dirty="0" err="1" smtClean="0"/>
              <a:t>виявляюча</a:t>
            </a:r>
            <a:r>
              <a:rPr lang="uk-UA" sz="3200" dirty="0" smtClean="0"/>
              <a:t> ласку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772400" cy="1470025"/>
          </a:xfrm>
        </p:spPr>
        <p:txBody>
          <a:bodyPr>
            <a:noAutofit/>
          </a:bodyPr>
          <a:lstStyle/>
          <a:p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3 сторінка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641580"/>
            <a:ext cx="7786742" cy="32164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нашим садом три місяці рядом:</a:t>
            </a:r>
            <a:endParaRPr lang="ru-RU" sz="3200" b="1" dirty="0" smtClean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Перший місяць – молодий Степанко, </a:t>
            </a:r>
            <a:endParaRPr lang="ru-RU" sz="3200" b="1" dirty="0" smtClean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Другий місяць </a:t>
            </a:r>
            <a:r>
              <a:rPr lang="uk-UA" sz="3200" b="1" dirty="0" err="1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–молодий</a:t>
            </a:r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Михалко, </a:t>
            </a:r>
            <a:endParaRPr lang="ru-RU" sz="3200" b="1" dirty="0" smtClean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Третій місяць – молодий Іванко.</a:t>
            </a:r>
            <a:endParaRPr lang="ru-RU" sz="3200" b="1" dirty="0" smtClean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3200" b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</a:t>
            </a:r>
            <a:r>
              <a:rPr lang="uk-UA" sz="3200" b="1" i="1" dirty="0" smtClean="0">
                <a:ln w="11430">
                  <a:solidFill>
                    <a:srgbClr val="FFFF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Народна пісня</a:t>
            </a:r>
            <a:endParaRPr lang="ru-RU" sz="3200" b="1" i="1" dirty="0" smtClean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3200" b="1" dirty="0">
              <a:ln w="11430">
                <a:solidFill>
                  <a:srgbClr val="FFFF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613" y="357166"/>
            <a:ext cx="8685099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 12"/>
          <p:cNvCxnSpPr>
            <a:stCxn id="4" idx="3"/>
            <a:endCxn id="5" idx="1"/>
          </p:cNvCxnSpPr>
          <p:nvPr/>
        </p:nvCxnSpPr>
        <p:spPr>
          <a:xfrm flipV="1">
            <a:off x="2555776" y="584684"/>
            <a:ext cx="4138037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3"/>
            <a:endCxn id="15" idx="1"/>
          </p:cNvCxnSpPr>
          <p:nvPr/>
        </p:nvCxnSpPr>
        <p:spPr>
          <a:xfrm flipV="1">
            <a:off x="2555776" y="1700808"/>
            <a:ext cx="4134301" cy="16201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3"/>
            <a:endCxn id="17" idx="1"/>
          </p:cNvCxnSpPr>
          <p:nvPr/>
        </p:nvCxnSpPr>
        <p:spPr>
          <a:xfrm flipV="1">
            <a:off x="2555776" y="2708920"/>
            <a:ext cx="4141773" cy="6120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3"/>
            <a:endCxn id="7" idx="1"/>
          </p:cNvCxnSpPr>
          <p:nvPr/>
        </p:nvCxnSpPr>
        <p:spPr>
          <a:xfrm>
            <a:off x="2555776" y="3320988"/>
            <a:ext cx="4159148" cy="3240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4" idx="3"/>
            <a:endCxn id="26" idx="1"/>
          </p:cNvCxnSpPr>
          <p:nvPr/>
        </p:nvCxnSpPr>
        <p:spPr>
          <a:xfrm>
            <a:off x="2555776" y="3320988"/>
            <a:ext cx="4159148" cy="12477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" idx="3"/>
            <a:endCxn id="27" idx="1"/>
          </p:cNvCxnSpPr>
          <p:nvPr/>
        </p:nvCxnSpPr>
        <p:spPr>
          <a:xfrm>
            <a:off x="2555776" y="3320988"/>
            <a:ext cx="4151611" cy="21819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4" idx="3"/>
            <a:endCxn id="28" idx="1"/>
          </p:cNvCxnSpPr>
          <p:nvPr/>
        </p:nvCxnSpPr>
        <p:spPr>
          <a:xfrm>
            <a:off x="2555776" y="3320988"/>
            <a:ext cx="4138037" cy="31906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323528" y="2739017"/>
            <a:ext cx="2232248" cy="1163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Monotype Corsiva" pitchFamily="66" charset="0"/>
              </a:rPr>
              <a:t>Грецькі</a:t>
            </a:r>
            <a:endParaRPr lang="ru-RU" sz="320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93813" y="188640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uk-UA" sz="2800" b="1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28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ДЕНИС</a:t>
            </a:r>
            <a:endParaRPr lang="ru-RU" sz="2800" b="1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90077" y="1340768"/>
            <a:ext cx="18722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ДМИТРО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7549" y="2366882"/>
            <a:ext cx="1872208" cy="6840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ЄВГЕНІЙ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14924" y="3320988"/>
            <a:ext cx="186847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МИКОЛА 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14924" y="4196338"/>
            <a:ext cx="1868472" cy="7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None/>
            </a:pPr>
            <a:r>
              <a:rPr lang="uk-UA" sz="20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ОЛЕКСАНДР</a:t>
            </a:r>
            <a:r>
              <a:rPr lang="uk-UA" sz="2000" b="1" i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07387" y="5162515"/>
            <a:ext cx="1868472" cy="6807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4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ОЛЕКСІЙ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93813" y="6165304"/>
            <a:ext cx="1868472" cy="692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ЮРІЙ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3" name="Picture 3" descr="C:\Users\Пользователь\Desktop\ДЛЯ ФОТО\IMG_081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404663"/>
            <a:ext cx="6336704" cy="4777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786454"/>
            <a:ext cx="8286808" cy="804862"/>
          </a:xfrm>
        </p:spPr>
        <p:txBody>
          <a:bodyPr>
            <a:normAutofit fontScale="92500"/>
          </a:bodyPr>
          <a:lstStyle/>
          <a:p>
            <a:pPr algn="ctr"/>
            <a:r>
              <a:rPr lang="uk-UA" sz="2800" dirty="0" smtClean="0"/>
              <a:t>ДЕНИС</a:t>
            </a:r>
            <a:r>
              <a:rPr lang="uk-UA" sz="2800" i="1" dirty="0" smtClean="0"/>
              <a:t> г</a:t>
            </a:r>
            <a:r>
              <a:rPr lang="uk-UA" sz="2000" i="1" dirty="0" smtClean="0"/>
              <a:t>р.;</a:t>
            </a:r>
            <a:r>
              <a:rPr lang="uk-UA" sz="2000" dirty="0" smtClean="0"/>
              <a:t> від</a:t>
            </a:r>
            <a:r>
              <a:rPr lang="uk-UA" sz="2000" i="1" dirty="0" smtClean="0"/>
              <a:t> </a:t>
            </a:r>
            <a:r>
              <a:rPr lang="en-US" sz="2000" dirty="0" err="1" smtClean="0"/>
              <a:t>Dionysos</a:t>
            </a:r>
            <a:r>
              <a:rPr lang="uk-UA" sz="2000" dirty="0" smtClean="0"/>
              <a:t>  - </a:t>
            </a:r>
            <a:r>
              <a:rPr lang="uk-UA" sz="2000" dirty="0" err="1" smtClean="0"/>
              <a:t>Діоніс</a:t>
            </a:r>
            <a:r>
              <a:rPr lang="uk-UA" sz="2000" dirty="0" smtClean="0"/>
              <a:t>; у грецькій міфології – бог життєвих сил природи, вина і веселощів (буквально: присвячений </a:t>
            </a:r>
            <a:r>
              <a:rPr lang="uk-UA" sz="2000" dirty="0" err="1" smtClean="0"/>
              <a:t>Діонісові</a:t>
            </a:r>
            <a:r>
              <a:rPr lang="uk-UA" sz="2000" dirty="0" smtClean="0"/>
              <a:t>).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8158162" cy="460851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ДМИТРО</a:t>
            </a:r>
            <a:r>
              <a:rPr lang="uk-UA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гр.; </a:t>
            </a:r>
            <a:r>
              <a:rPr lang="en-US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Demeter</a:t>
            </a: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– </a:t>
            </a:r>
            <a:b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uk-UA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uk-UA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стосовний до </a:t>
            </a:r>
            <a:r>
              <a:rPr lang="uk-UA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Деметри</a:t>
            </a: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, належний їй; у грецькій міфології </a:t>
            </a:r>
            <a:r>
              <a:rPr lang="uk-UA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Деметра</a:t>
            </a: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– богиня родючості та хліборобства.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ЄВГЕНІЙ</a:t>
            </a:r>
            <a:r>
              <a:rPr lang="uk-UA" i="1" dirty="0" smtClean="0"/>
              <a:t> гр.;</a:t>
            </a:r>
            <a:r>
              <a:rPr lang="uk-UA" dirty="0" smtClean="0"/>
              <a:t> </a:t>
            </a:r>
            <a:r>
              <a:rPr lang="en-US" dirty="0" err="1" smtClean="0"/>
              <a:t>eugenes</a:t>
            </a:r>
            <a:r>
              <a:rPr lang="uk-UA" dirty="0" smtClean="0"/>
              <a:t> – благородний, шляхетний.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2226" name="Picture 2" descr="C:\Users\Пользователь\Desktop\ДЛЯ ФОТО\IMG_081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5800" y="2751932"/>
            <a:ext cx="3803650" cy="2852737"/>
          </a:xfrm>
          <a:prstGeom prst="rect">
            <a:avLst/>
          </a:prstGeom>
          <a:noFill/>
        </p:spPr>
      </p:pic>
      <p:pic>
        <p:nvPicPr>
          <p:cNvPr id="52227" name="Picture 3" descr="I:\К-1-1\P101365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5025" y="2751932"/>
            <a:ext cx="380365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57158" y="285728"/>
            <a:ext cx="8286808" cy="5286412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715016"/>
            <a:ext cx="8358246" cy="857256"/>
          </a:xfrm>
        </p:spPr>
        <p:txBody>
          <a:bodyPr>
            <a:normAutofit fontScale="92500" lnSpcReduction="20000"/>
          </a:bodyPr>
          <a:lstStyle/>
          <a:p>
            <a:r>
              <a:rPr lang="uk-UA" sz="3200" dirty="0" smtClean="0"/>
              <a:t>МИКОЛА</a:t>
            </a:r>
            <a:r>
              <a:rPr lang="uk-UA" sz="3200" i="1" dirty="0" smtClean="0"/>
              <a:t> гр.;</a:t>
            </a:r>
            <a:r>
              <a:rPr lang="uk-UA" sz="3200" dirty="0" smtClean="0"/>
              <a:t>  від </a:t>
            </a:r>
            <a:r>
              <a:rPr lang="en-US" sz="3200" dirty="0" err="1" smtClean="0"/>
              <a:t>nake</a:t>
            </a:r>
            <a:r>
              <a:rPr lang="en-US" sz="3200" dirty="0" smtClean="0"/>
              <a:t> </a:t>
            </a:r>
            <a:r>
              <a:rPr lang="uk-UA" sz="3200" dirty="0" smtClean="0"/>
              <a:t>– перемога і </a:t>
            </a:r>
            <a:r>
              <a:rPr lang="en-US" sz="3200" dirty="0" err="1" smtClean="0"/>
              <a:t>laos</a:t>
            </a:r>
            <a:r>
              <a:rPr lang="uk-UA" sz="3200" dirty="0" smtClean="0"/>
              <a:t> – народ (буквально: переможець народів).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53252" name="Picture 4" descr="I:\К-1-1\P10136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704856" cy="5446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1ecba1fb62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53581"/>
            <a:ext cx="4071966" cy="643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54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5" name="Picture 3" descr="C:\Users\Пользователь\Desktop\ДЛЯ ФОТО\IMG_080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447634" cy="4861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5857892"/>
            <a:ext cx="8286808" cy="714380"/>
          </a:xfrm>
        </p:spPr>
        <p:txBody>
          <a:bodyPr>
            <a:normAutofit fontScale="85000" lnSpcReduction="20000"/>
          </a:bodyPr>
          <a:lstStyle/>
          <a:p>
            <a:r>
              <a:rPr lang="uk-UA" sz="2800" dirty="0" smtClean="0"/>
              <a:t>ОЛЕКСАНДР</a:t>
            </a:r>
            <a:r>
              <a:rPr lang="uk-UA" sz="2800" i="1" dirty="0" smtClean="0"/>
              <a:t> гр.;</a:t>
            </a:r>
            <a:r>
              <a:rPr lang="uk-UA" sz="2800" dirty="0" smtClean="0"/>
              <a:t> </a:t>
            </a:r>
            <a:r>
              <a:rPr lang="en-US" sz="2800" dirty="0" err="1" smtClean="0"/>
              <a:t>alexo</a:t>
            </a:r>
            <a:r>
              <a:rPr lang="uk-UA" sz="2800" dirty="0" smtClean="0"/>
              <a:t> – захищаю і </a:t>
            </a:r>
            <a:r>
              <a:rPr lang="en-US" sz="2800" dirty="0" err="1" smtClean="0"/>
              <a:t>aner</a:t>
            </a:r>
            <a:r>
              <a:rPr lang="uk-UA" sz="2800" dirty="0" smtClean="0"/>
              <a:t> – чоловік (буквально: мужній оборонець, захисник людей).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00034" y="285728"/>
            <a:ext cx="8358246" cy="5286412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6060944"/>
            <a:ext cx="8286808" cy="804862"/>
          </a:xfrm>
        </p:spPr>
        <p:txBody>
          <a:bodyPr>
            <a:normAutofit fontScale="85000" lnSpcReduction="10000"/>
          </a:bodyPr>
          <a:lstStyle/>
          <a:p>
            <a:r>
              <a:rPr lang="uk-UA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ОЛЕКСІЙ</a:t>
            </a:r>
            <a:r>
              <a:rPr lang="uk-UA" sz="3200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гр.;</a:t>
            </a:r>
            <a:r>
              <a:rPr lang="uk-UA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alexo</a:t>
            </a:r>
            <a:r>
              <a:rPr lang="uk-UA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– захищаю (буквально: захисник). </a:t>
            </a:r>
            <a:endParaRPr lang="ru-RU" sz="32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55298" name="Picture 2" descr="I:\К-1-1\P10136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128792" cy="5346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898" y="1208877"/>
            <a:ext cx="8258204" cy="4440246"/>
          </a:xfrm>
        </p:spPr>
        <p:txBody>
          <a:bodyPr/>
          <a:lstStyle/>
          <a:p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ЮРІЙ</a:t>
            </a:r>
            <a:r>
              <a:rPr lang="uk-UA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гр.;</a:t>
            </a: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 те саме, що Георгій; </a:t>
            </a:r>
            <a:r>
              <a:rPr lang="en-US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georgos</a:t>
            </a:r>
            <a:r>
              <a:rPr lang="uk-UA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 – хлібороб, плугатар.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 12"/>
          <p:cNvCxnSpPr>
            <a:stCxn id="4" idx="3"/>
            <a:endCxn id="5" idx="1"/>
          </p:cNvCxnSpPr>
          <p:nvPr/>
        </p:nvCxnSpPr>
        <p:spPr>
          <a:xfrm flipV="1">
            <a:off x="2555776" y="584684"/>
            <a:ext cx="4138037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3"/>
            <a:endCxn id="15" idx="1"/>
          </p:cNvCxnSpPr>
          <p:nvPr/>
        </p:nvCxnSpPr>
        <p:spPr>
          <a:xfrm flipV="1">
            <a:off x="2555776" y="1700808"/>
            <a:ext cx="4134301" cy="16201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3"/>
            <a:endCxn id="17" idx="1"/>
          </p:cNvCxnSpPr>
          <p:nvPr/>
        </p:nvCxnSpPr>
        <p:spPr>
          <a:xfrm flipV="1">
            <a:off x="2555776" y="2708920"/>
            <a:ext cx="4141773" cy="6120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3"/>
            <a:endCxn id="7" idx="1"/>
          </p:cNvCxnSpPr>
          <p:nvPr/>
        </p:nvCxnSpPr>
        <p:spPr>
          <a:xfrm>
            <a:off x="2555776" y="3320988"/>
            <a:ext cx="4159148" cy="3240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4" idx="3"/>
            <a:endCxn id="26" idx="1"/>
          </p:cNvCxnSpPr>
          <p:nvPr/>
        </p:nvCxnSpPr>
        <p:spPr>
          <a:xfrm>
            <a:off x="2555776" y="3320988"/>
            <a:ext cx="4159148" cy="12477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" idx="3"/>
            <a:endCxn id="27" idx="1"/>
          </p:cNvCxnSpPr>
          <p:nvPr/>
        </p:nvCxnSpPr>
        <p:spPr>
          <a:xfrm>
            <a:off x="2555776" y="3320988"/>
            <a:ext cx="4151611" cy="21819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4" idx="3"/>
            <a:endCxn id="28" idx="1"/>
          </p:cNvCxnSpPr>
          <p:nvPr/>
        </p:nvCxnSpPr>
        <p:spPr>
          <a:xfrm>
            <a:off x="2555776" y="3320988"/>
            <a:ext cx="4138037" cy="31906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323528" y="2739017"/>
            <a:ext cx="2232248" cy="1163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Латинські</a:t>
            </a:r>
            <a:endParaRPr lang="ru-RU" sz="20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93813" y="188640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uk-UA" sz="2800" b="1" dirty="0" smtClean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32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АНТОН</a:t>
            </a:r>
            <a:r>
              <a:rPr lang="ru-RU" sz="2800" dirty="0"/>
              <a:t/>
            </a:r>
            <a:br>
              <a:rPr lang="ru-RU" sz="2800" dirty="0"/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90077" y="1340768"/>
            <a:ext cx="18722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ВАЛЕРІЙ</a:t>
            </a:r>
            <a:endParaRPr lang="ru-RU" sz="28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7549" y="2366882"/>
            <a:ext cx="1872208" cy="6840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ВІТАЛІЙ</a:t>
            </a:r>
            <a:endParaRPr lang="ru-RU" sz="24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14924" y="3320988"/>
            <a:ext cx="186847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КОСТЯНТИН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14924" y="4196338"/>
            <a:ext cx="1868472" cy="7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4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МАКСИМ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07387" y="5162515"/>
            <a:ext cx="1868472" cy="6807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РОМАН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93813" y="6165304"/>
            <a:ext cx="1868472" cy="692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СЕРГІЙ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2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3" name="Picture 3" descr="I:\К-1-1\P10136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357188"/>
            <a:ext cx="8429625" cy="5186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5572140"/>
            <a:ext cx="8215370" cy="928694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АНТОН, АНТІН (АНТОНІЙ) </a:t>
            </a:r>
            <a:r>
              <a:rPr lang="ru-RU" sz="3200" i="1" dirty="0" smtClean="0"/>
              <a:t>лат</a:t>
            </a:r>
            <a:r>
              <a:rPr lang="ru-RU" sz="3200" dirty="0" smtClean="0"/>
              <a:t>.; </a:t>
            </a:r>
            <a:r>
              <a:rPr lang="ru-RU" sz="3200" dirty="0" err="1" smtClean="0"/>
              <a:t>римське</a:t>
            </a:r>
            <a:r>
              <a:rPr lang="ru-RU" sz="3200" dirty="0" smtClean="0"/>
              <a:t> </a:t>
            </a:r>
            <a:r>
              <a:rPr lang="ru-RU" sz="3200" dirty="0" err="1" smtClean="0"/>
              <a:t>родове</a:t>
            </a:r>
            <a:r>
              <a:rPr lang="ru-RU" sz="3200" dirty="0" smtClean="0"/>
              <a:t> </a:t>
            </a:r>
            <a:r>
              <a:rPr lang="ru-RU" sz="3200" dirty="0" err="1" smtClean="0"/>
              <a:t>ім‘я</a:t>
            </a:r>
            <a:r>
              <a:rPr lang="ru-RU" sz="3200" dirty="0" smtClean="0"/>
              <a:t> </a:t>
            </a:r>
            <a:r>
              <a:rPr lang="en-US" sz="3200" i="1" dirty="0" smtClean="0"/>
              <a:t>Antonius</a:t>
            </a:r>
            <a:r>
              <a:rPr lang="uk-UA" sz="3200" dirty="0" smtClean="0"/>
              <a:t> – вступаю в бій.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00034" y="285728"/>
            <a:ext cx="8143932" cy="5429288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857892"/>
            <a:ext cx="8215370" cy="642942"/>
          </a:xfrm>
        </p:spPr>
        <p:txBody>
          <a:bodyPr>
            <a:noAutofit/>
          </a:bodyPr>
          <a:lstStyle/>
          <a:p>
            <a:r>
              <a:rPr lang="uk-UA" sz="2800" dirty="0" smtClean="0"/>
              <a:t>ВАЛЕРІЙ </a:t>
            </a:r>
            <a:r>
              <a:rPr lang="ru-RU" sz="2800" i="1" dirty="0" smtClean="0"/>
              <a:t>лат</a:t>
            </a:r>
            <a:r>
              <a:rPr lang="ru-RU" sz="2800" dirty="0" smtClean="0"/>
              <a:t>.; </a:t>
            </a:r>
            <a:r>
              <a:rPr lang="ru-RU" sz="2800" dirty="0" err="1" smtClean="0"/>
              <a:t>римське</a:t>
            </a:r>
            <a:r>
              <a:rPr lang="ru-RU" sz="2800" dirty="0" smtClean="0"/>
              <a:t> </a:t>
            </a:r>
            <a:r>
              <a:rPr lang="ru-RU" sz="2800" dirty="0" err="1" smtClean="0"/>
              <a:t>родове</a:t>
            </a:r>
            <a:r>
              <a:rPr lang="ru-RU" sz="2800" dirty="0" smtClean="0"/>
              <a:t> </a:t>
            </a:r>
            <a:r>
              <a:rPr lang="ru-RU" sz="2800" dirty="0" err="1" smtClean="0"/>
              <a:t>ім‘я</a:t>
            </a:r>
            <a:r>
              <a:rPr lang="uk-UA" sz="2800" dirty="0" smtClean="0"/>
              <a:t>  </a:t>
            </a:r>
            <a:r>
              <a:rPr lang="en-US" sz="2800" i="1" dirty="0" err="1" smtClean="0"/>
              <a:t>Valerius</a:t>
            </a:r>
            <a:r>
              <a:rPr lang="en-US" sz="2800" dirty="0" smtClean="0"/>
              <a:t> </a:t>
            </a:r>
            <a:r>
              <a:rPr lang="uk-UA" sz="2800" dirty="0" smtClean="0"/>
              <a:t>від </a:t>
            </a:r>
            <a:r>
              <a:rPr lang="en-US" sz="2800" dirty="0" err="1" smtClean="0"/>
              <a:t>valeo</a:t>
            </a:r>
            <a:r>
              <a:rPr lang="en-US" sz="2800" dirty="0" smtClean="0"/>
              <a:t> </a:t>
            </a:r>
            <a:r>
              <a:rPr lang="uk-UA" sz="2800" dirty="0" smtClean="0"/>
              <a:t>– я  сильний, здоровий, міцний.</a:t>
            </a:r>
            <a:endParaRPr lang="ru-RU" sz="2800" dirty="0" smtClean="0"/>
          </a:p>
          <a:p>
            <a:endParaRPr lang="ru-RU" sz="2800" dirty="0"/>
          </a:p>
        </p:txBody>
      </p:sp>
      <p:pic>
        <p:nvPicPr>
          <p:cNvPr id="57348" name="Picture 4" descr="C:\Users\Пользователь\Desktop\ДЛЯ ФОТО\IMG_08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5507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8596" y="571480"/>
            <a:ext cx="8001056" cy="4929222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929306"/>
            <a:ext cx="8286808" cy="928694"/>
          </a:xfrm>
        </p:spPr>
        <p:txBody>
          <a:bodyPr/>
          <a:lstStyle/>
          <a:p>
            <a:r>
              <a:rPr lang="uk-UA" sz="3600" dirty="0" smtClean="0"/>
              <a:t>ВІТАЛІЙ</a:t>
            </a:r>
            <a:r>
              <a:rPr lang="uk-UA" sz="3600" i="1" dirty="0" smtClean="0"/>
              <a:t> </a:t>
            </a:r>
            <a:r>
              <a:rPr lang="ru-RU" sz="3600" i="1" dirty="0" smtClean="0"/>
              <a:t>лат</a:t>
            </a:r>
            <a:r>
              <a:rPr lang="ru-RU" sz="3600" dirty="0" smtClean="0"/>
              <a:t>.; </a:t>
            </a:r>
            <a:r>
              <a:rPr lang="en-US" sz="3600" dirty="0" err="1" smtClean="0"/>
              <a:t>vitalis</a:t>
            </a:r>
            <a:r>
              <a:rPr lang="ru-RU" sz="3600" dirty="0" smtClean="0"/>
              <a:t> – </a:t>
            </a:r>
            <a:r>
              <a:rPr lang="ru-RU" sz="3600" dirty="0" err="1" smtClean="0"/>
              <a:t>життєвий</a:t>
            </a:r>
            <a:r>
              <a:rPr lang="ru-RU" sz="3600" dirty="0" smtClean="0"/>
              <a:t>.</a:t>
            </a:r>
          </a:p>
          <a:p>
            <a:endParaRPr lang="ru-RU" dirty="0"/>
          </a:p>
        </p:txBody>
      </p:sp>
      <p:pic>
        <p:nvPicPr>
          <p:cNvPr id="58371" name="Picture 3" descr="I:\К-1-1\P10136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9552" y="116632"/>
            <a:ext cx="7452320" cy="5589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5" name="Picture 3" descr="C:\Users\Пользователь\Desktop\ДЛЯ ФОТО\IMG_08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99" y="188640"/>
            <a:ext cx="7162977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857892"/>
            <a:ext cx="8501122" cy="1000108"/>
          </a:xfrm>
        </p:spPr>
        <p:txBody>
          <a:bodyPr>
            <a:normAutofit lnSpcReduction="10000"/>
          </a:bodyPr>
          <a:lstStyle/>
          <a:p>
            <a:r>
              <a:rPr lang="uk-UA" sz="3200" dirty="0" smtClean="0"/>
              <a:t>КОСТЯНТИН</a:t>
            </a:r>
            <a:r>
              <a:rPr lang="uk-UA" sz="3200" i="1" dirty="0" smtClean="0"/>
              <a:t> лат</a:t>
            </a:r>
            <a:r>
              <a:rPr lang="uk-UA" sz="3200" dirty="0" smtClean="0"/>
              <a:t>.; </a:t>
            </a:r>
            <a:r>
              <a:rPr lang="uk-UA" sz="3200" dirty="0" err="1" smtClean="0"/>
              <a:t>constanti</a:t>
            </a:r>
            <a:r>
              <a:rPr lang="en-US" sz="3200" dirty="0" smtClean="0"/>
              <a:t>s</a:t>
            </a:r>
            <a:r>
              <a:rPr lang="uk-UA" sz="3200" dirty="0" smtClean="0"/>
              <a:t> – постійний, стійкий.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9" name="Picture 3" descr="C:\Users\Пользователь\Desktop\ДЛЯ ФОТО\IMG_082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6696744" cy="5049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857892"/>
            <a:ext cx="8207414" cy="704868"/>
          </a:xfrm>
        </p:spPr>
        <p:txBody>
          <a:bodyPr/>
          <a:lstStyle/>
          <a:p>
            <a:r>
              <a:rPr lang="uk-UA" sz="3200" dirty="0" smtClean="0"/>
              <a:t>МАКСИМ</a:t>
            </a:r>
            <a:r>
              <a:rPr lang="uk-UA" sz="3200" i="1" dirty="0" smtClean="0"/>
              <a:t> лат</a:t>
            </a:r>
            <a:r>
              <a:rPr lang="uk-UA" sz="3200" dirty="0" smtClean="0"/>
              <a:t>.; </a:t>
            </a:r>
            <a:r>
              <a:rPr lang="en-US" sz="3200" dirty="0" err="1" smtClean="0"/>
              <a:t>maximus</a:t>
            </a:r>
            <a:r>
              <a:rPr lang="uk-UA" sz="3200" dirty="0" smtClean="0"/>
              <a:t> – найбільший.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РОМАН</a:t>
            </a:r>
            <a:r>
              <a:rPr lang="uk-UA" i="1" dirty="0" smtClean="0"/>
              <a:t> лат</a:t>
            </a:r>
            <a:r>
              <a:rPr lang="uk-UA" dirty="0" smtClean="0"/>
              <a:t>.; </a:t>
            </a:r>
            <a:r>
              <a:rPr lang="en-US" dirty="0" err="1" smtClean="0"/>
              <a:t>Romanus</a:t>
            </a:r>
            <a:r>
              <a:rPr lang="uk-UA" dirty="0" smtClean="0"/>
              <a:t> – римський, римлянин.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42" name="Picture 2" descr="C:\Users\Пользователь\Desktop\ДЛЯ ФОТО\IMG_081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5800" y="2751932"/>
            <a:ext cx="3803650" cy="2852737"/>
          </a:xfrm>
          <a:prstGeom prst="rect">
            <a:avLst/>
          </a:prstGeom>
          <a:noFill/>
        </p:spPr>
      </p:pic>
      <p:pic>
        <p:nvPicPr>
          <p:cNvPr id="61443" name="Picture 3" descr="I:\К-1-1\P101366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5025" y="2751932"/>
            <a:ext cx="380365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359" y="332656"/>
            <a:ext cx="7982275" cy="597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СЕРГІЙ</a:t>
            </a:r>
            <a:r>
              <a:rPr lang="uk-UA" i="1" dirty="0" smtClean="0"/>
              <a:t> </a:t>
            </a:r>
            <a:r>
              <a:rPr lang="ru-RU" i="1" dirty="0" smtClean="0"/>
              <a:t>лат</a:t>
            </a:r>
            <a:r>
              <a:rPr lang="ru-RU" dirty="0" smtClean="0"/>
              <a:t>.; </a:t>
            </a:r>
            <a:r>
              <a:rPr lang="uk-UA" dirty="0" smtClean="0"/>
              <a:t>від </a:t>
            </a:r>
            <a:r>
              <a:rPr lang="en-US" dirty="0" err="1" smtClean="0"/>
              <a:t>servus</a:t>
            </a:r>
            <a:r>
              <a:rPr lang="uk-UA" dirty="0" smtClean="0"/>
              <a:t> – служитель.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2466" name="Picture 2" descr="C:\Users\Пользователь\Desktop\ДЛЯ ФОТО\IMG_081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5800" y="2751932"/>
            <a:ext cx="3803650" cy="2852737"/>
          </a:xfrm>
          <a:prstGeom prst="rect">
            <a:avLst/>
          </a:prstGeom>
          <a:noFill/>
        </p:spPr>
      </p:pic>
      <p:pic>
        <p:nvPicPr>
          <p:cNvPr id="62467" name="Picture 3" descr="I:\К-1-1\P101366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5025" y="2751932"/>
            <a:ext cx="380365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149080"/>
            <a:ext cx="8186766" cy="2160240"/>
          </a:xfrm>
        </p:spPr>
        <p:txBody>
          <a:bodyPr/>
          <a:lstStyle/>
          <a:p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4400" dirty="0" smtClean="0"/>
              <a:t/>
            </a:r>
            <a:br>
              <a:rPr lang="uk-UA" sz="4400" dirty="0" smtClean="0"/>
            </a:br>
            <a:r>
              <a:rPr lang="uk-UA" sz="3600" dirty="0" smtClean="0"/>
              <a:t>АРТУР </a:t>
            </a:r>
            <a:r>
              <a:rPr lang="uk-UA" sz="3600" i="1" dirty="0" smtClean="0"/>
              <a:t>запозичене; кельт</a:t>
            </a:r>
            <a:r>
              <a:rPr lang="uk-UA" sz="3600" dirty="0" smtClean="0"/>
              <a:t>. </a:t>
            </a:r>
            <a:r>
              <a:rPr lang="en-US" sz="3600" dirty="0" err="1" smtClean="0"/>
              <a:t>Artur</a:t>
            </a:r>
            <a:r>
              <a:rPr lang="en-US" sz="3600" dirty="0" smtClean="0"/>
              <a:t> </a:t>
            </a:r>
            <a:r>
              <a:rPr lang="uk-UA" sz="3600" dirty="0" smtClean="0"/>
              <a:t>– ведмідь.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1026" name="Picture 2" descr="C:\Users\КОЛЯ\Desktop\120320120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404664"/>
            <a:ext cx="3657600" cy="487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1" name="Picture 3" descr="C:\Users\Пользователь\Desktop\ДЛЯ ФОТО\IMG_080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8143875" cy="5357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786454"/>
            <a:ext cx="8358246" cy="785818"/>
          </a:xfrm>
        </p:spPr>
        <p:txBody>
          <a:bodyPr>
            <a:normAutofit fontScale="92500" lnSpcReduction="20000"/>
          </a:bodyPr>
          <a:lstStyle/>
          <a:p>
            <a:r>
              <a:rPr lang="uk-UA" sz="2800" dirty="0" smtClean="0"/>
              <a:t>ІВАН </a:t>
            </a:r>
            <a:r>
              <a:rPr lang="uk-UA" sz="2800" i="1" dirty="0" err="1" smtClean="0"/>
              <a:t>д.-євр</a:t>
            </a:r>
            <a:r>
              <a:rPr lang="uk-UA" sz="2800" i="1" dirty="0" smtClean="0"/>
              <a:t>.</a:t>
            </a:r>
            <a:r>
              <a:rPr lang="uk-UA" sz="2800" dirty="0" smtClean="0"/>
              <a:t> – </a:t>
            </a:r>
            <a:r>
              <a:rPr lang="uk-UA" sz="2800" dirty="0" err="1" smtClean="0"/>
              <a:t>Ягве</a:t>
            </a:r>
            <a:r>
              <a:rPr lang="uk-UA" sz="2800" dirty="0" smtClean="0"/>
              <a:t> (Бог) змилосердився, помилував (буквально: Божа благодать; дар богів).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3600" dirty="0" smtClean="0"/>
              <a:t>ІГОР  </a:t>
            </a:r>
            <a:r>
              <a:rPr lang="uk-UA" sz="3600" i="1" dirty="0" err="1" smtClean="0"/>
              <a:t>сканд</a:t>
            </a:r>
            <a:r>
              <a:rPr lang="uk-UA" sz="3600" i="1" dirty="0" smtClean="0"/>
              <a:t>.; </a:t>
            </a:r>
            <a:r>
              <a:rPr lang="uk-UA" sz="3600" dirty="0" smtClean="0"/>
              <a:t> </a:t>
            </a:r>
            <a:r>
              <a:rPr lang="en-US" sz="3600" dirty="0" err="1" smtClean="0"/>
              <a:t>Ingv</a:t>
            </a:r>
            <a:r>
              <a:rPr lang="uk-UA" sz="3600" dirty="0" smtClean="0"/>
              <a:t>і</a:t>
            </a:r>
            <a:r>
              <a:rPr lang="en-US" sz="3600" dirty="0" smtClean="0"/>
              <a:t>o</a:t>
            </a:r>
            <a:r>
              <a:rPr lang="uk-UA" sz="3600" dirty="0" smtClean="0"/>
              <a:t> – скандинавський бог достатку і </a:t>
            </a:r>
            <a:r>
              <a:rPr lang="en-US" sz="3600" dirty="0" err="1" smtClean="0"/>
              <a:t>varr</a:t>
            </a:r>
            <a:r>
              <a:rPr lang="uk-UA" sz="3600" dirty="0" smtClean="0"/>
              <a:t> – охороняти, захищати (буквально: охоронець, захисник </a:t>
            </a:r>
            <a:r>
              <a:rPr lang="uk-UA" sz="3600" dirty="0" err="1" smtClean="0"/>
              <a:t>Інгве</a:t>
            </a:r>
            <a:r>
              <a:rPr lang="uk-UA" sz="36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4514" name="Picture 2" descr="C:\Users\Пользователь\Desktop\ДЛЯ ФОТО\IMG_080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957711"/>
            <a:ext cx="3043238" cy="2282429"/>
          </a:xfrm>
          <a:prstGeom prst="rect">
            <a:avLst/>
          </a:prstGeom>
          <a:noFill/>
        </p:spPr>
      </p:pic>
      <p:pic>
        <p:nvPicPr>
          <p:cNvPr id="64515" name="Picture 3" descr="I:\К-1-1\P101365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5" y="2037953"/>
            <a:ext cx="4829175" cy="3621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 12"/>
          <p:cNvCxnSpPr>
            <a:stCxn id="4" idx="3"/>
            <a:endCxn id="5" idx="1"/>
          </p:cNvCxnSpPr>
          <p:nvPr/>
        </p:nvCxnSpPr>
        <p:spPr>
          <a:xfrm flipV="1">
            <a:off x="2915816" y="584684"/>
            <a:ext cx="3777997" cy="28829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3"/>
            <a:endCxn id="15" idx="1"/>
          </p:cNvCxnSpPr>
          <p:nvPr/>
        </p:nvCxnSpPr>
        <p:spPr>
          <a:xfrm flipV="1">
            <a:off x="2915816" y="1700808"/>
            <a:ext cx="3774261" cy="17668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3"/>
            <a:endCxn id="17" idx="1"/>
          </p:cNvCxnSpPr>
          <p:nvPr/>
        </p:nvCxnSpPr>
        <p:spPr>
          <a:xfrm flipV="1">
            <a:off x="2915816" y="2708920"/>
            <a:ext cx="3781733" cy="758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3"/>
            <a:endCxn id="7" idx="1"/>
          </p:cNvCxnSpPr>
          <p:nvPr/>
        </p:nvCxnSpPr>
        <p:spPr>
          <a:xfrm>
            <a:off x="2915816" y="3467677"/>
            <a:ext cx="3799108" cy="1773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4" idx="3"/>
            <a:endCxn id="26" idx="1"/>
          </p:cNvCxnSpPr>
          <p:nvPr/>
        </p:nvCxnSpPr>
        <p:spPr>
          <a:xfrm>
            <a:off x="2915816" y="3467677"/>
            <a:ext cx="3799108" cy="11010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" idx="3"/>
            <a:endCxn id="27" idx="1"/>
          </p:cNvCxnSpPr>
          <p:nvPr/>
        </p:nvCxnSpPr>
        <p:spPr>
          <a:xfrm>
            <a:off x="2915816" y="3467677"/>
            <a:ext cx="3791571" cy="2035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4" idx="3"/>
            <a:endCxn id="28" idx="1"/>
          </p:cNvCxnSpPr>
          <p:nvPr/>
        </p:nvCxnSpPr>
        <p:spPr>
          <a:xfrm>
            <a:off x="2915816" y="3467677"/>
            <a:ext cx="3777997" cy="3043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179512" y="2739016"/>
            <a:ext cx="2736304" cy="14573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</a:t>
            </a:r>
            <a:r>
              <a:rPr lang="en-US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3200" b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янські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93813" y="188640"/>
            <a:ext cx="187220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БОГДАН</a:t>
            </a:r>
            <a:endParaRPr lang="ru-RU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90077" y="1340768"/>
            <a:ext cx="18722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В‘ЯЧЕСЛАВ</a:t>
            </a:r>
            <a:endParaRPr lang="ru-RU" sz="28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697549" y="2366882"/>
            <a:ext cx="1872208" cy="6840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ВАДИМ</a:t>
            </a:r>
            <a:endParaRPr lang="ru-RU" sz="24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14924" y="3320988"/>
            <a:ext cx="186847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ВЛАДИСЛАВ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14924" y="4196338"/>
            <a:ext cx="1868472" cy="7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ВОЛОДИМИР</a:t>
            </a:r>
            <a:endParaRPr lang="ru-RU" sz="14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07387" y="5162515"/>
            <a:ext cx="1868472" cy="6807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РОСТИСЛАВ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693813" y="6165304"/>
            <a:ext cx="1868472" cy="692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uk-UA" sz="2000" b="1" dirty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СТАНІСЛАВ</a:t>
            </a:r>
            <a:endParaRPr lang="ru-RU" sz="14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278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C:\Users\Пользователь\Desktop\ДЛЯ ФОТО\IMG_080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6912768" cy="5211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715016"/>
            <a:ext cx="8358246" cy="785818"/>
          </a:xfrm>
        </p:spPr>
        <p:txBody>
          <a:bodyPr>
            <a:noAutofit/>
          </a:bodyPr>
          <a:lstStyle/>
          <a:p>
            <a:r>
              <a:rPr lang="uk-UA" sz="3200" dirty="0" err="1" smtClean="0"/>
              <a:t>В‘ЯЧЕСЛАВ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слов</a:t>
            </a:r>
            <a:r>
              <a:rPr lang="uk-UA" sz="3200" i="1" dirty="0" smtClean="0"/>
              <a:t>.;</a:t>
            </a:r>
            <a:r>
              <a:rPr lang="uk-UA" sz="3200" dirty="0" smtClean="0"/>
              <a:t> від </a:t>
            </a:r>
            <a:r>
              <a:rPr lang="uk-UA" sz="3200" dirty="0" err="1" smtClean="0"/>
              <a:t>вяче-</a:t>
            </a:r>
            <a:r>
              <a:rPr lang="uk-UA" sz="3200" dirty="0" smtClean="0"/>
              <a:t> (більше) і </a:t>
            </a:r>
            <a:r>
              <a:rPr lang="uk-UA" sz="3200" dirty="0" err="1" smtClean="0"/>
              <a:t>слав-</a:t>
            </a:r>
            <a:r>
              <a:rPr lang="uk-UA" sz="3200" dirty="0" smtClean="0"/>
              <a:t> (слава).</a:t>
            </a:r>
            <a:endParaRPr lang="ru-RU" sz="3200" dirty="0" smtClean="0"/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3" name="Picture 3" descr="C:\Users\Пользователь\Desktop\ДЛЯ ФОТО\IMG_08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7200800" cy="5429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643578"/>
            <a:ext cx="8429684" cy="1214422"/>
          </a:xfrm>
        </p:spPr>
        <p:txBody>
          <a:bodyPr/>
          <a:lstStyle/>
          <a:p>
            <a:r>
              <a:rPr lang="uk-UA" sz="3200" dirty="0" smtClean="0"/>
              <a:t>ВЛАДИСЛАВ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слов</a:t>
            </a:r>
            <a:r>
              <a:rPr lang="uk-UA" sz="3200" i="1" dirty="0" smtClean="0"/>
              <a:t>.;</a:t>
            </a:r>
            <a:r>
              <a:rPr lang="uk-UA" sz="3200" dirty="0" smtClean="0"/>
              <a:t> від </a:t>
            </a:r>
            <a:r>
              <a:rPr lang="uk-UA" sz="3200" i="1" dirty="0" err="1" smtClean="0"/>
              <a:t>влад-</a:t>
            </a:r>
            <a:r>
              <a:rPr lang="uk-UA" sz="3200" dirty="0" smtClean="0"/>
              <a:t> (володіти) і </a:t>
            </a:r>
            <a:r>
              <a:rPr lang="uk-UA" sz="3200" i="1" dirty="0" err="1" smtClean="0"/>
              <a:t>слав-</a:t>
            </a:r>
            <a:r>
              <a:rPr lang="uk-UA" sz="3200" dirty="0" smtClean="0"/>
              <a:t> (слава)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260593"/>
            <a:ext cx="7283152" cy="1564796"/>
          </a:xfrm>
        </p:spPr>
        <p:txBody>
          <a:bodyPr/>
          <a:lstStyle/>
          <a:p>
            <a:r>
              <a:rPr lang="uk-UA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РОСТИСЛАВ</a:t>
            </a:r>
            <a:r>
              <a:rPr lang="uk-UA" sz="3200" b="1" i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200" b="1" i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</a:t>
            </a:r>
            <a:r>
              <a:rPr lang="uk-UA" sz="3200" b="1" i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.;</a:t>
            </a:r>
            <a:r>
              <a:rPr lang="uk-UA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від </a:t>
            </a:r>
            <a:r>
              <a:rPr lang="uk-UA" sz="3200" b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рост-</a:t>
            </a:r>
            <a:r>
              <a:rPr lang="uk-UA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 рости) і </a:t>
            </a:r>
            <a:r>
              <a:rPr lang="uk-UA" sz="3200" b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слав-</a:t>
            </a:r>
            <a:r>
              <a:rPr lang="uk-UA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(слава)</a:t>
            </a:r>
            <a:r>
              <a:rPr lang="ru-RU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b="1" dirty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КОЛЯ\Desktop\1203201204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3857436" cy="5143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7" name="Picture 3" descr="C:\Users\Пользователь\Desktop\ДЛЯ ФОТО\IMG_081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416824" cy="5591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5949280"/>
            <a:ext cx="8286808" cy="785818"/>
          </a:xfrm>
        </p:spPr>
        <p:txBody>
          <a:bodyPr/>
          <a:lstStyle/>
          <a:p>
            <a:r>
              <a:rPr lang="uk-UA" sz="3200" dirty="0" smtClean="0"/>
              <a:t>СТАНІСЛАВ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слов</a:t>
            </a:r>
            <a:r>
              <a:rPr lang="uk-UA" sz="3200" i="1" dirty="0" smtClean="0"/>
              <a:t>.;</a:t>
            </a:r>
            <a:r>
              <a:rPr lang="uk-UA" sz="3200" dirty="0" smtClean="0"/>
              <a:t> від слів стати і слава.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1" name="Picture 3" descr="C:\Users\Пользователь\Desktop\ДЛЯ ФОТО\IMG_083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984776" cy="5266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5715016"/>
            <a:ext cx="8143932" cy="804862"/>
          </a:xfrm>
        </p:spPr>
        <p:txBody>
          <a:bodyPr>
            <a:normAutofit fontScale="92500"/>
          </a:bodyPr>
          <a:lstStyle/>
          <a:p>
            <a:r>
              <a:rPr lang="uk-UA" sz="3200" dirty="0" smtClean="0"/>
              <a:t>ЯРОСЛАВ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слов</a:t>
            </a:r>
            <a:r>
              <a:rPr lang="uk-UA" sz="3200" i="1" dirty="0" smtClean="0"/>
              <a:t>.;</a:t>
            </a:r>
            <a:r>
              <a:rPr lang="uk-UA" sz="3200" dirty="0" smtClean="0"/>
              <a:t> від </a:t>
            </a:r>
            <a:r>
              <a:rPr lang="uk-UA" sz="3200" dirty="0" err="1" smtClean="0"/>
              <a:t>яр-</a:t>
            </a:r>
            <a:r>
              <a:rPr lang="uk-UA" sz="3200" dirty="0" smtClean="0"/>
              <a:t> (ярий) і </a:t>
            </a:r>
            <a:r>
              <a:rPr lang="uk-UA" sz="3200" dirty="0" err="1" smtClean="0"/>
              <a:t>слав-</a:t>
            </a:r>
            <a:r>
              <a:rPr lang="uk-UA" sz="3200" dirty="0" smtClean="0"/>
              <a:t> (слава).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431" y="642918"/>
            <a:ext cx="847902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1944216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БОГДАН </a:t>
            </a:r>
            <a:r>
              <a:rPr lang="uk-UA" sz="4000" b="1" i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</a:t>
            </a:r>
            <a:r>
              <a:rPr lang="uk-UA" sz="4000" b="1" i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.;</a:t>
            </a:r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калька з грецького імені</a:t>
            </a:r>
            <a:r>
              <a:rPr lang="uk-UA" sz="4000" b="1" i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000" b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Theodotos</a:t>
            </a:r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від </a:t>
            </a:r>
            <a:r>
              <a:rPr lang="en-US" sz="4000" b="1" dirty="0" err="1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theodotos</a:t>
            </a:r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даний богами.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69634" name="Picture 2" descr="C:\Users\Пользователь\Desktop\ДЛЯ ФОТО\IMG_08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5800" y="2751932"/>
            <a:ext cx="3803650" cy="2852737"/>
          </a:xfrm>
          <a:prstGeom prst="rect">
            <a:avLst/>
          </a:prstGeom>
          <a:noFill/>
        </p:spPr>
      </p:pic>
      <p:pic>
        <p:nvPicPr>
          <p:cNvPr id="69635" name="Picture 3" descr="I:\К-1-1\P101366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5025" y="2751932"/>
            <a:ext cx="380365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800200"/>
          </a:xfrm>
        </p:spPr>
        <p:txBody>
          <a:bodyPr>
            <a:noAutofit/>
          </a:bodyPr>
          <a:lstStyle/>
          <a:p>
            <a:r>
              <a:rPr lang="uk-UA" sz="4000" dirty="0" smtClean="0"/>
              <a:t>ВОЛОДИМИР</a:t>
            </a:r>
            <a:r>
              <a:rPr lang="uk-UA" sz="4000" i="1" dirty="0" smtClean="0"/>
              <a:t> </a:t>
            </a:r>
            <a:r>
              <a:rPr lang="uk-UA" sz="4000" i="1" dirty="0" err="1" smtClean="0"/>
              <a:t>слов</a:t>
            </a:r>
            <a:r>
              <a:rPr lang="uk-UA" sz="4000" i="1" dirty="0" smtClean="0"/>
              <a:t>.; </a:t>
            </a:r>
            <a:r>
              <a:rPr lang="uk-UA" sz="4000" dirty="0" smtClean="0"/>
              <a:t>від слів </a:t>
            </a:r>
            <a:r>
              <a:rPr lang="uk-UA" sz="4000" i="1" dirty="0" smtClean="0"/>
              <a:t>влада</a:t>
            </a:r>
            <a:r>
              <a:rPr lang="uk-UA" sz="4000" dirty="0" smtClean="0"/>
              <a:t> і </a:t>
            </a:r>
            <a:r>
              <a:rPr lang="uk-UA" sz="4000" i="1" dirty="0" smtClean="0"/>
              <a:t>великий (буквально: силою великий)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70658" name="Picture 2" descr="C:\Users\Пользователь\Desktop\ДЛЯ ФОТО\IMG_080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5800" y="2751932"/>
            <a:ext cx="3803650" cy="2852737"/>
          </a:xfrm>
          <a:prstGeom prst="rect">
            <a:avLst/>
          </a:prstGeom>
          <a:noFill/>
        </p:spPr>
      </p:pic>
      <p:pic>
        <p:nvPicPr>
          <p:cNvPr id="70659" name="Picture 3" descr="I:\К-1-1\P101365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5025" y="2751932"/>
            <a:ext cx="3803650" cy="2852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3" name="Picture 3" descr="C:\Users\Пользователь\Desktop\ДЛЯ ФОТО\IMG_081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285750"/>
            <a:ext cx="8143875" cy="5357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786454"/>
            <a:ext cx="8358246" cy="1071546"/>
          </a:xfrm>
        </p:spPr>
        <p:txBody>
          <a:bodyPr/>
          <a:lstStyle/>
          <a:p>
            <a:r>
              <a:rPr lang="uk-UA" sz="2800" dirty="0" smtClean="0"/>
              <a:t>ВАДИМ</a:t>
            </a:r>
            <a:r>
              <a:rPr lang="uk-UA" sz="2800" i="1" dirty="0" smtClean="0"/>
              <a:t> </a:t>
            </a:r>
            <a:r>
              <a:rPr lang="uk-UA" sz="2800" i="1" dirty="0" err="1" smtClean="0"/>
              <a:t>слов</a:t>
            </a:r>
            <a:r>
              <a:rPr lang="uk-UA" sz="2800" i="1" dirty="0" smtClean="0"/>
              <a:t>.;</a:t>
            </a:r>
            <a:r>
              <a:rPr lang="uk-UA" sz="2800" dirty="0" smtClean="0"/>
              <a:t> від </a:t>
            </a:r>
            <a:r>
              <a:rPr lang="uk-UA" sz="2800" dirty="0" err="1" smtClean="0"/>
              <a:t>д.-рус</a:t>
            </a:r>
            <a:r>
              <a:rPr lang="uk-UA" sz="2800" dirty="0" smtClean="0"/>
              <a:t>. дієслова </a:t>
            </a:r>
            <a:r>
              <a:rPr lang="uk-UA" sz="2800" i="1" dirty="0" smtClean="0"/>
              <a:t>вадити</a:t>
            </a:r>
            <a:r>
              <a:rPr lang="uk-UA" sz="2800" dirty="0" smtClean="0"/>
              <a:t> – сперечатися, викликати незгоди.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9"/>
            <a:ext cx="7815290" cy="2071701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сторінка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429000"/>
            <a:ext cx="7890670" cy="3096344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Це цікаво знати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2348880"/>
            <a:ext cx="8352928" cy="34747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Гіяс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ад-Дін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Абу-л-Фатх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Омар </a:t>
            </a: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ібн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Ібрахім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5400" b="1" dirty="0" err="1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Хаям</a:t>
            </a:r>
            <a:r>
              <a:rPr lang="uk-UA" sz="54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5400" b="1" dirty="0" err="1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Нішапурі</a:t>
            </a:r>
            <a:endParaRPr lang="ru-RU" sz="5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endParaRPr lang="ru-RU" sz="5400" b="1" dirty="0">
              <a:ln w="11430"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842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9"/>
            <a:ext cx="7815290" cy="2071701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сторінка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429000"/>
            <a:ext cx="7890670" cy="3096344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Це цікаво знати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3984"/>
            <a:ext cx="6215106" cy="658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76275"/>
            <a:ext cx="76200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286015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сторінка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47664" y="3789040"/>
            <a:ext cx="6400800" cy="2857520"/>
          </a:xfrm>
        </p:spPr>
        <p:txBody>
          <a:bodyPr>
            <a:normAutofit/>
          </a:bodyPr>
          <a:lstStyle/>
          <a:p>
            <a:r>
              <a:rPr lang="uk-UA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ІГРОВА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5797568"/>
          </a:xfrm>
        </p:spPr>
        <p:txBody>
          <a:bodyPr>
            <a:normAutofit/>
          </a:bodyPr>
          <a:lstStyle/>
          <a:p>
            <a:r>
              <a:rPr lang="uk-UA" sz="9600" dirty="0" smtClean="0"/>
              <a:t>ВІКТОРИНА</a:t>
            </a:r>
            <a:br>
              <a:rPr lang="uk-UA" sz="9600" dirty="0" smtClean="0"/>
            </a:br>
            <a:r>
              <a:rPr lang="uk-UA" sz="9600" dirty="0" smtClean="0"/>
              <a:t>“АУКЦІОН ІМЕН”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669" y="642918"/>
            <a:ext cx="831666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898" y="2204864"/>
            <a:ext cx="8258204" cy="3725866"/>
          </a:xfrm>
        </p:spPr>
        <p:txBody>
          <a:bodyPr/>
          <a:lstStyle/>
          <a:p>
            <a:r>
              <a:rPr lang="uk-UA" b="1" dirty="0" smtClean="0"/>
              <a:t>1.	Назвіть твори української (світової) художньої літератури, у яких фігурують імена 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4654560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2.</a:t>
            </a:r>
            <a:r>
              <a:rPr lang="uk-UA" i="1" dirty="0" smtClean="0"/>
              <a:t>	</a:t>
            </a:r>
            <a:r>
              <a:rPr lang="uk-UA" b="1" dirty="0" smtClean="0"/>
              <a:t>Назвіть українські народні пісні, у назвах яких фігурують імена </a:t>
            </a:r>
            <a:br>
              <a:rPr lang="uk-UA" b="1" dirty="0" smtClean="0"/>
            </a:br>
            <a:r>
              <a:rPr lang="uk-UA" b="1" dirty="0" smtClean="0"/>
              <a:t>людей.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17" y="1556792"/>
            <a:ext cx="7729566" cy="4572032"/>
          </a:xfrm>
        </p:spPr>
        <p:txBody>
          <a:bodyPr/>
          <a:lstStyle/>
          <a:p>
            <a:r>
              <a:rPr lang="uk-UA" b="1" dirty="0" smtClean="0"/>
              <a:t>3.	Назвіть географічні об'єкти (країни, міста, річки), у назвах яких</a:t>
            </a:r>
            <a:br>
              <a:rPr lang="uk-UA" b="1" dirty="0" smtClean="0"/>
            </a:br>
            <a:r>
              <a:rPr lang="uk-UA" b="1" dirty="0" smtClean="0"/>
              <a:t>фігурують імена людей</a:t>
            </a:r>
            <a:r>
              <a:rPr lang="uk-UA" b="1" cap="small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0848"/>
            <a:ext cx="8229600" cy="3312368"/>
          </a:xfrm>
        </p:spPr>
        <p:txBody>
          <a:bodyPr/>
          <a:lstStyle/>
          <a:p>
            <a:r>
              <a:rPr lang="uk-UA" sz="4000" b="1" cap="small" dirty="0" smtClean="0"/>
              <a:t>4.</a:t>
            </a:r>
            <a:r>
              <a:rPr lang="uk-UA" sz="4000" b="1" dirty="0" smtClean="0"/>
              <a:t> Правильно відновіть пропущені імена в  прислів'ях і приказках.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uk-UA" sz="4000" dirty="0" smtClean="0"/>
              <a:t>Нашій     …    гарно і в хустині.</a:t>
            </a:r>
            <a:br>
              <a:rPr lang="uk-UA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624300" y="413007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Горпина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454"/>
            <a:ext cx="8229600" cy="4797436"/>
          </a:xfrm>
        </p:spPr>
        <p:txBody>
          <a:bodyPr/>
          <a:lstStyle/>
          <a:p>
            <a:r>
              <a:rPr lang="uk-UA" dirty="0" smtClean="0"/>
              <a:t>Наш    ...     не журиться об тім — батько вмирає, а він млинці вминає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2780928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Ант</a:t>
            </a:r>
            <a:r>
              <a:rPr lang="uk-UA" sz="5400" b="1" dirty="0" err="1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</a:t>
            </a:r>
            <a:endParaRPr lang="ru-RU" sz="5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53" y="745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Без     ...      вода не освятиться.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68416" y="184482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Гриця</a:t>
            </a:r>
            <a:endParaRPr lang="ru-RU" sz="5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Видно, що       ...        млинці пекла, бо всі ворота в тісті.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139952" y="242088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Гапка</a:t>
            </a:r>
            <a:endParaRPr lang="ru-RU" sz="40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/>
          <a:lstStyle/>
          <a:p>
            <a:r>
              <a:rPr lang="uk-UA" dirty="0" smtClean="0"/>
              <a:t>Наша      ...       на все здалася.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2204864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Парася</a:t>
            </a:r>
            <a:endParaRPr lang="ru-RU" sz="4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99674" y="2420888"/>
            <a:ext cx="1772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Настя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/>
          <a:lstStyle/>
          <a:p>
            <a:r>
              <a:rPr lang="uk-UA" dirty="0" smtClean="0"/>
              <a:t>Казала    ...    , як удасться.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r>
              <a:rPr lang="uk-UA" dirty="0" smtClean="0"/>
              <a:t>Прилип, як до	…   …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80112" y="2782669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Гандзі</a:t>
            </a:r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Пилип</a:t>
            </a:r>
            <a:endParaRPr lang="ru-RU" sz="40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17545"/>
            <a:ext cx="4500594" cy="555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/>
          <a:lstStyle/>
          <a:p>
            <a:r>
              <a:rPr lang="uk-UA" dirty="0" smtClean="0"/>
              <a:t>От так     ...     : рукавиці за пазухою, а він їх </a:t>
            </a:r>
            <a:r>
              <a:rPr lang="uk-UA" dirty="0" err="1" smtClean="0"/>
              <a:t>шука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2348880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Лука</a:t>
            </a:r>
            <a:endParaRPr lang="ru-RU" sz="4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/>
          <a:lstStyle/>
          <a:p>
            <a:r>
              <a:rPr lang="uk-UA" dirty="0" smtClean="0"/>
              <a:t>Хапай,    ...     , поки тепле.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2492896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Петре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/>
          <a:lstStyle/>
          <a:p>
            <a:r>
              <a:rPr lang="uk-UA" dirty="0" smtClean="0"/>
              <a:t>Не для      ...     паляниця, не для пса ковбаса.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20271" y="184482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Грицю</a:t>
            </a:r>
            <a:endParaRPr lang="ru-RU" sz="5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r>
              <a:rPr lang="uk-UA" dirty="0" smtClean="0"/>
              <a:t>Не лізь,    </a:t>
            </a:r>
            <a:r>
              <a:rPr lang="ru-RU" dirty="0" smtClean="0"/>
              <a:t>...     , </a:t>
            </a:r>
            <a:r>
              <a:rPr lang="uk-UA" dirty="0" smtClean="0"/>
              <a:t>у дурницю, бо дурниця боком вилізе.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43808" y="191683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Грицю</a:t>
            </a:r>
            <a:endParaRPr lang="ru-RU" sz="54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60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8229600" cy="5154626"/>
          </a:xfrm>
        </p:spPr>
        <p:txBody>
          <a:bodyPr/>
          <a:lstStyle/>
          <a:p>
            <a:r>
              <a:rPr lang="uk-UA" dirty="0" smtClean="0"/>
              <a:t>Била	    …        </a:t>
            </a:r>
            <a:r>
              <a:rPr lang="ru-RU" dirty="0" smtClean="0"/>
              <a:t>, </a:t>
            </a:r>
            <a:r>
              <a:rPr lang="uk-UA" dirty="0" smtClean="0"/>
              <a:t>пішла позивати, присудили   </a:t>
            </a:r>
            <a:r>
              <a:rPr lang="ru-RU" dirty="0" smtClean="0"/>
              <a:t>...    </a:t>
            </a:r>
            <a:r>
              <a:rPr lang="uk-UA" dirty="0" smtClean="0"/>
              <a:t>ще й      </a:t>
            </a:r>
            <a:r>
              <a:rPr lang="ru-RU" dirty="0" smtClean="0"/>
              <a:t>...     </a:t>
            </a:r>
            <a:r>
              <a:rPr lang="uk-UA" dirty="0" smtClean="0"/>
              <a:t>прохати.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97814" y="2940750"/>
            <a:ext cx="3348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Хима </a:t>
            </a:r>
            <a:r>
              <a:rPr lang="uk-UA" sz="3200" b="1" dirty="0" err="1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Явдокима</a:t>
            </a:r>
            <a:endParaRPr lang="ru-RU" sz="3200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9240" y="393305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Явдокиму</a:t>
            </a:r>
            <a:endParaRPr lang="ru-RU" sz="2400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4725144"/>
            <a:ext cx="1098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Химу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/>
          <a:lstStyle/>
          <a:p>
            <a:r>
              <a:rPr lang="uk-UA" dirty="0" smtClean="0"/>
              <a:t>Побили   </a:t>
            </a:r>
            <a:r>
              <a:rPr lang="ru-RU" dirty="0" smtClean="0"/>
              <a:t>...   </a:t>
            </a:r>
            <a:r>
              <a:rPr lang="uk-UA" dirty="0" smtClean="0"/>
              <a:t>за     </a:t>
            </a:r>
            <a:r>
              <a:rPr lang="ru-RU" dirty="0" smtClean="0"/>
              <a:t>...     </a:t>
            </a:r>
            <a:r>
              <a:rPr lang="uk-UA" dirty="0" smtClean="0"/>
              <a:t>вину.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2010235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Хому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198884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Яремину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4583122"/>
          </a:xfrm>
        </p:spPr>
        <p:txBody>
          <a:bodyPr/>
          <a:lstStyle/>
          <a:p>
            <a:r>
              <a:rPr lang="uk-UA" dirty="0" smtClean="0"/>
              <a:t>На безриб'ї і рак </a:t>
            </a:r>
            <a:r>
              <a:rPr lang="ru-RU" dirty="0" smtClean="0"/>
              <a:t>— </a:t>
            </a:r>
            <a:r>
              <a:rPr lang="uk-UA" dirty="0" smtClean="0"/>
              <a:t>риба,</a:t>
            </a:r>
            <a:br>
              <a:rPr lang="uk-UA" dirty="0" smtClean="0"/>
            </a:br>
            <a:r>
              <a:rPr lang="uk-UA" dirty="0" smtClean="0"/>
              <a:t> на безлюдді і    </a:t>
            </a:r>
            <a:r>
              <a:rPr lang="ru-RU" dirty="0" smtClean="0"/>
              <a:t>...      — </a:t>
            </a:r>
            <a:r>
              <a:rPr lang="uk-UA" dirty="0" smtClean="0"/>
              <a:t>чоловік.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406340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Хома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21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454"/>
            <a:ext cx="8229600" cy="4797436"/>
          </a:xfrm>
        </p:spPr>
        <p:txBody>
          <a:bodyPr/>
          <a:lstStyle/>
          <a:p>
            <a:r>
              <a:rPr lang="uk-UA" dirty="0" smtClean="0"/>
              <a:t>Не буде   …    так буде </a:t>
            </a:r>
            <a:r>
              <a:rPr lang="uk-UA" dirty="0" err="1" smtClean="0"/>
              <a:t>другая</a:t>
            </a:r>
            <a:r>
              <a:rPr lang="uk-UA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321297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Галя</a:t>
            </a:r>
            <a:endParaRPr lang="ru-RU" b="1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Торохтить       </a:t>
            </a:r>
            <a:r>
              <a:rPr lang="ru-RU" dirty="0" smtClean="0"/>
              <a:t>...         , </a:t>
            </a:r>
            <a:r>
              <a:rPr lang="uk-UA" dirty="0" smtClean="0"/>
              <a:t>як діжа з горохом.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27984" y="206084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Солоха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4797436"/>
          </a:xfrm>
        </p:spPr>
        <p:txBody>
          <a:bodyPr/>
          <a:lstStyle/>
          <a:p>
            <a:r>
              <a:rPr lang="uk-UA" dirty="0" smtClean="0"/>
              <a:t>Розказав       </a:t>
            </a:r>
            <a:r>
              <a:rPr lang="ru-RU" dirty="0" smtClean="0"/>
              <a:t>...       </a:t>
            </a:r>
            <a:r>
              <a:rPr lang="uk-UA" dirty="0" smtClean="0"/>
              <a:t>рябої кобили сон.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2967335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Мирон</a:t>
            </a:r>
            <a:endParaRPr lang="ru-RU" sz="2000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«</a:t>
            </a: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Але ще ж яку </a:t>
            </a:r>
            <a:r>
              <a:rPr lang="uk-UA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помсту надумала мудра Ольга! 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Привели їй дочку </a:t>
            </a:r>
            <a:r>
              <a:rPr lang="uk-UA" i="1" dirty="0" err="1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деревлянського</a:t>
            </a: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князя Мала.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Десь зняли те дівчатко на вже обгорілій драбині,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і вона ту князівну взяла собі у рабині.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І забрала у Київ оту нещасну </a:t>
            </a:r>
            <a:r>
              <a:rPr lang="uk-UA" i="1" dirty="0" err="1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Малушу</a:t>
            </a: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,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щоб і рід той пощез, щоб і спогад про нього вимер.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Але син її, княжич, полюбив ту рабиню — як душу.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uk-UA" i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</a:rPr>
              <a:t>   Народився в них хлопчик. І це був князь Володимир».</a:t>
            </a:r>
            <a:endParaRPr lang="ru-RU" dirty="0" smtClean="0">
              <a:ln>
                <a:solidFill>
                  <a:srgbClr val="FFC000"/>
                </a:solidFill>
              </a:ln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4940312"/>
          </a:xfrm>
        </p:spPr>
        <p:txBody>
          <a:bodyPr/>
          <a:lstStyle/>
          <a:p>
            <a:r>
              <a:rPr lang="uk-UA" dirty="0" smtClean="0"/>
              <a:t>У всякої     </a:t>
            </a:r>
            <a:r>
              <a:rPr lang="ru-RU" dirty="0" smtClean="0"/>
              <a:t>...      </a:t>
            </a:r>
            <a:r>
              <a:rPr lang="uk-UA" dirty="0" smtClean="0"/>
              <a:t>свої </a:t>
            </a:r>
            <a:r>
              <a:rPr lang="uk-UA" dirty="0" err="1" smtClean="0"/>
              <a:t>одговорки</a:t>
            </a:r>
            <a:r>
              <a:rPr lang="uk-UA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3044279"/>
            <a:ext cx="244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Федорки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5440378"/>
          </a:xfrm>
        </p:spPr>
        <p:txBody>
          <a:bodyPr/>
          <a:lstStyle/>
          <a:p>
            <a:r>
              <a:rPr lang="uk-UA" dirty="0" smtClean="0"/>
              <a:t>Заробила     </a:t>
            </a:r>
            <a:r>
              <a:rPr lang="ru-RU" dirty="0" smtClean="0"/>
              <a:t>...     </a:t>
            </a:r>
            <a:r>
              <a:rPr lang="uk-UA" dirty="0" smtClean="0"/>
              <a:t>бісового дядька.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3284984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n w="190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Гапка</a:t>
            </a:r>
            <a:endParaRPr lang="ru-RU" dirty="0">
              <a:ln w="1905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/>
          <a:lstStyle/>
          <a:p>
            <a:r>
              <a:rPr lang="uk-UA" dirty="0" smtClean="0"/>
              <a:t>Пустив Бог       </a:t>
            </a:r>
            <a:r>
              <a:rPr lang="ru-RU" dirty="0" smtClean="0"/>
              <a:t>...      </a:t>
            </a:r>
            <a:r>
              <a:rPr lang="uk-UA" dirty="0" smtClean="0"/>
              <a:t>на </a:t>
            </a:r>
            <a:r>
              <a:rPr lang="ru-RU" dirty="0" smtClean="0"/>
              <a:t>волокиту.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1772815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Микита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21ecba1fb6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395288" y="908050"/>
            <a:ext cx="8929687" cy="6267450"/>
            <a:chOff x="2318" y="3701"/>
            <a:chExt cx="7182" cy="4320"/>
          </a:xfrm>
        </p:grpSpPr>
        <p:sp>
          <p:nvSpPr>
            <p:cNvPr id="7178" name="AutoShape 10"/>
            <p:cNvSpPr>
              <a:spLocks noChangeAspect="1" noChangeArrowheads="1"/>
            </p:cNvSpPr>
            <p:nvPr/>
          </p:nvSpPr>
          <p:spPr bwMode="auto">
            <a:xfrm>
              <a:off x="2318" y="3701"/>
              <a:ext cx="718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4685" y="5353"/>
              <a:ext cx="2648" cy="508"/>
              <a:chOff x="4685" y="5353"/>
              <a:chExt cx="2648" cy="508"/>
            </a:xfrm>
          </p:grpSpPr>
          <p:sp>
            <p:nvSpPr>
              <p:cNvPr id="7180" name="Line 12"/>
              <p:cNvSpPr>
                <a:spLocks noChangeShapeType="1"/>
              </p:cNvSpPr>
              <p:nvPr/>
            </p:nvSpPr>
            <p:spPr bwMode="auto">
              <a:xfrm>
                <a:off x="4685" y="5353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Line 13"/>
              <p:cNvSpPr>
                <a:spLocks noChangeShapeType="1"/>
              </p:cNvSpPr>
              <p:nvPr/>
            </p:nvSpPr>
            <p:spPr bwMode="auto">
              <a:xfrm>
                <a:off x="4685" y="5480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Line 14"/>
              <p:cNvSpPr>
                <a:spLocks noChangeShapeType="1"/>
              </p:cNvSpPr>
              <p:nvPr/>
            </p:nvSpPr>
            <p:spPr bwMode="auto">
              <a:xfrm>
                <a:off x="4685" y="5607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3" name="Line 15"/>
              <p:cNvSpPr>
                <a:spLocks noChangeShapeType="1"/>
              </p:cNvSpPr>
              <p:nvPr/>
            </p:nvSpPr>
            <p:spPr bwMode="auto">
              <a:xfrm>
                <a:off x="4685" y="5734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4" name="Line 16"/>
              <p:cNvSpPr>
                <a:spLocks noChangeShapeType="1"/>
              </p:cNvSpPr>
              <p:nvPr/>
            </p:nvSpPr>
            <p:spPr bwMode="auto">
              <a:xfrm>
                <a:off x="4685" y="5861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7177" name="Picture 20" descr="21ecba1fb6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8913"/>
            <a:ext cx="8713787" cy="6456362"/>
          </a:xfr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908050"/>
            <a:ext cx="417671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8000" b="1" dirty="0" smtClean="0">
                <a:solidFill>
                  <a:srgbClr val="0000FF"/>
                </a:solidFill>
                <a:latin typeface="Times New Roman" pitchFamily="18" charset="0"/>
              </a:rPr>
              <a:t>Валя</a:t>
            </a:r>
          </a:p>
        </p:txBody>
      </p:sp>
      <p:pic>
        <p:nvPicPr>
          <p:cNvPr id="7172" name="Picture 7" descr="0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2420938"/>
            <a:ext cx="754063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4932363" y="2636838"/>
            <a:ext cx="14398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000099"/>
                </a:solidFill>
                <a:latin typeface="Times New Roman" pitchFamily="18" charset="0"/>
              </a:rPr>
              <a:t>♪</a:t>
            </a:r>
          </a:p>
        </p:txBody>
      </p:sp>
      <p:sp>
        <p:nvSpPr>
          <p:cNvPr id="7174" name="Oval 17"/>
          <p:cNvSpPr>
            <a:spLocks noChangeArrowheads="1"/>
          </p:cNvSpPr>
          <p:nvPr/>
        </p:nvSpPr>
        <p:spPr bwMode="auto">
          <a:xfrm>
            <a:off x="1547813" y="2133600"/>
            <a:ext cx="1368425" cy="2590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WordArt 18"/>
          <p:cNvSpPr>
            <a:spLocks noChangeArrowheads="1" noChangeShapeType="1" noTextEdit="1"/>
          </p:cNvSpPr>
          <p:nvPr/>
        </p:nvSpPr>
        <p:spPr bwMode="auto">
          <a:xfrm>
            <a:off x="1258888" y="2205038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</p:txBody>
      </p:sp>
      <p:sp>
        <p:nvSpPr>
          <p:cNvPr id="7176" name="WordArt 19"/>
          <p:cNvSpPr>
            <a:spLocks noChangeArrowheads="1" noChangeShapeType="1" noTextEdit="1"/>
          </p:cNvSpPr>
          <p:nvPr/>
        </p:nvSpPr>
        <p:spPr bwMode="auto">
          <a:xfrm>
            <a:off x="3059113" y="2276475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1052513"/>
            <a:ext cx="374491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7200" b="1" smtClean="0">
                <a:solidFill>
                  <a:srgbClr val="0000FF"/>
                </a:solidFill>
                <a:latin typeface="Times New Roman" pitchFamily="18" charset="0"/>
              </a:rPr>
              <a:t>Толя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-252413" y="1268413"/>
            <a:ext cx="8929688" cy="6267450"/>
            <a:chOff x="2318" y="3701"/>
            <a:chExt cx="7182" cy="4320"/>
          </a:xfrm>
        </p:grpSpPr>
        <p:sp>
          <p:nvSpPr>
            <p:cNvPr id="8202" name="AutoShape 5"/>
            <p:cNvSpPr>
              <a:spLocks noChangeAspect="1" noChangeArrowheads="1"/>
            </p:cNvSpPr>
            <p:nvPr/>
          </p:nvSpPr>
          <p:spPr bwMode="auto">
            <a:xfrm>
              <a:off x="2318" y="3701"/>
              <a:ext cx="718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685" y="5353"/>
              <a:ext cx="2648" cy="508"/>
              <a:chOff x="4685" y="5353"/>
              <a:chExt cx="2648" cy="508"/>
            </a:xfrm>
          </p:grpSpPr>
          <p:sp>
            <p:nvSpPr>
              <p:cNvPr id="8204" name="Line 7"/>
              <p:cNvSpPr>
                <a:spLocks noChangeShapeType="1"/>
              </p:cNvSpPr>
              <p:nvPr/>
            </p:nvSpPr>
            <p:spPr bwMode="auto">
              <a:xfrm>
                <a:off x="4685" y="5353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5" name="Line 8"/>
              <p:cNvSpPr>
                <a:spLocks noChangeShapeType="1"/>
              </p:cNvSpPr>
              <p:nvPr/>
            </p:nvSpPr>
            <p:spPr bwMode="auto">
              <a:xfrm>
                <a:off x="4685" y="5480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6" name="Line 9"/>
              <p:cNvSpPr>
                <a:spLocks noChangeShapeType="1"/>
              </p:cNvSpPr>
              <p:nvPr/>
            </p:nvSpPr>
            <p:spPr bwMode="auto">
              <a:xfrm>
                <a:off x="4685" y="5607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7" name="Line 10"/>
              <p:cNvSpPr>
                <a:spLocks noChangeShapeType="1"/>
              </p:cNvSpPr>
              <p:nvPr/>
            </p:nvSpPr>
            <p:spPr bwMode="auto">
              <a:xfrm>
                <a:off x="4685" y="5734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8" name="Line 11"/>
              <p:cNvSpPr>
                <a:spLocks noChangeShapeType="1"/>
              </p:cNvSpPr>
              <p:nvPr/>
            </p:nvSpPr>
            <p:spPr bwMode="auto">
              <a:xfrm>
                <a:off x="4685" y="5861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8197" name="Picture 12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2997200"/>
            <a:ext cx="754063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643438" y="2997200"/>
            <a:ext cx="14398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000099"/>
                </a:solidFill>
                <a:latin typeface="Times New Roman" pitchFamily="18" charset="0"/>
              </a:rPr>
              <a:t>♪</a:t>
            </a:r>
          </a:p>
        </p:txBody>
      </p:sp>
      <p:sp>
        <p:nvSpPr>
          <p:cNvPr id="8199" name="WordArt 14"/>
          <p:cNvSpPr>
            <a:spLocks noChangeArrowheads="1" noChangeShapeType="1" noTextEdit="1"/>
          </p:cNvSpPr>
          <p:nvPr/>
        </p:nvSpPr>
        <p:spPr bwMode="auto">
          <a:xfrm>
            <a:off x="1547813" y="3068638"/>
            <a:ext cx="2087562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100</a:t>
            </a:r>
          </a:p>
        </p:txBody>
      </p:sp>
      <p:sp>
        <p:nvSpPr>
          <p:cNvPr id="8200" name="WordArt 15"/>
          <p:cNvSpPr>
            <a:spLocks noChangeArrowheads="1" noChangeShapeType="1" noTextEdit="1"/>
          </p:cNvSpPr>
          <p:nvPr/>
        </p:nvSpPr>
        <p:spPr bwMode="auto">
          <a:xfrm>
            <a:off x="1116013" y="3068638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</p:txBody>
      </p:sp>
      <p:pic>
        <p:nvPicPr>
          <p:cNvPr id="8201" name="Picture 16" descr="21ecba1fb6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8713787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052513"/>
            <a:ext cx="585311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8800" b="1" smtClean="0">
                <a:solidFill>
                  <a:srgbClr val="0000FF"/>
                </a:solidFill>
                <a:latin typeface="Times New Roman" pitchFamily="18" charset="0"/>
              </a:rPr>
              <a:t>Оля</a:t>
            </a:r>
          </a:p>
        </p:txBody>
      </p:sp>
      <p:sp>
        <p:nvSpPr>
          <p:cNvPr id="3075" name="Line 4"/>
          <p:cNvSpPr>
            <a:spLocks noChangeShapeType="1"/>
          </p:cNvSpPr>
          <p:nvPr/>
        </p:nvSpPr>
        <p:spPr bwMode="auto">
          <a:xfrm>
            <a:off x="3851275" y="3213100"/>
            <a:ext cx="2376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Line 5"/>
          <p:cNvSpPr>
            <a:spLocks noChangeShapeType="1"/>
          </p:cNvSpPr>
          <p:nvPr/>
        </p:nvSpPr>
        <p:spPr bwMode="auto">
          <a:xfrm>
            <a:off x="3779838" y="3500438"/>
            <a:ext cx="2449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" name="Line 6"/>
          <p:cNvSpPr>
            <a:spLocks noChangeShapeType="1"/>
          </p:cNvSpPr>
          <p:nvPr/>
        </p:nvSpPr>
        <p:spPr bwMode="auto">
          <a:xfrm>
            <a:off x="3779838" y="3860800"/>
            <a:ext cx="2449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3851275" y="4221163"/>
            <a:ext cx="2449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Line 8"/>
          <p:cNvSpPr>
            <a:spLocks noChangeShapeType="1"/>
          </p:cNvSpPr>
          <p:nvPr/>
        </p:nvSpPr>
        <p:spPr bwMode="auto">
          <a:xfrm>
            <a:off x="3851275" y="4508500"/>
            <a:ext cx="24495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" name="WordArt 14"/>
          <p:cNvSpPr>
            <a:spLocks noChangeArrowheads="1" noChangeShapeType="1" noTextEdit="1"/>
          </p:cNvSpPr>
          <p:nvPr/>
        </p:nvSpPr>
        <p:spPr bwMode="auto">
          <a:xfrm>
            <a:off x="2484438" y="3068638"/>
            <a:ext cx="1152525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</a:t>
            </a:r>
          </a:p>
        </p:txBody>
      </p:sp>
      <p:pic>
        <p:nvPicPr>
          <p:cNvPr id="3081" name="Picture 25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708275"/>
            <a:ext cx="944562" cy="214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Rectangle 29"/>
          <p:cNvSpPr>
            <a:spLocks noChangeArrowheads="1"/>
          </p:cNvSpPr>
          <p:nvPr/>
        </p:nvSpPr>
        <p:spPr bwMode="auto">
          <a:xfrm>
            <a:off x="4859338" y="2924175"/>
            <a:ext cx="14398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000099"/>
                </a:solidFill>
                <a:latin typeface="Times New Roman" pitchFamily="18" charset="0"/>
              </a:rPr>
              <a:t>♪</a:t>
            </a:r>
          </a:p>
        </p:txBody>
      </p:sp>
      <p:pic>
        <p:nvPicPr>
          <p:cNvPr id="3083" name="Picture 10" descr="21ecba1fb6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56663" cy="661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-180975" y="1125538"/>
            <a:ext cx="8929688" cy="6267450"/>
            <a:chOff x="2318" y="3701"/>
            <a:chExt cx="7182" cy="4320"/>
          </a:xfrm>
        </p:grpSpPr>
        <p:sp>
          <p:nvSpPr>
            <p:cNvPr id="6153" name="AutoShape 6"/>
            <p:cNvSpPr>
              <a:spLocks noChangeAspect="1" noChangeArrowheads="1"/>
            </p:cNvSpPr>
            <p:nvPr/>
          </p:nvSpPr>
          <p:spPr bwMode="auto">
            <a:xfrm>
              <a:off x="2318" y="3701"/>
              <a:ext cx="718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4685" y="5353"/>
              <a:ext cx="2648" cy="508"/>
              <a:chOff x="4685" y="5353"/>
              <a:chExt cx="2648" cy="508"/>
            </a:xfrm>
          </p:grpSpPr>
          <p:sp>
            <p:nvSpPr>
              <p:cNvPr id="6155" name="Line 8"/>
              <p:cNvSpPr>
                <a:spLocks noChangeShapeType="1"/>
              </p:cNvSpPr>
              <p:nvPr/>
            </p:nvSpPr>
            <p:spPr bwMode="auto">
              <a:xfrm>
                <a:off x="4685" y="5353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6" name="Line 9"/>
              <p:cNvSpPr>
                <a:spLocks noChangeShapeType="1"/>
              </p:cNvSpPr>
              <p:nvPr/>
            </p:nvSpPr>
            <p:spPr bwMode="auto">
              <a:xfrm>
                <a:off x="4685" y="5480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7" name="Line 10"/>
              <p:cNvSpPr>
                <a:spLocks noChangeShapeType="1"/>
              </p:cNvSpPr>
              <p:nvPr/>
            </p:nvSpPr>
            <p:spPr bwMode="auto">
              <a:xfrm>
                <a:off x="4685" y="5607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8" name="Line 11"/>
              <p:cNvSpPr>
                <a:spLocks noChangeShapeType="1"/>
              </p:cNvSpPr>
              <p:nvPr/>
            </p:nvSpPr>
            <p:spPr bwMode="auto">
              <a:xfrm>
                <a:off x="4685" y="5734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9" name="Line 12"/>
              <p:cNvSpPr>
                <a:spLocks noChangeShapeType="1"/>
              </p:cNvSpPr>
              <p:nvPr/>
            </p:nvSpPr>
            <p:spPr bwMode="auto">
              <a:xfrm>
                <a:off x="4685" y="5861"/>
                <a:ext cx="264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6152" name="Picture 4" descr="21ecba1fb6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8913"/>
            <a:ext cx="8713787" cy="6456362"/>
          </a:xfrm>
          <a:noFill/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1052513"/>
            <a:ext cx="439261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8000" b="1" smtClean="0">
                <a:solidFill>
                  <a:srgbClr val="0000FF"/>
                </a:solidFill>
                <a:latin typeface="Times New Roman" pitchFamily="18" charset="0"/>
              </a:rPr>
              <a:t>Коля</a:t>
            </a:r>
          </a:p>
        </p:txBody>
      </p:sp>
      <p:pic>
        <p:nvPicPr>
          <p:cNvPr id="6148" name="Picture 13" descr="0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924175"/>
            <a:ext cx="754062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14"/>
          <p:cNvSpPr>
            <a:spLocks noChangeArrowheads="1"/>
          </p:cNvSpPr>
          <p:nvPr/>
        </p:nvSpPr>
        <p:spPr bwMode="auto">
          <a:xfrm>
            <a:off x="4787900" y="2852738"/>
            <a:ext cx="14398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000099"/>
                </a:solidFill>
                <a:latin typeface="Times New Roman" pitchFamily="18" charset="0"/>
              </a:rPr>
              <a:t>♪</a:t>
            </a:r>
          </a:p>
        </p:txBody>
      </p:sp>
      <p:pic>
        <p:nvPicPr>
          <p:cNvPr id="6150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3068638"/>
            <a:ext cx="2879725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WordArt 16"/>
          <p:cNvSpPr>
            <a:spLocks noChangeArrowheads="1" noChangeShapeType="1" noTextEdit="1"/>
          </p:cNvSpPr>
          <p:nvPr/>
        </p:nvSpPr>
        <p:spPr bwMode="auto">
          <a:xfrm>
            <a:off x="3348038" y="2852738"/>
            <a:ext cx="288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83202"/>
            <a:ext cx="5357850" cy="66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02235"/>
            <a:ext cx="4572032" cy="625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145" y="500042"/>
            <a:ext cx="8340189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7133"/>
            <a:ext cx="4357718" cy="653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68012"/>
            <a:ext cx="4572031" cy="631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0301" y="253978"/>
            <a:ext cx="4457715" cy="660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31746"/>
            <a:ext cx="4786346" cy="649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Кнопк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арке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756</Words>
  <Application>Microsoft Office PowerPoint</Application>
  <PresentationFormat>Экран (4:3)</PresentationFormat>
  <Paragraphs>157</Paragraphs>
  <Slides>93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93</vt:i4>
      </vt:variant>
    </vt:vector>
  </HeadingPairs>
  <TitlesOfParts>
    <vt:vector size="102" baseType="lpstr">
      <vt:lpstr>Поток</vt:lpstr>
      <vt:lpstr>Твердый переплет</vt:lpstr>
      <vt:lpstr>Кнопка</vt:lpstr>
      <vt:lpstr>Паркет</vt:lpstr>
      <vt:lpstr>1_Паркет</vt:lpstr>
      <vt:lpstr>Воздушный поток</vt:lpstr>
      <vt:lpstr>Техническая</vt:lpstr>
      <vt:lpstr>Перспектива</vt:lpstr>
      <vt:lpstr>Аптека</vt:lpstr>
      <vt:lpstr>УСНИЙ ЖУРНАЛ</vt:lpstr>
      <vt:lpstr>  1 СТОРІНКА   … взагалі без імення ніхто між людей не буває  Хто б не родився на світ – родовита людина чи проста,  Кожного з них, породивши, іменням батьки наділяють.                                                                 Гомер, Одіссея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 СТОРІНКА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сторінка</vt:lpstr>
      <vt:lpstr>Презентация PowerPoint</vt:lpstr>
      <vt:lpstr>Презентация PowerPoint</vt:lpstr>
      <vt:lpstr>Презентация PowerPoint</vt:lpstr>
      <vt:lpstr> ДМИТРО гр.; Demeter –   стосовний до Деметри, належний їй; у грецькій міфології Деметра – богиня родючості та хліборобства. </vt:lpstr>
      <vt:lpstr>ЄВГЕНІЙ гр.; eugenes – благородний, шляхетний. </vt:lpstr>
      <vt:lpstr>Презентация PowerPoint</vt:lpstr>
      <vt:lpstr>Презентация PowerPoint</vt:lpstr>
      <vt:lpstr>Презентация PowerPoint</vt:lpstr>
      <vt:lpstr>  ЮРІЙ гр.;  те саме, що Георгій; georgos – хлібороб, плугатар.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РОМАН лат.; Romanus – римський, римлянин. </vt:lpstr>
      <vt:lpstr>СЕРГІЙ лат.; від servus – служитель. </vt:lpstr>
      <vt:lpstr>  АРТУР запозичене; кельт. Artur – ведмідь. </vt:lpstr>
      <vt:lpstr>Презентация PowerPoint</vt:lpstr>
      <vt:lpstr>ІГОР  сканд.;  Ingvіo – скандинавський бог достатку і varr – охороняти, захищати (буквально: охоронець, захисник Інгве)   </vt:lpstr>
      <vt:lpstr>Презентация PowerPoint</vt:lpstr>
      <vt:lpstr>Презентация PowerPoint</vt:lpstr>
      <vt:lpstr>Презентация PowerPoint</vt:lpstr>
      <vt:lpstr>РОСТИСЛАВ слов.; від рост- ( рости) і слав- (слава) </vt:lpstr>
      <vt:lpstr>Презентация PowerPoint</vt:lpstr>
      <vt:lpstr>Презентация PowerPoint</vt:lpstr>
      <vt:lpstr>БОГДАН слов.; калька з грецького імені Theodotos; від theodotos – даний богами. </vt:lpstr>
      <vt:lpstr>ВОЛОДИМИР слов.; від слів влада і великий (буквально: силою великий) </vt:lpstr>
      <vt:lpstr>Презентация PowerPoint</vt:lpstr>
      <vt:lpstr>4 сторінка</vt:lpstr>
      <vt:lpstr>Презентация PowerPoint</vt:lpstr>
      <vt:lpstr>4 сторінка</vt:lpstr>
      <vt:lpstr>Презентация PowerPoint</vt:lpstr>
      <vt:lpstr>Презентация PowerPoint</vt:lpstr>
      <vt:lpstr>5 сторінка</vt:lpstr>
      <vt:lpstr>ВІКТОРИНА “АУКЦІОН ІМЕН”</vt:lpstr>
      <vt:lpstr>1. Назвіть твори української (світової) художньої літератури, у яких фігурують імена людей.</vt:lpstr>
      <vt:lpstr>2. Назвіть українські народні пісні, у назвах яких фігурують імена  людей.</vt:lpstr>
      <vt:lpstr>3. Назвіть географічні об'єкти (країни, міста, річки), у назвах яких фігурують імена людей.</vt:lpstr>
      <vt:lpstr>4. Правильно відновіть пропущені імена в  прислів'ях і приказках.   Нашій     …    гарно і в хустині.  </vt:lpstr>
      <vt:lpstr>Наш    ...     не журиться об тім — батько вмирає, а він млинці вминає </vt:lpstr>
      <vt:lpstr> Без     ...      вода не освятиться. </vt:lpstr>
      <vt:lpstr>  Видно, що       ...        млинці пекла, бо всі ворота в тісті. </vt:lpstr>
      <vt:lpstr>Наша      ...       на все здалася.</vt:lpstr>
      <vt:lpstr>Казала    ...    , як удасться.</vt:lpstr>
      <vt:lpstr>Прилип, як до …   …</vt:lpstr>
      <vt:lpstr>От так     ...     : рукавиці за пазухою, а він їх шука.</vt:lpstr>
      <vt:lpstr>Хапай,    ...     , поки тепле.</vt:lpstr>
      <vt:lpstr>Не для      ...     паляниця, не для пса ковбаса. </vt:lpstr>
      <vt:lpstr>Не лізь,    ...     , у дурницю, бо дурниця боком вилізе. </vt:lpstr>
      <vt:lpstr>Била     …        , пішла позивати, присудили   ...    ще й      ...     прохати. </vt:lpstr>
      <vt:lpstr>Побили   ...   за     ...     вину.</vt:lpstr>
      <vt:lpstr>На безриб'ї і рак — риба,  на безлюдді і    ...      — чоловік.</vt:lpstr>
      <vt:lpstr>Не буде   …    так буде другая. </vt:lpstr>
      <vt:lpstr> Торохтить       ...         , як діжа з горохом. </vt:lpstr>
      <vt:lpstr>Розказав       ...       рябої кобили сон. </vt:lpstr>
      <vt:lpstr>У всякої     ...      свої одговорки. </vt:lpstr>
      <vt:lpstr>Заробила     ...     бісового дядька. </vt:lpstr>
      <vt:lpstr>Пустив Бог       ...      на волокиту. </vt:lpstr>
      <vt:lpstr>Презентация PowerPoint</vt:lpstr>
      <vt:lpstr>Валя</vt:lpstr>
      <vt:lpstr>Толя</vt:lpstr>
      <vt:lpstr>Оля</vt:lpstr>
      <vt:lpstr>Коля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64</cp:revision>
  <dcterms:created xsi:type="dcterms:W3CDTF">2012-03-09T15:25:16Z</dcterms:created>
  <dcterms:modified xsi:type="dcterms:W3CDTF">2013-01-29T12:49:15Z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4015728</vt:lpwstr>
  </property>
  <property fmtid="{D5CDD505-2E9C-101B-9397-08002B2CF9AE}" name="NXPowerLiteVersion" pid="3">
    <vt:lpwstr>D4.1.4</vt:lpwstr>
  </property>
</Properties>
</file>