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presentationml.slide+xml" PartName="/ppt/slides/slide47.xml"/>
  <Override ContentType="application/vnd.openxmlformats-officedocument.presentationml.slide+xml" PartName="/ppt/slides/slide58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themeOverride+xml" PartName="/ppt/theme/themeOverride3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notesMaster+xml" PartName="/ppt/notesMasters/notesMaster1.xml"/>
  <Override ContentType="application/vnd.openxmlformats-officedocument.themeOverride+xml" PartName="/ppt/theme/themeOverride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slide+xml" PartName="/ppt/slides/slide5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5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2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6.xml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+xml" PartName="/ppt/slides/slide56.xml"/>
  <Override ContentType="application/vnd.openxmlformats-officedocument.presentationml.slideLayout+xml" PartName="/ppt/slideLayouts/slideLayout8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259" r:id="rId3"/>
    <p:sldId id="261" r:id="rId4"/>
    <p:sldId id="257" r:id="rId5"/>
    <p:sldId id="287" r:id="rId6"/>
    <p:sldId id="298" r:id="rId7"/>
    <p:sldId id="307" r:id="rId8"/>
    <p:sldId id="301" r:id="rId9"/>
    <p:sldId id="333" r:id="rId10"/>
    <p:sldId id="332" r:id="rId11"/>
    <p:sldId id="291" r:id="rId12"/>
    <p:sldId id="262" r:id="rId13"/>
    <p:sldId id="295" r:id="rId14"/>
    <p:sldId id="334" r:id="rId15"/>
    <p:sldId id="335" r:id="rId16"/>
    <p:sldId id="336" r:id="rId17"/>
    <p:sldId id="308" r:id="rId18"/>
    <p:sldId id="317" r:id="rId19"/>
    <p:sldId id="323" r:id="rId20"/>
    <p:sldId id="338" r:id="rId21"/>
    <p:sldId id="329" r:id="rId22"/>
    <p:sldId id="304" r:id="rId23"/>
    <p:sldId id="312" r:id="rId24"/>
    <p:sldId id="300" r:id="rId25"/>
    <p:sldId id="297" r:id="rId26"/>
    <p:sldId id="290" r:id="rId27"/>
    <p:sldId id="339" r:id="rId28"/>
    <p:sldId id="305" r:id="rId29"/>
    <p:sldId id="316" r:id="rId30"/>
    <p:sldId id="293" r:id="rId31"/>
    <p:sldId id="296" r:id="rId32"/>
    <p:sldId id="294" r:id="rId33"/>
    <p:sldId id="328" r:id="rId34"/>
    <p:sldId id="340" r:id="rId35"/>
    <p:sldId id="331" r:id="rId36"/>
    <p:sldId id="337" r:id="rId37"/>
    <p:sldId id="315" r:id="rId38"/>
    <p:sldId id="313" r:id="rId39"/>
    <p:sldId id="309" r:id="rId40"/>
    <p:sldId id="314" r:id="rId41"/>
    <p:sldId id="310" r:id="rId42"/>
    <p:sldId id="263" r:id="rId43"/>
    <p:sldId id="299" r:id="rId44"/>
    <p:sldId id="322" r:id="rId45"/>
    <p:sldId id="324" r:id="rId46"/>
    <p:sldId id="327" r:id="rId47"/>
    <p:sldId id="268" r:id="rId48"/>
    <p:sldId id="325" r:id="rId49"/>
    <p:sldId id="265" r:id="rId50"/>
    <p:sldId id="288" r:id="rId51"/>
    <p:sldId id="269" r:id="rId52"/>
    <p:sldId id="282" r:id="rId53"/>
    <p:sldId id="278" r:id="rId54"/>
    <p:sldId id="271" r:id="rId55"/>
    <p:sldId id="274" r:id="rId56"/>
    <p:sldId id="276" r:id="rId57"/>
    <p:sldId id="270" r:id="rId58"/>
    <p:sldId id="279" r:id="rId59"/>
    <p:sldId id="280" r:id="rId60"/>
    <p:sldId id="286" r:id="rId61"/>
    <p:sldId id="326" r:id="rId62"/>
    <p:sldId id="289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42" autoAdjust="0"/>
    <p:restoredTop sz="94660"/>
  </p:normalViewPr>
  <p:slideViewPr>
    <p:cSldViewPr>
      <p:cViewPr varScale="1">
        <p:scale>
          <a:sx n="72" d="100"/>
          <a:sy n="72" d="100"/>
        </p:scale>
        <p:origin x="-4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84540A-64DF-4BBA-89DE-A5B3501442EC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BA7A6-F661-4AF3-BCD6-663042B7DB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BA7A6-F661-4AF3-BCD6-663042B7DB2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BA7A6-F661-4AF3-BCD6-663042B7DB2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BA7A6-F661-4AF3-BCD6-663042B7DB2A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BA7A6-F661-4AF3-BCD6-663042B7DB2A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BA7A6-F661-4AF3-BCD6-663042B7DB2A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0BA7A6-F661-4AF3-BCD6-663042B7DB2A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45000">
              <a:schemeClr val="bg2">
                <a:shade val="68000"/>
                <a:satMod val="155000"/>
              </a:schemeClr>
            </a:gs>
            <a:gs pos="100000">
              <a:schemeClr val="bg2">
                <a:tint val="70000"/>
                <a:satMod val="17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notesSlides/notesSlide1.xml" Type="http://schemas.openxmlformats.org/officeDocument/2006/relationships/notesSlide"/><Relationship Id="rId2" Target="../slideLayouts/slideLayout1.xml" Type="http://schemas.openxmlformats.org/officeDocument/2006/relationships/slideLayout"/><Relationship Id="rId1" Target="../theme/themeOverride1.xml" Type="http://schemas.openxmlformats.org/officeDocument/2006/relationships/themeOverride"/><Relationship Id="rId4" Target="../media/image1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Relationship Id="rId9" Type="http://schemas.openxmlformats.org/officeDocument/2006/relationships/image" Target="../media/image88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45000">
              <a:schemeClr val="bg2">
                <a:shade val="68000"/>
                <a:satMod val="155000"/>
              </a:schemeClr>
            </a:gs>
            <a:gs pos="100000">
              <a:schemeClr val="bg2">
                <a:tint val="70000"/>
                <a:satMod val="17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954047_html_m6276f19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60648"/>
            <a:ext cx="8424936" cy="619268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sp>
        <p:nvSpPr>
          <p:cNvPr id="9" name="Прямоугольник 8"/>
          <p:cNvSpPr/>
          <p:nvPr/>
        </p:nvSpPr>
        <p:spPr>
          <a:xfrm>
            <a:off x="357158" y="428604"/>
            <a:ext cx="7488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C00000"/>
                </a:solidFill>
                <a:latin typeface="Verdana" pitchFamily="34" charset="0"/>
                <a:cs typeface="Times New Roman" pitchFamily="18" charset="0"/>
              </a:rPr>
              <a:t>Українські обереги</a:t>
            </a:r>
            <a:endParaRPr lang="ru-RU" sz="4400" b="1" i="1" dirty="0">
              <a:solidFill>
                <a:srgbClr val="C00000"/>
              </a:solidFill>
              <a:latin typeface="Verdan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udmila\Desktop\На атестацію 2013\Великобританія\getIm98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1" y="0"/>
            <a:ext cx="852963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udmila\Desktop\На атестацію 2013\Великобританія\19274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214422"/>
            <a:ext cx="8589884" cy="5400600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86776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Рушник на щастя, на долю…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udmila\Desktop\На атестацію 2013\Великобританія\1376584454_536870753_3---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7" y="452437"/>
            <a:ext cx="7934325" cy="595312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Ludmila\Desktop\На атестацію 2013\обереги\вишиванки\85022635_7_644x461_rushnik-vishitiy-na-vesllya-ruchna-robota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Ludmila\Desktop\На атестацію 2013\обереги\вишиванки\1289149101_9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9595" y="0"/>
            <a:ext cx="694481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Ludmila\Desktop\На атестацію 2013\обереги\вишиванки\85714383_4_644x461_vishit-rushniki-hobbi-otdyh-i-spo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80" y="1859"/>
            <a:ext cx="9146480" cy="685614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3" descr="C:\Users\Ludmila\Desktop\На атестацію 2013\Великобританія\17436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Ludmila\Desktop\На атестацію 2013\обереги\вишиванки\183686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928" y="0"/>
            <a:ext cx="799814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Ludmila\Desktop\На атестацію 2013\обереги\вишиванки\rushnik-ruchnoy-raboty-svadebnyy-vyshivka-krestikom-main-819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05" y="1"/>
            <a:ext cx="916321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019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332656"/>
            <a:ext cx="8352928" cy="6108760"/>
          </a:xfrm>
        </p:spPr>
      </p:pic>
      <p:sp>
        <p:nvSpPr>
          <p:cNvPr id="3" name="TextBox 2"/>
          <p:cNvSpPr txBox="1"/>
          <p:nvPr/>
        </p:nvSpPr>
        <p:spPr>
          <a:xfrm>
            <a:off x="2571736" y="500042"/>
            <a:ext cx="57150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</a:rPr>
              <a:t>Я мушу, любий, вірити в дива.</a:t>
            </a:r>
          </a:p>
          <a:p>
            <a:pPr algn="r"/>
            <a:r>
              <a:rPr lang="uk-UA" sz="3200" b="1" dirty="0" smtClean="0">
                <a:solidFill>
                  <a:schemeClr val="bg1"/>
                </a:solidFill>
              </a:rPr>
              <a:t>Леся Українка</a:t>
            </a:r>
            <a:endParaRPr lang="uk-UA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udmila\Desktop\На атестацію 2013\Великобританія\getIma1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" y="0"/>
            <a:ext cx="908685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udmila\Desktop\На атестацію 2013\Великобританія\getImagзщ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556" y="-20722"/>
            <a:ext cx="7122344" cy="687872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udmila\Desktop\На атестацію 2013\Великобританія\get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714375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Ludmila\Desktop\На атестацію 2013\обереги\фото обереги\192748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Ludmila\Desktop\На атестацію 2013\Великобританія\pFiVEZ2f3m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udmila\Desktop\На атестацію 2013\Великобританія\1376584454_536870753_6---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4146230" cy="5526095"/>
          </a:xfrm>
          <a:prstGeom prst="rect">
            <a:avLst/>
          </a:prstGeom>
          <a:noFill/>
        </p:spPr>
      </p:pic>
      <p:pic>
        <p:nvPicPr>
          <p:cNvPr id="8195" name="Picture 3" descr="C:\Users\Ludmila\Desktop\На атестацію 2013\Великобританія\1376584454_536870753_7---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0552" y="571480"/>
            <a:ext cx="4167680" cy="555468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udmila\Desktop\На атестацію 2013\Великобританія\1309166894_221037401_4----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4061020" cy="5411807"/>
          </a:xfrm>
          <a:prstGeom prst="rect">
            <a:avLst/>
          </a:prstGeom>
          <a:noFill/>
        </p:spPr>
      </p:pic>
      <p:pic>
        <p:nvPicPr>
          <p:cNvPr id="1027" name="Picture 3" descr="C:\Users\Ludmila\Desktop\На атестацію 2013\Великобританія\1309166894_221037401_5----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714356"/>
            <a:ext cx="4061020" cy="541180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udmila\Desktop\На атестацію 2013\Великобританія\192748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85728"/>
            <a:ext cx="6357982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Ludmila\Desktop\На атестацію 2013\обереги\фото обереги\JjLeWgUakd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2948" y="642918"/>
            <a:ext cx="3908510" cy="5857916"/>
          </a:xfrm>
          <a:prstGeom prst="rect">
            <a:avLst/>
          </a:prstGeom>
          <a:noFill/>
        </p:spPr>
      </p:pic>
      <p:pic>
        <p:nvPicPr>
          <p:cNvPr id="59395" name="Picture 3" descr="C:\Users\Ludmila\Desktop\На атестацію 2013\Великобританія\174369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298" y="642918"/>
            <a:ext cx="4393420" cy="585789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Ludmila\Desktop\На атестацію 2013\обереги\вишиванки\148915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22173102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60648"/>
            <a:ext cx="8136904" cy="6264696"/>
          </a:xfrm>
        </p:spPr>
      </p:pic>
      <p:sp>
        <p:nvSpPr>
          <p:cNvPr id="3" name="TextBox 2"/>
          <p:cNvSpPr txBox="1"/>
          <p:nvPr/>
        </p:nvSpPr>
        <p:spPr>
          <a:xfrm>
            <a:off x="928662" y="214290"/>
            <a:ext cx="75724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Хліб – усьому голова</a:t>
            </a:r>
            <a:endParaRPr lang="uk-UA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udmila\Desktop\На атестацію 2013\Великобританія\19274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Ludmila\Desktop\На атестацію 2013\Великобританія\1376584454_536870753_4---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7" y="452437"/>
            <a:ext cx="7934325" cy="595312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udmila\Desktop\На атестацію 2013\Великобританія\192748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857232"/>
            <a:ext cx="4078488" cy="5437984"/>
          </a:xfrm>
          <a:prstGeom prst="rect">
            <a:avLst/>
          </a:prstGeom>
          <a:noFill/>
        </p:spPr>
      </p:pic>
      <p:pic>
        <p:nvPicPr>
          <p:cNvPr id="5123" name="Picture 3" descr="C:\Users\Ludmila\Desktop\На атестацію 2013\Великобританія\1376584454_536870753_5----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857232"/>
            <a:ext cx="4092630" cy="5454657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udmila\Desktop\На атестацію 2013\Великобританія\9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837" y="0"/>
            <a:ext cx="7172326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udmila\Desktop\На атестацію 2013\Великобританія\getImagшгне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7319" y="0"/>
            <a:ext cx="632936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udmila\Desktop\На атестацію 2013\Великобританія\getImaбеку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8700" y="0"/>
            <a:ext cx="70866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dg50.mycdn.me/getImage?photoId=525785021896&amp;photoType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64" cy="614366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Ludmila\Desktop\На атестацію 2013\обереги\вишиванки\620502_13651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050"/>
            <a:ext cx="9144000" cy="60579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Ludmila\Desktop\На атестацію 2013\обереги\фото обереги\19274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785794"/>
            <a:ext cx="4286280" cy="5711468"/>
          </a:xfrm>
          <a:prstGeom prst="rect">
            <a:avLst/>
          </a:prstGeom>
          <a:noFill/>
        </p:spPr>
      </p:pic>
      <p:pic>
        <p:nvPicPr>
          <p:cNvPr id="67587" name="Picture 3" descr="C:\Users\Ludmila\Desktop\На атестацію 2013\обереги\вишиванки\6244702_20130702011224_600x6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785794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Ludmila\Desktop\На атестацію 2013\обереги\фото обереги\1927482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57232"/>
            <a:ext cx="5214942" cy="5214942"/>
          </a:xfrm>
          <a:prstGeom prst="rect">
            <a:avLst/>
          </a:prstGeom>
          <a:noFill/>
        </p:spPr>
      </p:pic>
      <p:pic>
        <p:nvPicPr>
          <p:cNvPr id="63492" name="Picture 4" descr="C:\Users\Ludmila\Desktop\На атестацію 2013\Великобританія\1309166894_221037401_3---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836255"/>
            <a:ext cx="3929058" cy="523595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45000">
              <a:schemeClr val="bg2">
                <a:shade val="68000"/>
                <a:satMod val="155000"/>
              </a:schemeClr>
            </a:gs>
            <a:gs pos="100000">
              <a:schemeClr val="bg2">
                <a:tint val="70000"/>
                <a:satMod val="17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6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86248" y="142852"/>
            <a:ext cx="4500594" cy="3375445"/>
          </a:xfrm>
        </p:spPr>
      </p:pic>
      <p:pic>
        <p:nvPicPr>
          <p:cNvPr id="3" name="Содержимое 3" descr="confe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142852"/>
            <a:ext cx="3571900" cy="3321867"/>
          </a:xfrm>
          <a:prstGeom prst="rect">
            <a:avLst/>
          </a:prstGeom>
        </p:spPr>
      </p:pic>
      <p:pic>
        <p:nvPicPr>
          <p:cNvPr id="5" name="Содержимое 3" descr="1258708676_kalin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4286256"/>
            <a:ext cx="2434296" cy="2231677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0034" y="4286256"/>
            <a:ext cx="2580008" cy="2313177"/>
          </a:xfrm>
          <a:prstGeom prst="rect">
            <a:avLst/>
          </a:prstGeom>
        </p:spPr>
      </p:pic>
      <p:pic>
        <p:nvPicPr>
          <p:cNvPr id="7" name="Содержимое 3" descr="gr_05.08.01_aist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43240" y="4286256"/>
            <a:ext cx="3132918" cy="22675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8596" y="3500438"/>
            <a:ext cx="8286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Без верби та калини – нема України</a:t>
            </a:r>
            <a:endParaRPr lang="uk-UA" sz="4000" b="1" dirty="0">
              <a:solidFill>
                <a:srgbClr val="C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Ludmila\Desktop\На атестацію 2013\обереги\вишиванки\219176_20120817064905_6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183" y="7619"/>
            <a:ext cx="9154183" cy="685038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6" descr="загруженное (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500042"/>
            <a:ext cx="4317602" cy="5786478"/>
          </a:xfrm>
        </p:spPr>
      </p:pic>
      <p:pic>
        <p:nvPicPr>
          <p:cNvPr id="8" name="Picture 2" descr="C:\Users\Ludmila\Desktop\На атестацію 2013\обереги\вишиванки\3a34bb869808ae6906cc7caa200180a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00042"/>
            <a:ext cx="4341554" cy="5786478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useum_of_Folk_Architecture_and_Ethnography_in_Pyrohiv_22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500174"/>
            <a:ext cx="8064896" cy="5102027"/>
          </a:xfrm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8496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Місце рушника в оселі</a:t>
            </a:r>
            <a:endParaRPr lang="ru-RU" sz="4400" b="1" dirty="0">
              <a:solidFill>
                <a:schemeClr val="accent2">
                  <a:lumMod val="75000"/>
                </a:schemeClr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Ludmila\Desktop\На атестацію 2013\Великобританія\800px-Museum_of_Folk_Architecture_and_Ethnography_in_Pyrohiv_2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Ludmila\Desktop\На атестацію 2013\обереги\вишиванки\Rushnik-miy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848" y="-19289"/>
            <a:ext cx="7978680" cy="6877289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Ludmila\Desktop\На атестацію 2013\обереги\вишиванки\88671807_2_644x461_prodam-vishitiy-rushnik-bserom-fotograf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80" y="1859"/>
            <a:ext cx="9146480" cy="685614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271436616_venok-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71480"/>
            <a:ext cx="4000528" cy="3668509"/>
          </a:xfrm>
        </p:spPr>
      </p:pic>
      <p:pic>
        <p:nvPicPr>
          <p:cNvPr id="4" name="Содержимое 3" descr="thumb_400_12344365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173757"/>
            <a:ext cx="4383368" cy="35158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4643446"/>
            <a:ext cx="36433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Символ дівочої краси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Verdana" pitchFamily="34" charset="0"/>
            </a:endParaRPr>
          </a:p>
          <a:p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5214942" y="142852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C00000"/>
                </a:solidFill>
              </a:rPr>
              <a:t>Віночок</a:t>
            </a:r>
            <a:endParaRPr lang="uk-UA" sz="6000" b="1" dirty="0">
              <a:solidFill>
                <a:srgbClr val="C00000"/>
              </a:solidFill>
            </a:endParaRPr>
          </a:p>
        </p:txBody>
      </p:sp>
      <p:pic>
        <p:nvPicPr>
          <p:cNvPr id="6" name="Picture 13" descr="5&lt;br /&gt;&lt;br /&gt;&lt;span class=&quot;taxonomy&quot;&gt;&amp;Lcy;&amp;yucy;&amp;dcy;&amp;icy; &amp;vcy; &amp;scy;&amp;ocy;&amp;rcy;&amp;ocy;&amp;chcy;&amp;kcy;&amp;acy;&amp;khcy;&lt;/span&g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4570" y="1071546"/>
            <a:ext cx="2962251" cy="1981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01036557_3293001_otIMG_959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6266" y="714356"/>
            <a:ext cx="3875190" cy="5554438"/>
          </a:xfrm>
        </p:spPr>
      </p:pic>
      <p:sp>
        <p:nvSpPr>
          <p:cNvPr id="7" name="Прямоугольник 6"/>
          <p:cNvSpPr/>
          <p:nvPr/>
        </p:nvSpPr>
        <p:spPr>
          <a:xfrm>
            <a:off x="4286248" y="1000108"/>
            <a:ext cx="48577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Сонячний віночок</a:t>
            </a:r>
            <a:endParaRPr lang="ru-RU" sz="40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57752" y="2571744"/>
            <a:ext cx="39290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Квіточки чудові, різнокольорові, </a:t>
            </a:r>
            <a:b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  нарвала тих квіток </a:t>
            </a:r>
            <a:b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 сплела собі вінок. </a:t>
            </a:r>
            <a:endParaRPr lang="uk-UA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8" descr="Украинский венок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357298"/>
            <a:ext cx="3960440" cy="482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9" descr="Украинский венок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1357298"/>
            <a:ext cx="3960440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214414" y="500042"/>
            <a:ext cx="6624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rgbClr val="C00000"/>
                </a:solidFill>
                <a:latin typeface="Verdana" pitchFamily="34" charset="0"/>
              </a:rPr>
              <a:t>ТЕХНІКА ПЛЕТІННЯ ВІНКА</a:t>
            </a:r>
            <a:endParaRPr lang="ru-RU" sz="3600" dirty="0">
              <a:solidFill>
                <a:srgbClr val="C000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271582"/>
            <a:ext cx="4429156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  <a:latin typeface="Verdana" pitchFamily="34" charset="0"/>
                <a:cs typeface="Times New Roman" pitchFamily="18" charset="0"/>
              </a:rPr>
              <a:t>вінок</a:t>
            </a:r>
            <a:endParaRPr lang="uk-UA" sz="4400" dirty="0" smtClean="0">
              <a:solidFill>
                <a:srgbClr val="C00000"/>
              </a:solidFill>
              <a:latin typeface="Verdana" pitchFamily="34" charset="0"/>
              <a:cs typeface="Times New Roman" pitchFamily="18" charset="0"/>
            </a:endParaRPr>
          </a:p>
          <a:p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для українського народу здавна був традиційним оберегом. Це також символ жіночності, дівування та дівочої цнотливості. Загалом, вінок - знак життя, долі, життєвої сили, досконалості й перемоги життя над смертю. Вінок поряд із перснем може бути символом весілля.</a:t>
            </a:r>
            <a:br>
              <a:rPr lang="uk-UA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Весільний вінок - це оберіг особливий. Він пов'язаний із сонцем та сяючим небом.</a:t>
            </a:r>
            <a:endParaRPr lang="uk-UA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7" name="Picture 1" descr="C:\Users\Ludmila\Desktop\На атестацію 2013\обереги\фото обереги\NVR1dH6qv8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071546"/>
            <a:ext cx="3983835" cy="5311781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45000">
              <a:schemeClr val="bg2">
                <a:shade val="68000"/>
                <a:satMod val="155000"/>
              </a:schemeClr>
            </a:gs>
            <a:gs pos="100000">
              <a:schemeClr val="bg2">
                <a:tint val="70000"/>
                <a:satMod val="17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58204" cy="785818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C00000"/>
                </a:solidFill>
              </a:rPr>
              <a:t>Рушник – народний символ України. </a:t>
            </a:r>
            <a:endParaRPr lang="uk-UA" sz="4000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14282" y="1000108"/>
            <a:ext cx="4786346" cy="3393386"/>
          </a:xfrm>
        </p:spPr>
        <p:txBody>
          <a:bodyPr>
            <a:noAutofit/>
          </a:bodyPr>
          <a:lstStyle/>
          <a:p>
            <a:r>
              <a:rPr lang="uk-UA" sz="2400" dirty="0" smtClean="0"/>
              <a:t>Сама смуга полотна має насичене символічне значення - дороги, долі, захисту. А коли ця смуга ще й містить на собі вишиті знаки-обереги,то захисна сила її більшає. Хліб-сіль на вишитому рушнику є високою ознакою </a:t>
            </a:r>
            <a:r>
              <a:rPr lang="uk-UA" sz="2400" smtClean="0"/>
              <a:t>гостинності нашого народу</a:t>
            </a:r>
            <a:r>
              <a:rPr lang="uk-UA" sz="2400" dirty="0" smtClean="0"/>
              <a:t>. </a:t>
            </a:r>
          </a:p>
          <a:p>
            <a:endParaRPr lang="uk-UA" sz="2400" dirty="0"/>
          </a:p>
        </p:txBody>
      </p:sp>
      <p:sp>
        <p:nvSpPr>
          <p:cNvPr id="4" name="Прямокутник 3"/>
          <p:cNvSpPr/>
          <p:nvPr/>
        </p:nvSpPr>
        <p:spPr>
          <a:xfrm>
            <a:off x="4786314" y="3903345"/>
            <a:ext cx="421484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Рушником ушановували появу немовлят у родині, одруження дітей, зустрічали рідних і гостей, виряджали у далеку дорогу батька, сина, чоловіка, коханого, проводжали людину в останню путь.</a:t>
            </a:r>
          </a:p>
          <a:p>
            <a:endParaRPr lang="ru-RU" dirty="0"/>
          </a:p>
        </p:txBody>
      </p:sp>
      <p:pic>
        <p:nvPicPr>
          <p:cNvPr id="4098" name="Picture 2" descr="C:\Users\Влад\Desktop\рушни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1000108"/>
            <a:ext cx="3765599" cy="28050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лад\Desktop\3948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4643446"/>
            <a:ext cx="3072712" cy="18586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24097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checker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14282" y="500042"/>
            <a:ext cx="4286280" cy="592935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Вважалося, що вінок із живих квітів захищає дівчину від напасників і лихого ока. Народ вірив, що дівчина, маючи на своїй голові вінок, володіє чарами. А ще вінок на голові і для здоров’я, тому є квіти, які потрібно в нього обов’язково вплести. </a:t>
            </a: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 українського віночку вплітали різноманітні квіти, а всього в одному вінку могло бути до 12 різних квіток. Кожна квітка у віночку щось символізувала. </a:t>
            </a:r>
          </a:p>
          <a:p>
            <a:endParaRPr lang="ru-RU" dirty="0"/>
          </a:p>
        </p:txBody>
      </p:sp>
      <p:pic>
        <p:nvPicPr>
          <p:cNvPr id="3075" name="Picture 3" descr="C:\Users\Влад\Desktop\72975351_0_9f5a5_5768c8e2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728"/>
            <a:ext cx="4363414" cy="32725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Влад\Desktop\72196029_2_644x461_ukrasheniya-na-svadebnuyu-mashinu-v-ukrainskom-stile-fotografi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3714752"/>
            <a:ext cx="4384297" cy="29274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97366837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714356"/>
            <a:ext cx="3960441" cy="5383500"/>
          </a:xfrm>
        </p:spPr>
      </p:pic>
      <p:sp>
        <p:nvSpPr>
          <p:cNvPr id="5" name="Прямоугольник 4"/>
          <p:cNvSpPr/>
          <p:nvPr/>
        </p:nvSpPr>
        <p:spPr>
          <a:xfrm>
            <a:off x="4429124" y="1500174"/>
            <a:ext cx="44673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Одне із найпочесніших місць у вінку займає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деревій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Це досить невибаглива рослина, вона росте всюди, куди занесе вітер її насіння. А тому вважається символом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нескореності і непоборності.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500042"/>
            <a:ext cx="4143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</a:rPr>
              <a:t>Квіти-обереги</a:t>
            </a:r>
            <a:endParaRPr lang="uk-UA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195553705_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071546"/>
            <a:ext cx="4000528" cy="4784557"/>
          </a:xfrm>
        </p:spPr>
      </p:pic>
      <p:sp>
        <p:nvSpPr>
          <p:cNvPr id="5" name="Прямоугольник 4"/>
          <p:cNvSpPr/>
          <p:nvPr/>
        </p:nvSpPr>
        <p:spPr>
          <a:xfrm>
            <a:off x="5072066" y="1428736"/>
            <a:ext cx="3275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    Хміль</a:t>
            </a:r>
            <a:r>
              <a:rPr lang="ru-RU" sz="2400" dirty="0" smtClean="0">
                <a:latin typeface="Verdana" pitchFamily="34" charset="0"/>
              </a:rPr>
              <a:t> </a:t>
            </a:r>
          </a:p>
          <a:p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Verdana" pitchFamily="34" charset="0"/>
            </a:endParaRPr>
          </a:p>
          <a:p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Verdana" pitchFamily="34" charset="0"/>
            </a:endParaRPr>
          </a:p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символізує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розум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Він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оспіваний у багатьох легендах і піснях.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romashka-lechebnie-svoiistv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714356"/>
            <a:ext cx="5892686" cy="5191176"/>
          </a:xfrm>
        </p:spPr>
      </p:pic>
      <p:sp>
        <p:nvSpPr>
          <p:cNvPr id="4" name="Прямоугольник 3"/>
          <p:cNvSpPr/>
          <p:nvPr/>
        </p:nvSpPr>
        <p:spPr>
          <a:xfrm>
            <a:off x="6215074" y="428604"/>
            <a:ext cx="2643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Verdana" pitchFamily="34" charset="0"/>
              </a:rPr>
              <a:t>Ромашка</a:t>
            </a:r>
            <a:r>
              <a:rPr lang="ru-RU" sz="2000" i="1" dirty="0" smtClean="0">
                <a:solidFill>
                  <a:srgbClr val="C00000"/>
                </a:solidFill>
                <a:latin typeface="Verdana" pitchFamily="34" charset="0"/>
              </a:rPr>
              <a:t>—</a:t>
            </a:r>
            <a:endParaRPr lang="ru-RU" sz="2000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15074" y="1071546"/>
            <a:ext cx="27718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здоров'я, добра і ніжності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 Говорять, що у вінку вона повинна бути між гронами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калини та хмелем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024464_f3f6111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86314" y="2643182"/>
            <a:ext cx="3951582" cy="3018333"/>
          </a:xfrm>
        </p:spPr>
      </p:pic>
      <p:sp>
        <p:nvSpPr>
          <p:cNvPr id="5" name="Прямоугольник 4"/>
          <p:cNvSpPr/>
          <p:nvPr/>
        </p:nvSpPr>
        <p:spPr>
          <a:xfrm>
            <a:off x="4786314" y="5643578"/>
            <a:ext cx="40719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tx2"/>
                </a:solidFill>
                <a:latin typeface="Verdana" pitchFamily="34" charset="0"/>
              </a:rPr>
              <a:t>Терен</a:t>
            </a:r>
            <a:r>
              <a:rPr lang="uk-UA" sz="3200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- символ  жіночої  краси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3" descr="kalin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429000"/>
            <a:ext cx="4097843" cy="32576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14876" y="214290"/>
            <a:ext cx="407196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Говорити про 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калину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мабуть, буде зайвим. Одвіку вона була і залишається символом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дівочої краси, чистоти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uk-UA" dirty="0"/>
          </a:p>
        </p:txBody>
      </p:sp>
      <p:pic>
        <p:nvPicPr>
          <p:cNvPr id="7" name="Picture 8" descr="https://fbcdn-sphotos-e-a.akamaihd.net/hphotos-ak-ash2/521501_119844348204128_1061379389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14290"/>
            <a:ext cx="4095778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478057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3690939"/>
            <a:ext cx="4391918" cy="2927946"/>
          </a:xfrm>
        </p:spPr>
      </p:pic>
      <p:pic>
        <p:nvPicPr>
          <p:cNvPr id="5" name="Содержимое 3" descr="Helichrysum_arenarium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357298"/>
            <a:ext cx="4147534" cy="38576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4876" y="785794"/>
            <a:ext cx="428624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Квіточки </a:t>
            </a:r>
            <a:r>
              <a:rPr lang="uk-UA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безсмертника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означають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здоров'я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. На вигляд вони маленькі, не дуже примітні, але їх користь для людини є надзвичайно великою.</a:t>
            </a:r>
          </a:p>
          <a:p>
            <a:endParaRPr lang="uk-UA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Lyubistok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3940458" cy="3736916"/>
          </a:xfrm>
        </p:spPr>
      </p:pic>
      <p:sp>
        <p:nvSpPr>
          <p:cNvPr id="6" name="Прямоугольник 5"/>
          <p:cNvSpPr/>
          <p:nvPr/>
        </p:nvSpPr>
        <p:spPr>
          <a:xfrm>
            <a:off x="4786314" y="214290"/>
            <a:ext cx="41416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Із легенд та пісень відомо про чудодійні властивості </a:t>
            </a:r>
            <a:r>
              <a:rPr lang="uk-UA" sz="24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любистку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Його кидали у купіль дитини, аби довго жила, була милою. А ще в народі побутує думка про любисток як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приворотне зілля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3" descr="9b9639171f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3429000"/>
            <a:ext cx="3938450" cy="303687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4348" y="4143380"/>
            <a:ext cx="385765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Уособленням краси, молодості, сили і здоров'я вважається </a:t>
            </a:r>
            <a:r>
              <a:rPr lang="uk-UA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волошка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Розташовуватися вона повинна обов'язково біля любистку.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194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628" y="285728"/>
            <a:ext cx="3962721" cy="4220746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0"/>
            <a:ext cx="392909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tx2"/>
                </a:solidFill>
                <a:latin typeface="Verdana" pitchFamily="34" charset="0"/>
              </a:rPr>
              <a:t>Барвінок</a:t>
            </a:r>
            <a:endParaRPr lang="uk-UA" sz="4400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14356"/>
            <a:ext cx="43577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Не можна уявити українського віночка без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барвінку.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Він став справжнім символом вічного життя, міцного кохання і шлюбу. До того ж барвінок захищає від нечистої сили.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3" descr="003298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4286256"/>
            <a:ext cx="3682929" cy="23321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86380" y="4795897"/>
            <a:ext cx="335758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  <a:latin typeface="Verdana" pitchFamily="34" charset="0"/>
              </a:rPr>
              <a:t>ЯБЛУНЯ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</a:rPr>
              <a:t> -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3200" b="1" dirty="0" smtClean="0"/>
              <a:t>символ </a:t>
            </a:r>
            <a:r>
              <a:rPr lang="uk-UA" sz="3200" b="1" dirty="0" smtClean="0">
                <a:latin typeface="Verdana" pitchFamily="34" charset="0"/>
              </a:rPr>
              <a:t>материнства</a:t>
            </a:r>
            <a:endParaRPr lang="ru-RU" sz="3200" b="1" dirty="0" smtClean="0">
              <a:latin typeface="Verdana" pitchFamily="34" charset="0"/>
            </a:endParaRPr>
          </a:p>
          <a:p>
            <a:pPr algn="ctr"/>
            <a:endParaRPr lang="uk-UA" sz="3200" dirty="0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nastol.com.ua-4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643050"/>
            <a:ext cx="5572164" cy="4572032"/>
          </a:xfrm>
        </p:spPr>
      </p:pic>
      <p:sp>
        <p:nvSpPr>
          <p:cNvPr id="5" name="Прямоугольник 4"/>
          <p:cNvSpPr/>
          <p:nvPr/>
        </p:nvSpPr>
        <p:spPr>
          <a:xfrm>
            <a:off x="500034" y="500042"/>
            <a:ext cx="47149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Червоний мак</a:t>
            </a:r>
            <a:endParaRPr lang="uk-UA" sz="40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500042"/>
            <a:ext cx="306268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Українська традиція визначає кілька рослин для освячення. Серед них і червоний мак, що став символом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дівочої краси, щирих, чистих почуттів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43372" y="642918"/>
            <a:ext cx="47149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C00000"/>
                </a:solidFill>
                <a:latin typeface="Verdana" pitchFamily="34" charset="0"/>
              </a:rPr>
              <a:t>Чорнобривці</a:t>
            </a:r>
            <a:endParaRPr lang="uk-UA" sz="40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93950" y="2071678"/>
            <a:ext cx="325005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Незайвим буде вплести їх  у вінок, щоб дівчина була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чорнобривою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та надзвичайно гарною.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get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5357850" cy="4018388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chemeClr val="accent2">
                    <a:lumMod val="75000"/>
                  </a:schemeClr>
                </a:solidFill>
              </a:rPr>
              <a:t>Рідна мати моя…</a:t>
            </a:r>
            <a:endParaRPr lang="uk-UA" sz="6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218" name="Picture 2" descr="C:\Users\Ludmila\Desktop\На атестацію 2013\Великобританія\BKgnDHl8TA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714876" y="1452549"/>
            <a:ext cx="3714776" cy="4953035"/>
          </a:xfrm>
          <a:prstGeom prst="rect">
            <a:avLst/>
          </a:prstGeom>
          <a:noFill/>
        </p:spPr>
      </p:pic>
      <p:pic>
        <p:nvPicPr>
          <p:cNvPr id="9220" name="Picture 4" descr="C:\Users\Ludmila\Desktop\На атестацію 2013\Великобританія\Новая папка\img-1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564" y="1439191"/>
            <a:ext cx="3685684" cy="485431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428860" y="142852"/>
            <a:ext cx="4500594" cy="92867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Символіка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квітів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1142984"/>
            <a:ext cx="44291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2400" b="1" dirty="0" smtClean="0"/>
              <a:t>Півонія</a:t>
            </a:r>
            <a:r>
              <a:rPr lang="uk-UA" sz="2400" dirty="0" smtClean="0"/>
              <a:t> – довголіття;</a:t>
            </a:r>
            <a:endParaRPr lang="uk-UA" sz="2400" b="1" dirty="0" smtClean="0"/>
          </a:p>
          <a:p>
            <a:pPr algn="ctr">
              <a:defRPr/>
            </a:pPr>
            <a:r>
              <a:rPr lang="uk-UA" sz="2400" b="1" dirty="0" smtClean="0"/>
              <a:t>троянда</a:t>
            </a:r>
            <a:r>
              <a:rPr lang="uk-UA" sz="2400" dirty="0" smtClean="0"/>
              <a:t> – кохання;</a:t>
            </a:r>
          </a:p>
          <a:p>
            <a:pPr algn="ctr">
              <a:defRPr/>
            </a:pPr>
            <a:r>
              <a:rPr lang="uk-UA" sz="2400" b="1" dirty="0" smtClean="0"/>
              <a:t>вереск</a:t>
            </a:r>
            <a:r>
              <a:rPr lang="uk-UA" sz="2400" dirty="0" smtClean="0"/>
              <a:t> – самостійність;</a:t>
            </a:r>
            <a:r>
              <a:rPr lang="uk-UA" sz="2400" b="1" dirty="0" smtClean="0"/>
              <a:t> </a:t>
            </a:r>
            <a:endParaRPr lang="uk-UA" sz="2400" dirty="0" smtClean="0"/>
          </a:p>
          <a:p>
            <a:pPr algn="ctr">
              <a:defRPr/>
            </a:pPr>
            <a:r>
              <a:rPr lang="uk-UA" sz="2400" b="1" dirty="0" smtClean="0"/>
              <a:t>біла лілія</a:t>
            </a:r>
            <a:r>
              <a:rPr lang="uk-UA" sz="2400" dirty="0" smtClean="0"/>
              <a:t> – символ чистоти та невинності, це квітка діви Марії; </a:t>
            </a:r>
          </a:p>
          <a:p>
            <a:pPr algn="ctr">
              <a:defRPr/>
            </a:pPr>
            <a:r>
              <a:rPr lang="uk-UA" sz="2400" b="1" dirty="0" smtClean="0"/>
              <a:t>дзвоники польові</a:t>
            </a:r>
            <a:r>
              <a:rPr lang="uk-UA" sz="2400" dirty="0" smtClean="0"/>
              <a:t> – вдячність;</a:t>
            </a:r>
            <a:r>
              <a:rPr lang="uk-UA" sz="2400" b="1" dirty="0" smtClean="0"/>
              <a:t> мальва</a:t>
            </a:r>
            <a:r>
              <a:rPr lang="uk-UA" sz="2400" dirty="0" smtClean="0"/>
              <a:t> – краса, холодність;</a:t>
            </a:r>
          </a:p>
          <a:p>
            <a:pPr algn="ctr">
              <a:defRPr/>
            </a:pPr>
            <a:r>
              <a:rPr lang="uk-UA" sz="2400" b="1" dirty="0" smtClean="0"/>
              <a:t>лавр</a:t>
            </a:r>
            <a:r>
              <a:rPr lang="uk-UA" sz="2400" dirty="0" smtClean="0"/>
              <a:t> – успіх, слава.</a:t>
            </a:r>
          </a:p>
        </p:txBody>
      </p:sp>
      <p:pic>
        <p:nvPicPr>
          <p:cNvPr id="2050" name="Picture 2" descr="https://fbcdn-sphotos-d-a.akamaihd.net/hphotos-ak-prn1/63063_119843531537543_1673468119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2214579" cy="1660935"/>
          </a:xfrm>
          <a:prstGeom prst="rect">
            <a:avLst/>
          </a:prstGeom>
          <a:noFill/>
        </p:spPr>
      </p:pic>
      <p:pic>
        <p:nvPicPr>
          <p:cNvPr id="2052" name="Picture 4" descr="https://fbcdn-sphotos-g-a.akamaihd.net/hphotos-ak-ash2/521501_119844358204127_1107083611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00240"/>
            <a:ext cx="2214578" cy="1660934"/>
          </a:xfrm>
          <a:prstGeom prst="rect">
            <a:avLst/>
          </a:prstGeom>
          <a:noFill/>
        </p:spPr>
      </p:pic>
      <p:pic>
        <p:nvPicPr>
          <p:cNvPr id="2054" name="Picture 6" descr="https://fbcdn-sphotos-b-a.akamaihd.net/hphotos-ak-frc3/521501_119844344870795_577839558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142852"/>
            <a:ext cx="1928826" cy="1446620"/>
          </a:xfrm>
          <a:prstGeom prst="rect">
            <a:avLst/>
          </a:prstGeom>
          <a:noFill/>
        </p:spPr>
      </p:pic>
      <p:pic>
        <p:nvPicPr>
          <p:cNvPr id="2059" name="Picture 11" descr="http://upload.wikimedia.org/wikipedia/commons/7/71/Calluna_vulgaris_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786190"/>
            <a:ext cx="2195495" cy="2925842"/>
          </a:xfrm>
          <a:prstGeom prst="rect">
            <a:avLst/>
          </a:prstGeom>
          <a:noFill/>
        </p:spPr>
      </p:pic>
      <p:pic>
        <p:nvPicPr>
          <p:cNvPr id="1026" name="Picture 2" descr="F:\Горгани\IMG_34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1714488"/>
            <a:ext cx="1926180" cy="3429024"/>
          </a:xfrm>
          <a:prstGeom prst="rect">
            <a:avLst/>
          </a:prstGeom>
          <a:noFill/>
        </p:spPr>
      </p:pic>
      <p:pic>
        <p:nvPicPr>
          <p:cNvPr id="1027" name="Picture 3" descr="C:\Users\Ludmila\Desktop\На атестацію 2013\Великобританія\image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5286388"/>
            <a:ext cx="1928794" cy="1444734"/>
          </a:xfrm>
          <a:prstGeom prst="rect">
            <a:avLst/>
          </a:prstGeom>
          <a:noFill/>
        </p:spPr>
      </p:pic>
      <p:pic>
        <p:nvPicPr>
          <p:cNvPr id="1028" name="Picture 4" descr="C:\Users\Ludmila\Desktop\На атестацію 2013\Великобританія\Laurus_nobilis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28926" y="4214818"/>
            <a:ext cx="3500462" cy="247619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3186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742141" cy="6264696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85728"/>
            <a:ext cx="3614734" cy="8572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dirty="0" smtClean="0">
                <a:solidFill>
                  <a:srgbClr val="C00000"/>
                </a:solidFill>
              </a:rPr>
              <a:t>Джерела 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786182" y="1428736"/>
            <a:ext cx="5072098" cy="514351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sz="3800" dirty="0" smtClean="0"/>
              <a:t>http://paramoloda.ua/vesilna-ikona-oberig-podruzhya </a:t>
            </a:r>
          </a:p>
          <a:p>
            <a:pPr>
              <a:buFont typeface="Wingdings" pitchFamily="2" charset="2"/>
              <a:buChar char="§"/>
            </a:pPr>
            <a:r>
              <a:rPr lang="en-US" sz="3800" dirty="0" smtClean="0"/>
              <a:t> http://www.life-is-good.org/venik-obereg/ </a:t>
            </a:r>
          </a:p>
          <a:p>
            <a:pPr>
              <a:buFont typeface="Wingdings" pitchFamily="2" charset="2"/>
              <a:buChar char="§"/>
            </a:pPr>
            <a:r>
              <a:rPr lang="en-US" sz="3800" dirty="0" smtClean="0"/>
              <a:t> http://uk.wikipedia.org/wiki </a:t>
            </a:r>
          </a:p>
          <a:p>
            <a:pPr>
              <a:buFont typeface="Wingdings" pitchFamily="2" charset="2"/>
              <a:buChar char="§"/>
            </a:pPr>
            <a:r>
              <a:rPr lang="en-US" sz="3800" dirty="0" smtClean="0"/>
              <a:t> http://</a:t>
            </a:r>
            <a:r>
              <a:rPr lang="uk-UA" sz="3800" dirty="0" smtClean="0"/>
              <a:t>обереги.</a:t>
            </a:r>
            <a:r>
              <a:rPr lang="en-US" sz="3800" dirty="0" smtClean="0"/>
              <a:t>com.ua/ </a:t>
            </a:r>
          </a:p>
          <a:p>
            <a:pPr>
              <a:buFont typeface="Wingdings" pitchFamily="2" charset="2"/>
              <a:buChar char="§"/>
            </a:pPr>
            <a:r>
              <a:rPr lang="en-US" sz="3800" dirty="0" smtClean="0"/>
              <a:t> http://www.odnoklassniki.ru/fotoshow </a:t>
            </a:r>
          </a:p>
          <a:p>
            <a:pPr>
              <a:buFont typeface="Wingdings" pitchFamily="2" charset="2"/>
              <a:buChar char="§"/>
            </a:pPr>
            <a:r>
              <a:rPr lang="en-US" sz="3800" dirty="0" smtClean="0"/>
              <a:t>  uasouvenir.io.ua/album</a:t>
            </a:r>
            <a:endParaRPr lang="uk-UA" sz="3800" dirty="0" smtClean="0"/>
          </a:p>
          <a:p>
            <a:pPr>
              <a:buNone/>
            </a:pPr>
            <a:r>
              <a:rPr lang="uk-UA" sz="3800" dirty="0" smtClean="0"/>
              <a:t>      </a:t>
            </a:r>
            <a:r>
              <a:rPr lang="en-US" sz="3800" dirty="0" smtClean="0"/>
              <a:t>474347</a:t>
            </a:r>
          </a:p>
          <a:p>
            <a:pPr>
              <a:buFont typeface="Wingdings" pitchFamily="2" charset="2"/>
              <a:buChar char="§"/>
            </a:pPr>
            <a:r>
              <a:rPr lang="en-US" sz="3800" dirty="0" smtClean="0"/>
              <a:t>vk.com/</a:t>
            </a:r>
            <a:r>
              <a:rPr lang="en-US" sz="3800" dirty="0" err="1" smtClean="0"/>
              <a:t>vyshyvanka_morozko.studio</a:t>
            </a:r>
            <a:r>
              <a:rPr lang="en-US" sz="3800" dirty="0" smtClean="0"/>
              <a:t>‎</a:t>
            </a:r>
            <a:r>
              <a:rPr lang="en-US" sz="2800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Ludmila\Desktop\На атестацію 2013\Великобританія\gr_31.12.09_istochn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64388"/>
            <a:ext cx="3500462" cy="52506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505742545"/>
      </p:ext>
    </p:extLst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Ludmila\Desktop\На атестацію 2013\обереги\фото обереги\zakarpattya201005110912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716864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Ludmila\Desktop\На атестацію 2013\Великобританія\Новая папка\19274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"/>
            <a:ext cx="9144000" cy="650748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Ludmila\Desktop\На атестацію 2013\Великобританія\getImagщш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68" y="707231"/>
            <a:ext cx="9132032" cy="5436413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1095</TotalTime>
  <Words>542</Words>
  <Application>Microsoft Office PowerPoint</Application>
  <PresentationFormat>Экран (4:3)</PresentationFormat>
  <Paragraphs>62</Paragraphs>
  <Slides>62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Слайд 1</vt:lpstr>
      <vt:lpstr>Слайд 2</vt:lpstr>
      <vt:lpstr>Слайд 3</vt:lpstr>
      <vt:lpstr>Слайд 4</vt:lpstr>
      <vt:lpstr>Рушник – народний символ України. </vt:lpstr>
      <vt:lpstr>Рідна мати моя…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Символіка квітів</vt:lpstr>
      <vt:lpstr>Слайд 61</vt:lpstr>
      <vt:lpstr>Джерела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Ludmila</cp:lastModifiedBy>
  <cp:revision>115</cp:revision>
  <dcterms:modified xsi:type="dcterms:W3CDTF">2013-10-29T18:18:27Z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4173327</vt:lpwstr>
  </property>
  <property fmtid="{D5CDD505-2E9C-101B-9397-08002B2CF9AE}" name="NXPowerLiteVersion" pid="3">
    <vt:lpwstr>D4.1.4</vt:lpwstr>
  </property>
</Properties>
</file>