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57" r:id="rId4"/>
    <p:sldId id="259" r:id="rId5"/>
    <p:sldId id="260" r:id="rId6"/>
    <p:sldId id="261" r:id="rId7"/>
    <p:sldId id="262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2105"/>
    <a:srgbClr val="11DAE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34575" autoAdjust="0"/>
    <p:restoredTop sz="86441" autoAdjust="0"/>
  </p:normalViewPr>
  <p:slideViewPr>
    <p:cSldViewPr>
      <p:cViewPr varScale="1">
        <p:scale>
          <a:sx n="66" d="100"/>
          <a:sy n="66" d="100"/>
        </p:scale>
        <p:origin x="-1014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10" y="30105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85AE3-FFC2-4FFD-9B03-FE9562E527A8}" type="datetimeFigureOut">
              <a:rPr lang="ru-RU" smtClean="0"/>
              <a:pPr/>
              <a:t>20.10.2013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E1D864D-CD82-4937-B892-12E8314F07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85AE3-FFC2-4FFD-9B03-FE9562E527A8}" type="datetimeFigureOut">
              <a:rPr lang="ru-RU" smtClean="0"/>
              <a:pPr/>
              <a:t>20.10.2013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D864D-CD82-4937-B892-12E8314F07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85AE3-FFC2-4FFD-9B03-FE9562E527A8}" type="datetimeFigureOut">
              <a:rPr lang="ru-RU" smtClean="0"/>
              <a:pPr/>
              <a:t>20.10.2013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D864D-CD82-4937-B892-12E8314F07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85AE3-FFC2-4FFD-9B03-FE9562E527A8}" type="datetimeFigureOut">
              <a:rPr lang="ru-RU" smtClean="0"/>
              <a:pPr/>
              <a:t>20.10.2013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E1D864D-CD82-4937-B892-12E8314F07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85AE3-FFC2-4FFD-9B03-FE9562E527A8}" type="datetimeFigureOut">
              <a:rPr lang="ru-RU" smtClean="0"/>
              <a:pPr/>
              <a:t>20.10.2013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D864D-CD82-4937-B892-12E8314F073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85AE3-FFC2-4FFD-9B03-FE9562E527A8}" type="datetimeFigureOut">
              <a:rPr lang="ru-RU" smtClean="0"/>
              <a:pPr/>
              <a:t>20.10.2013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D864D-CD82-4937-B892-12E8314F07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85AE3-FFC2-4FFD-9B03-FE9562E527A8}" type="datetimeFigureOut">
              <a:rPr lang="ru-RU" smtClean="0"/>
              <a:pPr/>
              <a:t>20.10.2013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EE1D864D-CD82-4937-B892-12E8314F073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med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85AE3-FFC2-4FFD-9B03-FE9562E527A8}" type="datetimeFigureOut">
              <a:rPr lang="ru-RU" smtClean="0"/>
              <a:pPr/>
              <a:t>20.10.2013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D864D-CD82-4937-B892-12E8314F07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85AE3-FFC2-4FFD-9B03-FE9562E527A8}" type="datetimeFigureOut">
              <a:rPr lang="ru-RU" smtClean="0"/>
              <a:pPr/>
              <a:t>20.10.2013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D864D-CD82-4937-B892-12E8314F07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85AE3-FFC2-4FFD-9B03-FE9562E527A8}" type="datetimeFigureOut">
              <a:rPr lang="ru-RU" smtClean="0"/>
              <a:pPr/>
              <a:t>20.10.2013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D864D-CD82-4937-B892-12E8314F07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85AE3-FFC2-4FFD-9B03-FE9562E527A8}" type="datetimeFigureOut">
              <a:rPr lang="ru-RU" smtClean="0"/>
              <a:pPr/>
              <a:t>20.10.2013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1D864D-CD82-4937-B892-12E8314F073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med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B885AE3-FFC2-4FFD-9B03-FE9562E527A8}" type="datetimeFigureOut">
              <a:rPr lang="ru-RU" smtClean="0"/>
              <a:pPr/>
              <a:t>20.10.2013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E1D864D-CD82-4937-B892-12E8314F073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wedge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0"/>
            <a:ext cx="8712968" cy="230425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2">
              <a:avLst>
                <a:gd name="adj1" fmla="val 12500"/>
                <a:gd name="adj2" fmla="val -176"/>
              </a:avLst>
            </a:prstTxWarp>
            <a:spAutoFit/>
          </a:bodyPr>
          <a:lstStyle/>
          <a:p>
            <a:pPr algn="ctr"/>
            <a:r>
              <a:rPr lang="uk-UA" sz="5400" b="1" dirty="0" smtClean="0">
                <a:ln w="31550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Українські обереги </a:t>
            </a:r>
            <a:endParaRPr lang="ru-RU" sz="5400" b="1" dirty="0">
              <a:ln w="31550" cmpd="sng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Рисунок 4" descr="77117525_125605493737132979_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357430"/>
            <a:ext cx="2952328" cy="23618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43702" y="4423927"/>
            <a:ext cx="2304256" cy="24340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i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910" y="4857760"/>
            <a:ext cx="1656184" cy="17618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i (3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57554" y="5072074"/>
            <a:ext cx="2798711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i (5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72264" y="2143116"/>
            <a:ext cx="2166528" cy="2018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i (44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500430" y="2143116"/>
            <a:ext cx="2643206" cy="26609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1071546"/>
            <a:ext cx="8208912" cy="3786214"/>
          </a:xfrm>
        </p:spPr>
        <p:txBody>
          <a:bodyPr>
            <a:normAutofit lnSpcReduction="10000"/>
          </a:bodyPr>
          <a:lstStyle/>
          <a:p>
            <a:r>
              <a:rPr lang="uk-UA" dirty="0" smtClean="0">
                <a:solidFill>
                  <a:srgbClr val="002060"/>
                </a:solidFill>
              </a:rPr>
              <a:t>Ще в давнину людині було властиво шукати шляхи свого захисту у складному і небезпечному світі. Народ-язичник вірив, що у світі існують спеціально створені природою і людиною речі та предмети, які можуть охороняти. Ця віра підтримувалася і чаклунами, які обов'язково були у кожному племені.</a:t>
            </a:r>
          </a:p>
          <a:p>
            <a:r>
              <a:rPr lang="uk-UA" dirty="0" smtClean="0">
                <a:solidFill>
                  <a:srgbClr val="002060"/>
                </a:solidFill>
              </a:rPr>
              <a:t>Українськими оберегами є звичайні предмети, наділені магічною функцією захисту. Обереги створює сама людина. Роблять  обереги навмисно, щоб захистити не тільки себе, а й свій будинок, своїх рідних і близьких.</a:t>
            </a:r>
          </a:p>
          <a:p>
            <a:endParaRPr lang="ru-RU" dirty="0" smtClean="0"/>
          </a:p>
        </p:txBody>
      </p:sp>
      <p:pic>
        <p:nvPicPr>
          <p:cNvPr id="5" name="Рисунок 4" descr="i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768" y="4357694"/>
            <a:ext cx="1723628" cy="21545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1357290" y="214290"/>
            <a:ext cx="64294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rgbClr val="C00000"/>
                </a:solidFill>
              </a:rPr>
              <a:t>Навіщо потрібні обереги?</a:t>
            </a:r>
            <a:endParaRPr lang="uk-UA" sz="4000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00364" y="4929198"/>
            <a:ext cx="40005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rgbClr val="002060"/>
                </a:solidFill>
              </a:rPr>
              <a:t>Оберіг  брали з собою в дорогу задля захисту про всяк випадок… </a:t>
            </a:r>
          </a:p>
          <a:p>
            <a:endParaRPr lang="uk-UA" dirty="0"/>
          </a:p>
        </p:txBody>
      </p:sp>
      <p:pic>
        <p:nvPicPr>
          <p:cNvPr id="10" name="Рисунок 9" descr="i (10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4572008"/>
            <a:ext cx="2571768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pull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4198810" cy="542908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rgbClr val="C00000"/>
                </a:solidFill>
              </a:rPr>
              <a:t>Що є оберіг</a:t>
            </a:r>
            <a:r>
              <a:rPr lang="ru-RU" dirty="0" smtClean="0"/>
              <a:t>?</a:t>
            </a:r>
            <a:endParaRPr lang="ru-RU" dirty="0"/>
          </a:p>
        </p:txBody>
      </p:sp>
      <p:pic>
        <p:nvPicPr>
          <p:cNvPr id="6" name="Содержимое 5" descr="0b1085092ee43fd07d9841ebbdd3f32b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285861"/>
            <a:ext cx="3714776" cy="50578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14810" y="1095056"/>
            <a:ext cx="4714908" cy="5762944"/>
          </a:xfrm>
          <a:ln>
            <a:prstDash val="sysDot"/>
          </a:ln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>
            <a:noAutofit/>
          </a:bodyPr>
          <a:lstStyle/>
          <a:p>
            <a:r>
              <a:rPr lang="uk-UA" sz="2400" dirty="0" smtClean="0">
                <a:solidFill>
                  <a:schemeClr val="tx1"/>
                </a:solidFill>
              </a:rPr>
              <a:t>Це </a:t>
            </a:r>
            <a:r>
              <a:rPr lang="vi-VN" sz="2400" dirty="0" smtClean="0">
                <a:solidFill>
                  <a:schemeClr val="tx1"/>
                </a:solidFill>
              </a:rPr>
              <a:t>чарівний предмет, призначення якого — захист свого носія,</a:t>
            </a:r>
            <a:r>
              <a:rPr lang="uk-UA" sz="2400" dirty="0" smtClean="0">
                <a:solidFill>
                  <a:schemeClr val="tx1"/>
                </a:solidFill>
              </a:rPr>
              <a:t> </a:t>
            </a:r>
            <a:r>
              <a:rPr lang="vi-VN" sz="2400" dirty="0" smtClean="0">
                <a:solidFill>
                  <a:schemeClr val="tx1"/>
                </a:solidFill>
              </a:rPr>
              <a:t>або збільшення ефективності його чарівних можливостей. Вважається, що обереги можуть принести удачу, попередити про небезпеку, поліпшити стан здоров'я. Оберіг — найдревніший амулет щастя і благополуччя. Віру в добро, успіх, щастя люди пов'язували з певними символами в оберегах. 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3071802" y="857232"/>
            <a:ext cx="6072198" cy="5819796"/>
          </a:xfrm>
        </p:spPr>
        <p:txBody>
          <a:bodyPr>
            <a:noAutofit/>
          </a:bodyPr>
          <a:lstStyle/>
          <a:p>
            <a:r>
              <a:rPr lang="uk-UA" sz="2000" dirty="0" smtClean="0">
                <a:solidFill>
                  <a:srgbClr val="C00000"/>
                </a:solidFill>
              </a:rPr>
              <a:t> </a:t>
            </a:r>
            <a:r>
              <a:rPr lang="uk-UA" sz="2000" dirty="0" smtClean="0">
                <a:solidFill>
                  <a:schemeClr val="tx1"/>
                </a:solidFill>
              </a:rPr>
              <a:t>Існувало три типи </a:t>
            </a:r>
            <a:r>
              <a:rPr lang="uk-UA" sz="2000" dirty="0" err="1" smtClean="0">
                <a:solidFill>
                  <a:schemeClr val="tx1"/>
                </a:solidFill>
              </a:rPr>
              <a:t>ляльок-мотанок</a:t>
            </a:r>
            <a:r>
              <a:rPr lang="uk-UA" sz="2000" dirty="0" smtClean="0">
                <a:solidFill>
                  <a:schemeClr val="tx1"/>
                </a:solidFill>
              </a:rPr>
              <a:t>: немовля, баба-берегиня, наречена.  </a:t>
            </a:r>
            <a:br>
              <a:rPr lang="uk-UA" sz="2000" dirty="0" smtClean="0">
                <a:solidFill>
                  <a:schemeClr val="tx1"/>
                </a:solidFill>
              </a:rPr>
            </a:br>
            <a:r>
              <a:rPr lang="uk-UA" sz="2000" dirty="0" smtClean="0">
                <a:solidFill>
                  <a:schemeClr val="tx1"/>
                </a:solidFill>
              </a:rPr>
              <a:t>Робили їх із сіна, соломи, дерева, трави, сухого листя, насіння, зерна. Прикрашали </a:t>
            </a:r>
            <a:r>
              <a:rPr lang="uk-UA" sz="2000" dirty="0" err="1" smtClean="0">
                <a:solidFill>
                  <a:schemeClr val="tx1"/>
                </a:solidFill>
              </a:rPr>
              <a:t>мотанку</a:t>
            </a:r>
            <a:r>
              <a:rPr lang="uk-UA" sz="2000" dirty="0" smtClean="0">
                <a:solidFill>
                  <a:schemeClr val="tx1"/>
                </a:solidFill>
              </a:rPr>
              <a:t>  орнаментами та вишивкою. Народ вірив, що в ній знаходиться дух предків, і що вона може передавати досвід з покоління в покоління. Українці вважали, що цей символ приносить їм багатство та успіх.</a:t>
            </a:r>
          </a:p>
          <a:p>
            <a:r>
              <a:rPr lang="uk-UA" sz="2000" dirty="0" smtClean="0">
                <a:solidFill>
                  <a:schemeClr val="tx1"/>
                </a:solidFill>
              </a:rPr>
              <a:t> Секрети виготовлення ляльок передавалися в родині від матері до дочки. Коли дівчина виходила заміж, мати дарувала їй </a:t>
            </a:r>
            <a:r>
              <a:rPr lang="uk-UA" sz="2000" dirty="0" err="1" smtClean="0">
                <a:solidFill>
                  <a:schemeClr val="tx1"/>
                </a:solidFill>
              </a:rPr>
              <a:t>ляльку-мотанку</a:t>
            </a:r>
            <a:r>
              <a:rPr lang="uk-UA" sz="2000" dirty="0" smtClean="0">
                <a:solidFill>
                  <a:schemeClr val="tx1"/>
                </a:solidFill>
              </a:rPr>
              <a:t> як оберіг для нової домівки. Хворій дитині давали пограти з лялькою, а потім ляльку знищували, бо вірили, що вона вбере у себе недугу. Коли дитина виростала, її місце у колисці займала лялька, охороняючи це місце від нечистої сили до народження наступної дитини.</a:t>
            </a:r>
          </a:p>
        </p:txBody>
      </p:sp>
      <p:pic>
        <p:nvPicPr>
          <p:cNvPr id="7" name="Рисунок 6" descr="i (1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2285992"/>
            <a:ext cx="2664296" cy="196311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200px-Авторська_лялька_-_мотанка_Чаруня_Тетяни_Білокрилец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357166"/>
            <a:ext cx="1296144" cy="167706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9" name="Рисунок 8" descr="110903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3108" y="4643446"/>
            <a:ext cx="1008112" cy="171640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0" name="Рисунок 9" descr="i (13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00166" y="428604"/>
            <a:ext cx="1656184" cy="15430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Рисунок 15" descr="115280_201002011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5720" y="4500570"/>
            <a:ext cx="1944216" cy="194421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1" name="TextBox 10"/>
          <p:cNvSpPr txBox="1"/>
          <p:nvPr/>
        </p:nvSpPr>
        <p:spPr>
          <a:xfrm>
            <a:off x="3286116" y="214291"/>
            <a:ext cx="557216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C00000"/>
                </a:solidFill>
              </a:rPr>
              <a:t>Українська </a:t>
            </a:r>
            <a:r>
              <a:rPr lang="uk-UA" sz="2800" b="1" dirty="0" err="1" smtClean="0">
                <a:solidFill>
                  <a:srgbClr val="C00000"/>
                </a:solidFill>
              </a:rPr>
              <a:t>лялька-мотанка</a:t>
            </a:r>
            <a:r>
              <a:rPr lang="uk-UA" dirty="0" smtClean="0">
                <a:solidFill>
                  <a:srgbClr val="C00000"/>
                </a:solidFill>
              </a:rPr>
              <a:t> </a:t>
            </a:r>
            <a:br>
              <a:rPr lang="uk-UA" dirty="0" smtClean="0">
                <a:solidFill>
                  <a:srgbClr val="C00000"/>
                </a:solidFill>
              </a:rPr>
            </a:br>
            <a:endParaRPr lang="uk-UA" dirty="0"/>
          </a:p>
        </p:txBody>
      </p:sp>
    </p:spTree>
  </p:cSld>
  <p:clrMapOvr>
    <a:masterClrMapping/>
  </p:clrMapOvr>
  <p:transition spd="med">
    <p:cover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143372" y="1500174"/>
            <a:ext cx="4775448" cy="5000660"/>
          </a:xfrm>
        </p:spPr>
        <p:txBody>
          <a:bodyPr>
            <a:normAutofit fontScale="77500" lnSpcReduction="20000"/>
          </a:bodyPr>
          <a:lstStyle/>
          <a:p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На Русі щорічно міняли обрядовий віник, викидаючи його на перехрестя доріг. Вважалося, що з віником йдуть біди, які накопичилися впродовж року. Чим красивіший віник, тим значніша його сила. Віник оберігає від зла. </a:t>
            </a:r>
          </a:p>
          <a:p>
            <a:pPr>
              <a:buNone/>
            </a:pPr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    Його вішали ручкою вниз на вхідних дверях з боку вулиці, щоб зупиняв нечисту силу на порозі будинку. Всередині будинку віник вішали лише ручкою вгору.</a:t>
            </a:r>
          </a:p>
          <a:p>
            <a:endParaRPr lang="uk-UA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5" name="Рисунок 4" descr="i (18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2071678"/>
            <a:ext cx="3313328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oberig_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704313">
            <a:off x="571002" y="4677375"/>
            <a:ext cx="1617957" cy="1872208"/>
          </a:xfrm>
          <a:prstGeom prst="rect">
            <a:avLst/>
          </a:prstGeom>
        </p:spPr>
      </p:pic>
      <p:pic>
        <p:nvPicPr>
          <p:cNvPr id="7" name="Рисунок 6" descr="i (17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366052">
            <a:off x="357190" y="468955"/>
            <a:ext cx="1728192" cy="1533898"/>
          </a:xfrm>
          <a:prstGeom prst="rect">
            <a:avLst/>
          </a:prstGeom>
        </p:spPr>
      </p:pic>
      <p:pic>
        <p:nvPicPr>
          <p:cNvPr id="8" name="Рисунок 7" descr="i (19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620374">
            <a:off x="2059041" y="4827532"/>
            <a:ext cx="2200639" cy="1650479"/>
          </a:xfrm>
          <a:prstGeom prst="rect">
            <a:avLst/>
          </a:prstGeom>
        </p:spPr>
      </p:pic>
      <p:pic>
        <p:nvPicPr>
          <p:cNvPr id="9" name="Рисунок 8" descr="i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10392519">
            <a:off x="2222841" y="575001"/>
            <a:ext cx="1352550" cy="142875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500694" y="642918"/>
            <a:ext cx="25003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solidFill>
                  <a:srgbClr val="C00000"/>
                </a:solidFill>
              </a:rPr>
              <a:t>Віник</a:t>
            </a:r>
            <a:endParaRPr lang="uk-UA" sz="4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83404" y="1357298"/>
            <a:ext cx="4417752" cy="5005536"/>
          </a:xfrm>
        </p:spPr>
        <p:txBody>
          <a:bodyPr>
            <a:noAutofit/>
          </a:bodyPr>
          <a:lstStyle/>
          <a:p>
            <a:r>
              <a:rPr lang="uk-UA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Україні  його рідко називали по імені.  Домовий може мучити худобу, але водночас забезпечує її благополуччя та плодючість. </a:t>
            </a:r>
          </a:p>
          <a:p>
            <a:r>
              <a:rPr lang="uk-UA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Домовик захищає будинок від злодіїв, пожеж, нечистої сили. Він шумить, бродить ночами по будинку, зітхає та бурмоче, може плакати, якщо будинку загрожує біда, чи сміятися, якщо очікується щастя.</a:t>
            </a:r>
          </a:p>
          <a:p>
            <a:r>
              <a:rPr lang="uk-UA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старі часи новосели запрошували домовиків у новий будинок, а у підпілля клали для них монетку. </a:t>
            </a:r>
            <a:endParaRPr lang="uk-UA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i (2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9391118">
            <a:off x="251519" y="260647"/>
            <a:ext cx="1548173" cy="18002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 (26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28794" y="4357694"/>
            <a:ext cx="2643206" cy="19824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i (2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14413" y="2071678"/>
            <a:ext cx="2265061" cy="20717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i (24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0382449">
            <a:off x="315869" y="4210200"/>
            <a:ext cx="1586055" cy="21053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i (25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1428583">
            <a:off x="2771319" y="405795"/>
            <a:ext cx="1440160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4786314" y="357166"/>
            <a:ext cx="4000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solidFill>
                  <a:srgbClr val="C00000"/>
                </a:solidFill>
              </a:rPr>
              <a:t>Домовик</a:t>
            </a:r>
            <a:endParaRPr lang="uk-UA" sz="4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071934" y="1714488"/>
            <a:ext cx="4914904" cy="4800600"/>
          </a:xfrm>
        </p:spPr>
        <p:txBody>
          <a:bodyPr>
            <a:noAutofit/>
          </a:bodyPr>
          <a:lstStyle/>
          <a:p>
            <a:r>
              <a:rPr lang="uk-UA" sz="2000" dirty="0" smtClean="0">
                <a:solidFill>
                  <a:schemeClr val="tx1"/>
                </a:solidFill>
              </a:rPr>
              <a:t>Підкова - один з найдавніших і найвідоміших талісманів удачі, успіху та багатства. З давніх – </a:t>
            </a:r>
            <a:r>
              <a:rPr lang="uk-UA" sz="2000" dirty="0" err="1" smtClean="0">
                <a:solidFill>
                  <a:schemeClr val="tx1"/>
                </a:solidFill>
              </a:rPr>
              <a:t>давен</a:t>
            </a:r>
            <a:r>
              <a:rPr lang="uk-UA" sz="2000" dirty="0" smtClean="0">
                <a:solidFill>
                  <a:schemeClr val="tx1"/>
                </a:solidFill>
              </a:rPr>
              <a:t> вважалося:  якщо знайшли на дорозі підкову, то це на щастя.</a:t>
            </a:r>
          </a:p>
          <a:p>
            <a:r>
              <a:rPr lang="uk-UA" sz="2000" dirty="0" smtClean="0">
                <a:solidFill>
                  <a:schemeClr val="tx1"/>
                </a:solidFill>
              </a:rPr>
              <a:t>Підкова-оберіг може багато чого:</a:t>
            </a:r>
          </a:p>
          <a:p>
            <a:pPr>
              <a:buNone/>
            </a:pPr>
            <a:r>
              <a:rPr lang="uk-UA" sz="2000" dirty="0" err="1" smtClean="0">
                <a:solidFill>
                  <a:schemeClr val="tx1"/>
                </a:solidFill>
              </a:rPr>
              <a:t>-забезпечити</a:t>
            </a:r>
            <a:r>
              <a:rPr lang="uk-UA" sz="2000" dirty="0" smtClean="0">
                <a:solidFill>
                  <a:schemeClr val="tx1"/>
                </a:solidFill>
              </a:rPr>
              <a:t> удачу та успіх;</a:t>
            </a:r>
          </a:p>
          <a:p>
            <a:pPr>
              <a:buNone/>
            </a:pPr>
            <a:r>
              <a:rPr lang="uk-UA" sz="2000" dirty="0" err="1" smtClean="0">
                <a:solidFill>
                  <a:schemeClr val="tx1"/>
                </a:solidFill>
              </a:rPr>
              <a:t>-дати</a:t>
            </a:r>
            <a:r>
              <a:rPr lang="uk-UA" sz="2000" dirty="0" smtClean="0">
                <a:solidFill>
                  <a:schemeClr val="tx1"/>
                </a:solidFill>
              </a:rPr>
              <a:t> благословення вищих сил;</a:t>
            </a:r>
          </a:p>
          <a:p>
            <a:pPr>
              <a:buNone/>
            </a:pPr>
            <a:r>
              <a:rPr lang="uk-UA" sz="2000" dirty="0" err="1" smtClean="0">
                <a:solidFill>
                  <a:schemeClr val="tx1"/>
                </a:solidFill>
              </a:rPr>
              <a:t>-виконати</a:t>
            </a:r>
            <a:r>
              <a:rPr lang="uk-UA" sz="2000" dirty="0" smtClean="0">
                <a:solidFill>
                  <a:schemeClr val="tx1"/>
                </a:solidFill>
              </a:rPr>
              <a:t> найзаповітніше бажання;</a:t>
            </a:r>
          </a:p>
          <a:p>
            <a:pPr>
              <a:buNone/>
            </a:pPr>
            <a:r>
              <a:rPr lang="uk-UA" sz="2000" dirty="0" err="1" smtClean="0">
                <a:solidFill>
                  <a:schemeClr val="tx1"/>
                </a:solidFill>
              </a:rPr>
              <a:t>-зробити</a:t>
            </a:r>
            <a:r>
              <a:rPr lang="uk-UA" sz="2000" dirty="0" smtClean="0">
                <a:solidFill>
                  <a:schemeClr val="tx1"/>
                </a:solidFill>
              </a:rPr>
              <a:t> володарем всіляких земних і неземних багатств;</a:t>
            </a:r>
          </a:p>
          <a:p>
            <a:pPr>
              <a:buNone/>
            </a:pPr>
            <a:r>
              <a:rPr lang="uk-UA" sz="2000" dirty="0" err="1" smtClean="0">
                <a:solidFill>
                  <a:schemeClr val="tx1"/>
                </a:solidFill>
              </a:rPr>
              <a:t>-встановити</a:t>
            </a:r>
            <a:r>
              <a:rPr lang="uk-UA" sz="2000" dirty="0" smtClean="0">
                <a:solidFill>
                  <a:schemeClr val="tx1"/>
                </a:solidFill>
              </a:rPr>
              <a:t> мир і злагоду у взаєминах;</a:t>
            </a:r>
          </a:p>
          <a:p>
            <a:pPr>
              <a:buNone/>
            </a:pPr>
            <a:r>
              <a:rPr lang="uk-UA" sz="2000" dirty="0" err="1" smtClean="0">
                <a:solidFill>
                  <a:schemeClr val="tx1"/>
                </a:solidFill>
              </a:rPr>
              <a:t>-дати</a:t>
            </a:r>
            <a:r>
              <a:rPr lang="uk-UA" sz="2000" dirty="0" smtClean="0">
                <a:solidFill>
                  <a:schemeClr val="tx1"/>
                </a:solidFill>
              </a:rPr>
              <a:t> здоров‘я, любов.</a:t>
            </a:r>
            <a:endParaRPr lang="uk-UA" sz="2000" dirty="0">
              <a:solidFill>
                <a:schemeClr val="tx1"/>
              </a:solidFill>
            </a:endParaRPr>
          </a:p>
        </p:txBody>
      </p:sp>
      <p:pic>
        <p:nvPicPr>
          <p:cNvPr id="5" name="Рисунок 4" descr="i (27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2143116"/>
            <a:ext cx="2875760" cy="21568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 (29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889235">
            <a:off x="368337" y="4482986"/>
            <a:ext cx="1724025" cy="14287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Рисунок 7" descr="i (30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964789">
            <a:off x="365518" y="531247"/>
            <a:ext cx="1465127" cy="15156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 (31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0163448">
            <a:off x="2082083" y="4153793"/>
            <a:ext cx="1852344" cy="1852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i (32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1313284">
            <a:off x="2105670" y="372472"/>
            <a:ext cx="1351106" cy="18251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4643438" y="642918"/>
            <a:ext cx="36433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solidFill>
                  <a:srgbClr val="C00000"/>
                </a:solidFill>
              </a:rPr>
              <a:t>Підкова</a:t>
            </a:r>
            <a:endParaRPr lang="uk-UA" sz="4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143372" y="1000108"/>
            <a:ext cx="4772028" cy="5572164"/>
          </a:xfrm>
        </p:spPr>
        <p:txBody>
          <a:bodyPr>
            <a:noAutofit/>
          </a:bodyPr>
          <a:lstStyle/>
          <a:p>
            <a:r>
              <a:rPr lang="uk-UA" sz="2400" dirty="0" smtClean="0"/>
              <a:t>З давніх часів ці овочі вважалися хорошими захисниками домашнього вогнища, тому підвішувалися на кухні. Розміщують такі обереги, як правило, по кутах - місцях, де зосереджується негативна енергія. Те, що використовувалося для захисту, ні в якому разі не можна їсти або додавати у страви, оскільки овочі збирають на себе увесь негатив і руйнівну енергію.</a:t>
            </a:r>
            <a:endParaRPr lang="uk-UA" sz="2400" dirty="0"/>
          </a:p>
        </p:txBody>
      </p:sp>
      <p:pic>
        <p:nvPicPr>
          <p:cNvPr id="5" name="Рисунок 4" descr="i (40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1428736"/>
            <a:ext cx="2202608" cy="29238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i (38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71670" y="642918"/>
            <a:ext cx="1981200" cy="142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 (4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4357694"/>
            <a:ext cx="2754669" cy="20660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i (39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2844" y="428604"/>
            <a:ext cx="1296144" cy="17205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i (43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00298" y="3643314"/>
            <a:ext cx="1656184" cy="179316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429124" y="285728"/>
            <a:ext cx="421484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>
                <a:solidFill>
                  <a:srgbClr val="C00000"/>
                </a:solidFill>
              </a:rPr>
              <a:t>Цибуля, часник і перець</a:t>
            </a:r>
          </a:p>
          <a:p>
            <a:endParaRPr lang="uk-UA" dirty="0"/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357554" y="0"/>
            <a:ext cx="5492108" cy="6858000"/>
          </a:xfrm>
        </p:spPr>
        <p:txBody>
          <a:bodyPr>
            <a:noAutofit/>
          </a:bodyPr>
          <a:lstStyle/>
          <a:p>
            <a:r>
              <a:rPr lang="uk-UA" sz="2000" dirty="0" smtClean="0"/>
              <a:t>Це один із видів українських оберегів. Із нього виготовляли тварин, рослини, людей… Кожен виріб мав свою символіку, а поєднання цих символів несли у собі велику захисну енергію.</a:t>
            </a:r>
          </a:p>
          <a:p>
            <a:pPr>
              <a:buNone/>
            </a:pPr>
            <a:r>
              <a:rPr lang="uk-UA" sz="2000" dirty="0" smtClean="0"/>
              <a:t>       Чоловік і жінка — символ духовної єдності.</a:t>
            </a:r>
            <a:br>
              <a:rPr lang="uk-UA" sz="2000" dirty="0" smtClean="0"/>
            </a:br>
            <a:r>
              <a:rPr lang="uk-UA" sz="2000" dirty="0" smtClean="0"/>
              <a:t>Корова — символ благополуччя.</a:t>
            </a:r>
            <a:br>
              <a:rPr lang="uk-UA" sz="2000" dirty="0" smtClean="0"/>
            </a:br>
            <a:r>
              <a:rPr lang="uk-UA" sz="2000" dirty="0" smtClean="0"/>
              <a:t>Свиня — символ багатства.</a:t>
            </a:r>
            <a:br>
              <a:rPr lang="uk-UA" sz="2000" dirty="0" smtClean="0"/>
            </a:br>
            <a:r>
              <a:rPr lang="uk-UA" sz="2000" dirty="0" smtClean="0"/>
              <a:t>Кішка — охоронниця дому.</a:t>
            </a:r>
            <a:br>
              <a:rPr lang="uk-UA" sz="2000" dirty="0" smtClean="0"/>
            </a:br>
            <a:r>
              <a:rPr lang="uk-UA" sz="2000" dirty="0" smtClean="0"/>
              <a:t>Кінь — символ працелюбності.</a:t>
            </a:r>
            <a:br>
              <a:rPr lang="uk-UA" sz="2000" dirty="0" smtClean="0"/>
            </a:br>
            <a:r>
              <a:rPr lang="uk-UA" sz="2000" dirty="0" smtClean="0"/>
              <a:t>Лелека, півень — символ щастя.</a:t>
            </a:r>
            <a:br>
              <a:rPr lang="uk-UA" sz="2000" dirty="0" smtClean="0"/>
            </a:br>
            <a:r>
              <a:rPr lang="uk-UA" sz="2000" dirty="0" smtClean="0"/>
              <a:t>Дзвіночок, глечик — здійснення бажань.</a:t>
            </a:r>
            <a:br>
              <a:rPr lang="uk-UA" sz="2000" dirty="0" smtClean="0"/>
            </a:br>
            <a:r>
              <a:rPr lang="uk-UA" sz="2000" dirty="0" smtClean="0"/>
              <a:t>Хата — охоронниця цінностей.</a:t>
            </a:r>
            <a:br>
              <a:rPr lang="uk-UA" sz="2000" dirty="0" smtClean="0"/>
            </a:br>
            <a:r>
              <a:rPr lang="uk-UA" sz="2000" dirty="0" smtClean="0"/>
              <a:t>Млин — символ руху, життя.</a:t>
            </a:r>
            <a:br>
              <a:rPr lang="uk-UA" sz="2000" dirty="0" smtClean="0"/>
            </a:br>
            <a:r>
              <a:rPr lang="uk-UA" sz="2000" dirty="0" smtClean="0"/>
              <a:t>Кукурудза — грошовий достаток.</a:t>
            </a:r>
            <a:br>
              <a:rPr lang="uk-UA" sz="2000" dirty="0" smtClean="0"/>
            </a:br>
            <a:r>
              <a:rPr lang="uk-UA" sz="2000" dirty="0" smtClean="0"/>
              <a:t>Квасоля у гнізді — гроші у сім'ї.</a:t>
            </a:r>
            <a:br>
              <a:rPr lang="uk-UA" sz="2000" dirty="0" smtClean="0"/>
            </a:br>
            <a:r>
              <a:rPr lang="uk-UA" sz="2000" dirty="0" smtClean="0"/>
              <a:t>Мак — спокій у сім'ї.</a:t>
            </a:r>
            <a:br>
              <a:rPr lang="uk-UA" sz="2000" dirty="0" smtClean="0"/>
            </a:br>
            <a:r>
              <a:rPr lang="uk-UA" sz="2000" dirty="0" smtClean="0"/>
              <a:t>Мішок — символ достатку.</a:t>
            </a:r>
            <a:br>
              <a:rPr lang="uk-UA" sz="2000" dirty="0" smtClean="0"/>
            </a:br>
            <a:r>
              <a:rPr lang="uk-UA" sz="2000" dirty="0" smtClean="0"/>
              <a:t>Безсмертник — молодість, довге життя.</a:t>
            </a:r>
            <a:br>
              <a:rPr lang="uk-UA" sz="2000" dirty="0" smtClean="0"/>
            </a:br>
            <a:r>
              <a:rPr lang="uk-UA" sz="2000" dirty="0" smtClean="0"/>
              <a:t>Лікарські трави — символ міцного здоров'я.</a:t>
            </a:r>
            <a:br>
              <a:rPr lang="uk-UA" sz="20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  <p:pic>
        <p:nvPicPr>
          <p:cNvPr id="7" name="Рисунок 6" descr="i (45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2714620"/>
            <a:ext cx="2857520" cy="2143140"/>
          </a:xfrm>
          <a:prstGeom prst="rect">
            <a:avLst/>
          </a:prstGeom>
        </p:spPr>
      </p:pic>
      <p:pic>
        <p:nvPicPr>
          <p:cNvPr id="8" name="Рисунок 7" descr="i (47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785794"/>
            <a:ext cx="2571768" cy="18196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 (48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472" y="4965456"/>
            <a:ext cx="2510775" cy="1892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571472" y="214290"/>
            <a:ext cx="2857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C00000"/>
                </a:solidFill>
              </a:rPr>
              <a:t>Солоне тісто</a:t>
            </a:r>
            <a:endParaRPr lang="uk-UA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449</TotalTime>
  <Words>447</Words>
  <Application>Microsoft Office PowerPoint</Application>
  <PresentationFormat>Экран (4:3)</PresentationFormat>
  <Paragraphs>31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Трек</vt:lpstr>
      <vt:lpstr>Слайд 1</vt:lpstr>
      <vt:lpstr>Слайд 2</vt:lpstr>
      <vt:lpstr>Що є оберіг?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LARA</dc:creator>
  <cp:lastModifiedBy>Ludmila</cp:lastModifiedBy>
  <cp:revision>48</cp:revision>
  <dcterms:created xsi:type="dcterms:W3CDTF">2013-09-08T08:08:59Z</dcterms:created>
  <dcterms:modified xsi:type="dcterms:W3CDTF">2013-10-20T15:48:25Z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522789</vt:lpwstr>
  </property>
  <property fmtid="{D5CDD505-2E9C-101B-9397-08002B2CF9AE}" name="NXPowerLiteVersion" pid="3">
    <vt:lpwstr>D4.1.4</vt:lpwstr>
  </property>
</Properties>
</file>