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application/vnd.openxmlformats-officedocument.spreadsheetml.sheet" Extension="xlsx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drawingml.chart+xml" PartName="/ppt/charts/chart2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70" r:id="rId4"/>
    <p:sldId id="272" r:id="rId5"/>
    <p:sldId id="274" r:id="rId6"/>
    <p:sldId id="271" r:id="rId7"/>
    <p:sldId id="260" r:id="rId8"/>
    <p:sldId id="261" r:id="rId9"/>
    <p:sldId id="264" r:id="rId10"/>
    <p:sldId id="268" r:id="rId11"/>
    <p:sldId id="265" r:id="rId12"/>
    <p:sldId id="266" r:id="rId13"/>
    <p:sldId id="269" r:id="rId14"/>
    <p:sldId id="273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росіяни</c:v>
                </c:pt>
                <c:pt idx="1">
                  <c:v>українці</c:v>
                </c:pt>
                <c:pt idx="2">
                  <c:v>греки</c:v>
                </c:pt>
                <c:pt idx="3">
                  <c:v>грузини</c:v>
                </c:pt>
                <c:pt idx="4">
                  <c:v>в'єтнамець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39</c:v>
                </c:pt>
                <c:pt idx="1">
                  <c:v>36</c:v>
                </c:pt>
                <c:pt idx="2">
                  <c:v>6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42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CatName val="1"/>
            <c:showPercent val="1"/>
          </c:dLbls>
          <c:cat>
            <c:strRef>
              <c:f>Лист1!$A$2:$A$7</c:f>
              <c:strCache>
                <c:ptCount val="5"/>
                <c:pt idx="0">
                  <c:v>українська</c:v>
                </c:pt>
                <c:pt idx="1">
                  <c:v>російська</c:v>
                </c:pt>
                <c:pt idx="2">
                  <c:v>вірменська</c:v>
                </c:pt>
                <c:pt idx="3">
                  <c:v>білоруська</c:v>
                </c:pt>
                <c:pt idx="4">
                  <c:v>грузинська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15.2</c:v>
                </c:pt>
                <c:pt idx="1">
                  <c:v>83.9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942B62DC-31E3-4C97-8912-FFCD07E5B5DE}" type="datetimeFigureOut">
              <a:rPr lang="ru-RU" smtClean="0"/>
              <a:pPr/>
              <a:t>02.02.2014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284851B6-76D8-4F20-A353-933F4AE3E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pull dir="d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openxmlformats.org/officeDocument/2006/relationships/hyperlink" Target="&#1059;&#1082;&#1088;&#1072;&#1111;&#1085;&#1089;&#1100;&#1082;&#1072;%20&#1084;&#1086;&#1074;&#1072;%20&#1079;%20&#1095;&#1072;&#1089;i&#1074;%20&#1088;&#1077;&#1074;&#1086;&#1083;&#1102;&#1094;i&#1111;%20&#1081;%20&#1076;&#1086;%20&#1089;&#1100;&#1086;&#1075;&#1086;&#1076;&#1077;&#1085;&#1085;&#1103;%20&#1087;&#1086;&#1089;&#1090;&#1072;&#1083;&#1072;%20&#1091;%20&#1082;&#1088;&#1072;&#1097;&#1080;&#1093;%20&#1079;&#1088;&#1072;&#1079;&#1082;&#1072;&#1093;%20&#1090;&#1074;&#1086;&#1088;i&#1074;%20&#1074;&#1077;&#1083;&#1080;&#1082;&#1080;&#1093;%20&#1084;&#1072;&#1081;&#1089;&#1090;&#1088;i&#1074;%20&#1089;&#1083;&#1086;&#1074;&#1072;.docx" TargetMode="External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12" Type="http://schemas.openxmlformats.org/officeDocument/2006/relationships/image" Target="../media/image33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75;&#1086;&#1083;&#1086;&#1087;&#1100;&#1086;&#1088;&#1086;&#1074;&#1072;/&#1071;&#1088;&#1083;&#1099;&#1082;%20&#1076;&#1083;&#1103;%20&#1056;i&#1076;&#1085;&#1072;%20&#1084;&#1086;&#1074;&#1072;%20(&#1055;&#1072;&#1074;&#1083;&#1086;%20&#1044;&#1074;&#1086;&#1088;&#1089;&#1100;&#1082;&#1080;&#1081;)+.lnk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Relationship Id="rId4" Type="http://schemas.openxmlformats.org/officeDocument/2006/relationships/hyperlink" Target="&#1055;&#1088;&#1077;&#1079;&#1077;&#1085;&#1090;&#1072;&#1094;&#1080;&#1103;1.pptx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30;%20&#1074;%20&#1072;%20&#1085;%20%20%20&#1042;&#1080;&#1096;&#1077;&#1085;&#1089;&#1100;&#1082;&#1080;&#1081;.ppt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 ?><Relationships xmlns="http://schemas.openxmlformats.org/package/2006/relationships"><Relationship Id="rId8" Target="1627%20&#1088;&#1110;&#1082;.docx" TargetMode="External" Type="http://schemas.openxmlformats.org/officeDocument/2006/relationships/hyperlink"/><Relationship Id="rId3" Target="../media/image10.jpeg" Type="http://schemas.openxmlformats.org/officeDocument/2006/relationships/image"/><Relationship Id="rId7" Target="../media/image14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13.jpeg" Type="http://schemas.openxmlformats.org/officeDocument/2006/relationships/image"/><Relationship Id="rId5" Target="../media/image12.jpeg" Type="http://schemas.openxmlformats.org/officeDocument/2006/relationships/image"/><Relationship Id="rId4" Target="../media/image11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&#1052;&#1085;&#1086;&#1102;%20&#1073;&#1091;&#1083;&#1086;%20&#1087;&#1088;&#1086;&#1074;&#1077;&#1076;&#1077;&#1085;&#1086;%20&#1076;&#1086;&#1089;&#1083;&#1110;&#1076;&#1078;&#1077;&#1085;&#1085;&#1103;.docx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071670" y="4724400"/>
            <a:ext cx="6455173" cy="664536"/>
          </a:xfrm>
        </p:spPr>
        <p:txBody>
          <a:bodyPr>
            <a:normAutofit fontScale="90000"/>
          </a:bodyPr>
          <a:lstStyle/>
          <a:p>
            <a:pPr algn="ctr"/>
            <a:r>
              <a:rPr lang="uk-UA" smtClean="0" spc="300" sz="31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Рідна </a:t>
            </a:r>
            <a:r>
              <a:rPr dirty="0" lang="uk-UA" smtClean="0" spc="300" sz="31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мова: вчора, сьогодні і завтра</a:t>
            </a:r>
            <a:r>
              <a:rPr dirty="0" lang="uk-UA" smtClean="0" spc="300">
                <a:ln cmpd="sng" w="11430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dirty="0" lang="ru-RU" spc="300">
              <a:ln cmpd="sng" w="11430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Текст 5"/>
          <p:cNvSpPr>
            <a:spLocks noGrp="1"/>
          </p:cNvSpPr>
          <p:nvPr>
            <p:ph idx="2" sz="half" type="body"/>
          </p:nvPr>
        </p:nvSpPr>
        <p:spPr>
          <a:xfrm>
            <a:off x="3143240" y="5357826"/>
            <a:ext cx="5486400" cy="1062058"/>
          </a:xfrm>
        </p:spPr>
        <p:txBody>
          <a:bodyPr>
            <a:normAutofit/>
          </a:bodyPr>
          <a:lstStyle/>
          <a:p>
            <a:pPr algn="r"/>
            <a:r>
              <a:rPr b="1" dirty="0" err="1" i="1" lang="ru-RU" smtClean="0"/>
              <a:t>Голопьорова</a:t>
            </a:r>
            <a:r>
              <a:rPr b="1" dirty="0" i="1" lang="ru-RU" smtClean="0"/>
              <a:t> Ал</a:t>
            </a:r>
            <a:r>
              <a:rPr b="1" dirty="0" i="1" lang="uk-UA" smtClean="0"/>
              <a:t>і</a:t>
            </a:r>
            <a:r>
              <a:rPr b="1" dirty="0" i="1" lang="ru-RU" smtClean="0"/>
              <a:t>на,</a:t>
            </a:r>
          </a:p>
          <a:p>
            <a:pPr algn="r"/>
            <a:r>
              <a:rPr b="1" dirty="0" i="1" lang="uk-UA" smtClean="0"/>
              <a:t>учениця  9 – А класу</a:t>
            </a:r>
            <a:endParaRPr b="1" dirty="0" i="1" lang="ru-RU" smtClean="0"/>
          </a:p>
          <a:p>
            <a:pPr algn="r"/>
            <a:r>
              <a:rPr b="1" dirty="0" err="1" i="1" lang="uk-UA" smtClean="0"/>
              <a:t>Горлівського</a:t>
            </a:r>
            <a:r>
              <a:rPr b="1" dirty="0" i="1" lang="uk-UA" smtClean="0"/>
              <a:t> НВК “ЗОШ І ІІІ ступенів № 12 –</a:t>
            </a:r>
          </a:p>
          <a:p>
            <a:pPr algn="r"/>
            <a:r>
              <a:rPr b="1" dirty="0" i="1" lang="uk-UA" smtClean="0"/>
              <a:t>багатопрофільний </a:t>
            </a:r>
            <a:r>
              <a:rPr b="1" dirty="0" err="1" i="1" lang="uk-UA" smtClean="0"/>
              <a:t>ліцей”</a:t>
            </a:r>
            <a:endParaRPr b="1" dirty="0" i="1" lang="uk-UA" smtClean="0"/>
          </a:p>
          <a:p>
            <a:pPr algn="r"/>
            <a:endParaRPr dirty="0" lang="ru-RU" smtClean="0">
              <a:solidFill>
                <a:schemeClr val="bg1"/>
              </a:solidFill>
            </a:endParaRPr>
          </a:p>
          <a:p>
            <a:pPr algn="r"/>
            <a:endParaRPr dirty="0" lang="ru-RU" smtClean="0">
              <a:solidFill>
                <a:schemeClr val="bg1"/>
              </a:solidFill>
            </a:endParaRPr>
          </a:p>
          <a:p>
            <a:pPr algn="r"/>
            <a:endParaRPr dirty="0" lang="ru-RU" smtClean="0">
              <a:solidFill>
                <a:schemeClr val="bg1"/>
              </a:solidFill>
            </a:endParaRPr>
          </a:p>
          <a:p>
            <a:pPr algn="r"/>
            <a:endParaRPr dirty="0" lang="ru-RU" smtClean="0">
              <a:solidFill>
                <a:schemeClr val="bg1"/>
              </a:solidFill>
            </a:endParaRPr>
          </a:p>
          <a:p>
            <a:pPr algn="r"/>
            <a:endParaRPr dirty="0" lang="ru-RU">
              <a:solidFill>
                <a:schemeClr val="bg1"/>
              </a:solidFill>
            </a:endParaRPr>
          </a:p>
        </p:txBody>
      </p:sp>
      <p:pic>
        <p:nvPicPr>
          <p:cNvPr descr="nazi1.jpg" id="9" name="Рисунок 8"/>
          <p:cNvPicPr>
            <a:picLocks noChangeAspect="1" noGrp="1"/>
          </p:cNvPicPr>
          <p:nvPr>
            <p:ph idx="1" type="pic"/>
          </p:nvPr>
        </p:nvPicPr>
        <p:blipFill>
          <a:blip cstate="print" r:embed="rId2"/>
          <a:srcRect b="59"/>
          <a:stretch>
            <a:fillRect/>
          </a:stretch>
        </p:blipFill>
        <p:spPr/>
      </p:pic>
    </p:spTree>
  </p:cSld>
  <p:clrMapOvr>
    <a:masterClrMapping/>
  </p:clrMapOvr>
  <p:transition spd="slow">
    <p:pull dir="d"/>
  </p:transition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  <a:reflection blurRad="6350" stA="55000" endA="50" endPos="85000" dist="29997" dir="5400000" sy="-100000" algn="bl" rotWithShape="0"/>
                </a:effectLst>
              </a:rPr>
              <a:t>Донецька область</a:t>
            </a:r>
            <a:endParaRPr lang="ru-RU" dirty="0"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214416" y="1646238"/>
          <a:ext cx="7215237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4851"/>
                <a:gridCol w="1984105"/>
                <a:gridCol w="1071570"/>
                <a:gridCol w="1071570"/>
                <a:gridCol w="1071570"/>
                <a:gridCol w="107157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</a:t>
                      </a:r>
                      <a:r>
                        <a:rPr lang="uk-UA" dirty="0" err="1" smtClean="0"/>
                        <a:t>ціональність</a:t>
                      </a:r>
                      <a:r>
                        <a:rPr lang="uk-UA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1959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1989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2001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2012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Українці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55,6%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50,7%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56,9%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56,87%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Росіяни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37,6%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43,6%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38,2%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38,22%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Греки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2,2%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/>
                        <a:t>!,61%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Білоруси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0,9%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0, 92%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Татари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0,6%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0,4%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0,33%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Вірмени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0,1%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0,3%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0,33%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Євреї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1,0%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,05%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0,2%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0,18%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Азербайджанці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0,17%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uk-UA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Грузини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0,15%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InflateTop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Опитування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60000" dist="60007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uk-UA" dirty="0" smtClean="0"/>
          </a:p>
          <a:p>
            <a:pPr marL="514350" lvl="0" indent="-514350">
              <a:buNone/>
            </a:pPr>
            <a:r>
              <a:rPr lang="uk-UA" dirty="0" smtClean="0"/>
              <a:t>1. Чи є ваші батьки (обидва) українцями?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2. Чи є батько українцем?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3. Чи є мати українкою?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4. Чи розмовляють у сім'ї українською мовою?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завжди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час від часу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ніколи.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5. Яка для вас рідна мова?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6. Як часто ви дивитесь україномовні телепередачі?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6000"/>
                            </p:stCondLst>
                            <p:childTnLst>
                              <p:par>
                                <p:cTn id="4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Результати 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uk-UA" dirty="0" smtClean="0"/>
              <a:t>- ні батько, ні мати не є українцями – 69%;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батько є українцем – 17%;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мати є українкою – 14%;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у сім'ї розмовляють українською мовою 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завжди – 0%;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час від часу – 5%;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ніколи – 95%.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своєю рідною мовою вважають російську – 56%.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своєю рідною мовою вважають українську – 44%.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- україномовні телепередачі дивляться: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     часто – 4 3%;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     інколи – 53%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     ніколи – 4%.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3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3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70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3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3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3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Plain">
              <a:avLst/>
            </a:prstTxWarp>
            <a:norm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Найпоширеніша мова спілкування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Розвиток сучасної української мови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4" name="Содержимое 3" descr="1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7812360" y="1484784"/>
            <a:ext cx="1019514" cy="1574130"/>
          </a:xfrm>
        </p:spPr>
      </p:pic>
      <p:pic>
        <p:nvPicPr>
          <p:cNvPr id="5" name="Рисунок 4" descr="23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2348880"/>
            <a:ext cx="1080120" cy="1588412"/>
          </a:xfrm>
          <a:prstGeom prst="rect">
            <a:avLst/>
          </a:prstGeom>
        </p:spPr>
      </p:pic>
      <p:pic>
        <p:nvPicPr>
          <p:cNvPr id="6" name="Рисунок 5" descr="4147-8-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700808"/>
            <a:ext cx="1131150" cy="1583609"/>
          </a:xfrm>
          <a:prstGeom prst="rect">
            <a:avLst/>
          </a:prstGeom>
        </p:spPr>
      </p:pic>
      <p:pic>
        <p:nvPicPr>
          <p:cNvPr id="7" name="Рисунок 6" descr="00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07904" y="2204864"/>
            <a:ext cx="1271392" cy="1700859"/>
          </a:xfrm>
          <a:prstGeom prst="rect">
            <a:avLst/>
          </a:prstGeom>
        </p:spPr>
      </p:pic>
      <p:pic>
        <p:nvPicPr>
          <p:cNvPr id="8" name="Рисунок 7" descr="2209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52320" y="4437112"/>
            <a:ext cx="1040904" cy="1387872"/>
          </a:xfrm>
          <a:prstGeom prst="rect">
            <a:avLst/>
          </a:prstGeom>
        </p:spPr>
      </p:pic>
      <p:pic>
        <p:nvPicPr>
          <p:cNvPr id="9" name="Рисунок 8" descr="1280222016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39752" y="1628800"/>
            <a:ext cx="1177687" cy="1611263"/>
          </a:xfrm>
          <a:prstGeom prst="rect">
            <a:avLst/>
          </a:prstGeom>
        </p:spPr>
      </p:pic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71600" y="2276872"/>
            <a:ext cx="1152128" cy="1615133"/>
          </a:xfrm>
          <a:prstGeom prst="rect">
            <a:avLst/>
          </a:prstGeom>
        </p:spPr>
      </p:pic>
      <p:pic>
        <p:nvPicPr>
          <p:cNvPr id="11" name="Рисунок 10" descr="Malyshko_1(1)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724128" y="4221088"/>
            <a:ext cx="1128390" cy="1492086"/>
          </a:xfrm>
          <a:prstGeom prst="rect">
            <a:avLst/>
          </a:prstGeom>
        </p:spPr>
      </p:pic>
      <p:pic>
        <p:nvPicPr>
          <p:cNvPr id="13" name="Рисунок 12" descr="340678_fU9KcL.jpe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139952" y="4509120"/>
            <a:ext cx="1225943" cy="1661170"/>
          </a:xfrm>
          <a:prstGeom prst="rect">
            <a:avLst/>
          </a:prstGeom>
        </p:spPr>
      </p:pic>
      <p:pic>
        <p:nvPicPr>
          <p:cNvPr id="14" name="Рисунок 13" descr="3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483768" y="3717032"/>
            <a:ext cx="998984" cy="1331979"/>
          </a:xfrm>
          <a:prstGeom prst="rect">
            <a:avLst/>
          </a:prstGeom>
        </p:spPr>
      </p:pic>
      <p:pic>
        <p:nvPicPr>
          <p:cNvPr id="15" name="Рисунок 14" descr="ншд.ншзд._gcc8y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55576" y="4725144"/>
            <a:ext cx="1456556" cy="1092417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1115616" y="5877272"/>
            <a:ext cx="1598996" cy="9807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r>
              <a:rPr lang="uk-UA" dirty="0" smtClean="0">
                <a:hlinkClick r:id="rId13" action="ppaction://hlinkfile"/>
              </a:rPr>
              <a:t>Текст</a:t>
            </a: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90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7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770" decel="100000"/>
                                        <p:tgtEl>
                                          <p:spTgt spid="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0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0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02" dur="77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0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0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10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2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Deflat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Висновок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/>
              <a:t>		Рідна мова – незборна таїна, яка робить народ народом і увічнює найтонші порухи його душі. Заглиблюючись у таїну мови, ми засвоюємо золоті скарби народного досвіду і виховуємо у собі творчу особистість. Вона веде на вершини знань і відчиняє двері до духовної скарбниці людства. </a:t>
            </a:r>
            <a:endParaRPr lang="ru-RU" dirty="0"/>
          </a:p>
        </p:txBody>
      </p:sp>
      <p:pic>
        <p:nvPicPr>
          <p:cNvPr id="5" name="Содержимое 4" descr="1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8200" y="2538619"/>
            <a:ext cx="4038600" cy="2741200"/>
          </a:xfrm>
          <a:effectLst>
            <a:softEdge rad="127000"/>
          </a:effectLst>
        </p:spPr>
      </p:pic>
      <p:sp>
        <p:nvSpPr>
          <p:cNvPr id="6" name="Стрелка вправо 5">
            <a:hlinkClick r:id="rId3" action="ppaction://hlinkfile"/>
          </p:cNvPr>
          <p:cNvSpPr/>
          <p:nvPr/>
        </p:nvSpPr>
        <p:spPr>
          <a:xfrm>
            <a:off x="5786446" y="5643578"/>
            <a:ext cx="1643074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4" action="ppaction://hlinkpres?slideindex=1&amp;slidetitle="/>
              </a:rPr>
              <a:t>____________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uk-UA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Актуальність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		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З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часів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появи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розвитку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людини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виникає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розвивається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мова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.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Тільки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за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допомогою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мови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людина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може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повністю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самореалізуватися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, держава бути державою, а народ народом.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chemeClr val="bg1"/>
                  </a:solidFill>
                </a:ln>
              </a:rPr>
              <a:t>		Та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історія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становлення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нашої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держави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досить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складна,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тривала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непроста, А значить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мові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українській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довелося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пройти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цими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історичними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лабіринтами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, не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розгубити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своїх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традицій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, </a:t>
            </a:r>
          </a:p>
          <a:p>
            <a:pPr>
              <a:buNone/>
            </a:pP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багатства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лексики,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яскравості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образності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,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милозвучності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.</a:t>
            </a:r>
          </a:p>
          <a:p>
            <a:pPr>
              <a:buNone/>
            </a:pPr>
            <a:r>
              <a:rPr lang="ru-RU" dirty="0" smtClean="0">
                <a:ln>
                  <a:solidFill>
                    <a:schemeClr val="bg1"/>
                  </a:solidFill>
                </a:ln>
              </a:rPr>
              <a:t>Тому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сьогодні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залишається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актуальним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питання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про </a:t>
            </a:r>
          </a:p>
          <a:p>
            <a:pPr>
              <a:buNone/>
            </a:pP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державну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мову</a:t>
            </a:r>
            <a:r>
              <a:rPr lang="ru-RU" dirty="0" smtClean="0">
                <a:ln>
                  <a:solidFill>
                    <a:schemeClr val="bg1"/>
                  </a:solidFill>
                </a:ln>
              </a:rPr>
              <a:t> -</a:t>
            </a:r>
            <a:r>
              <a:rPr lang="ru-RU" dirty="0" err="1" smtClean="0">
                <a:ln>
                  <a:solidFill>
                    <a:schemeClr val="bg1"/>
                  </a:solidFill>
                </a:ln>
              </a:rPr>
              <a:t>українську</a:t>
            </a:r>
            <a:endParaRPr lang="ru-RU" dirty="0" smtClean="0">
              <a:ln>
                <a:solidFill>
                  <a:schemeClr val="bg1"/>
                </a:solidFill>
              </a:ln>
            </a:endParaRPr>
          </a:p>
        </p:txBody>
      </p:sp>
      <p:pic>
        <p:nvPicPr>
          <p:cNvPr id="5" name="Рисунок 4" descr="51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85728"/>
            <a:ext cx="1643074" cy="1595350"/>
          </a:xfrm>
          <a:prstGeom prst="roundRect">
            <a:avLst/>
          </a:prstGeom>
          <a:effectLst>
            <a:softEdge rad="127000"/>
          </a:effectLst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Autofit/>
          </a:bodyPr>
          <a:lstStyle/>
          <a:p>
            <a:pPr algn="ctr"/>
            <a:r>
              <a:rPr lang="uk-UA" sz="7200" dirty="0" smtClean="0">
                <a:ln w="18415" cmpd="sng">
                  <a:solidFill>
                    <a:srgbClr val="FF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 Е Т А</a:t>
            </a:r>
            <a:endParaRPr lang="ru-RU" sz="7200" dirty="0">
              <a:ln w="18415" cmpd="sng">
                <a:solidFill>
                  <a:srgbClr val="FF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Содержимое 4" descr="628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428604"/>
            <a:ext cx="3810000" cy="1905000"/>
          </a:xfrm>
        </p:spPr>
      </p:pic>
      <p:sp>
        <p:nvSpPr>
          <p:cNvPr id="7" name="TextBox 6"/>
          <p:cNvSpPr txBox="1"/>
          <p:nvPr/>
        </p:nvSpPr>
        <p:spPr>
          <a:xfrm>
            <a:off x="1428728" y="3000372"/>
            <a:ext cx="55007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uk-UA" dirty="0" smtClean="0"/>
              <a:t>Ознайомитись із розвитком української мови.</a:t>
            </a:r>
          </a:p>
          <a:p>
            <a:pPr marL="342900" indent="-342900">
              <a:buFont typeface="+mj-lt"/>
              <a:buAutoNum type="arabicParenR"/>
            </a:pPr>
            <a:r>
              <a:rPr lang="uk-UA" dirty="0" smtClean="0"/>
              <a:t>Довести, що рідна мова — це духовна святиня, найбільший і найдорожчий наш скарб.</a:t>
            </a:r>
          </a:p>
          <a:p>
            <a:pPr marL="342900" indent="-342900">
              <a:buFont typeface="+mj-lt"/>
              <a:buAutoNum type="arabicParenR"/>
            </a:pPr>
            <a:r>
              <a:rPr lang="uk-UA" dirty="0" smtClean="0"/>
              <a:t>Спонукати до вивчення української історії та  літератури.</a:t>
            </a:r>
            <a:endParaRPr lang="ru-RU" dirty="0"/>
          </a:p>
        </p:txBody>
      </p:sp>
      <p:pic>
        <p:nvPicPr>
          <p:cNvPr id="6" name="Содержимое 10" descr="0ce82b3a1bd6b5462ed204c89a8af65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4429124" y="2214554"/>
            <a:ext cx="4357718" cy="4357718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Безцінні </a:t>
            </a:r>
            <a:r>
              <a:rPr lang="uk-UA" dirty="0" err="1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пам</a:t>
            </a:r>
            <a:r>
              <a:rPr lang="en-US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’</a:t>
            </a:r>
            <a:r>
              <a:rPr lang="uk-UA" dirty="0" smtClean="0">
                <a:ln w="10160">
                  <a:solidFill>
                    <a:sysClr val="windowText" lastClr="0000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ятки української культури</a:t>
            </a:r>
            <a:endParaRPr lang="ru-RU" dirty="0">
              <a:ln w="10160">
                <a:solidFill>
                  <a:sysClr val="windowText" lastClr="000000"/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uk-UA" dirty="0" err="1" smtClean="0">
                <a:solidFill>
                  <a:srgbClr val="FF0000"/>
                </a:solidFill>
              </a:rPr>
              <a:t>“Велесова</a:t>
            </a:r>
            <a:r>
              <a:rPr lang="uk-UA" dirty="0" smtClean="0">
                <a:solidFill>
                  <a:srgbClr val="FF0000"/>
                </a:solidFill>
              </a:rPr>
              <a:t> </a:t>
            </a:r>
            <a:r>
              <a:rPr lang="uk-UA" dirty="0" err="1" smtClean="0">
                <a:solidFill>
                  <a:srgbClr val="FF0000"/>
                </a:solidFill>
              </a:rPr>
              <a:t>книга”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uk-UA" dirty="0" err="1" smtClean="0">
                <a:solidFill>
                  <a:srgbClr val="FF0000"/>
                </a:solidFill>
              </a:rPr>
              <a:t>“Слово</a:t>
            </a:r>
            <a:r>
              <a:rPr lang="uk-UA" dirty="0" smtClean="0">
                <a:solidFill>
                  <a:srgbClr val="FF0000"/>
                </a:solidFill>
              </a:rPr>
              <a:t> про похід Ігорів…”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Содержимое 7" descr="i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0" y="2348880"/>
            <a:ext cx="1905000" cy="1428750"/>
          </a:xfrm>
        </p:spPr>
      </p:pic>
      <p:pic>
        <p:nvPicPr>
          <p:cNvPr id="13" name="Содержимое 12" descr="0015-021-Slovo-v-drevnerusskoj-literature-naibolee-upotrebitelnoe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7668344" y="2132856"/>
            <a:ext cx="1060498" cy="1437190"/>
          </a:xfrm>
        </p:spPr>
      </p:pic>
      <p:sp>
        <p:nvSpPr>
          <p:cNvPr id="9" name="TextBox 8"/>
          <p:cNvSpPr txBox="1"/>
          <p:nvPr/>
        </p:nvSpPr>
        <p:spPr>
          <a:xfrm>
            <a:off x="755576" y="2780928"/>
            <a:ext cx="3528392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/>
              <a:t>		</a:t>
            </a:r>
            <a:r>
              <a:rPr lang="ru-RU" sz="1200" i="1" dirty="0" err="1" smtClean="0"/>
              <a:t>Велесова</a:t>
            </a:r>
            <a:r>
              <a:rPr lang="ru-RU" sz="1200" i="1" dirty="0" smtClean="0"/>
              <a:t> книга - 		</a:t>
            </a:r>
            <a:r>
              <a:rPr lang="ru-RU" sz="1200" i="1" dirty="0" err="1" smtClean="0"/>
              <a:t>безцінна</a:t>
            </a:r>
            <a:r>
              <a:rPr lang="ru-RU" sz="1200" i="1" dirty="0" smtClean="0"/>
              <a:t> 			</a:t>
            </a:r>
            <a:r>
              <a:rPr lang="ru-RU" sz="1200" i="1" dirty="0" err="1" smtClean="0"/>
              <a:t>літературна</a:t>
            </a:r>
            <a:r>
              <a:rPr lang="ru-RU" sz="1200" i="1" dirty="0" smtClean="0"/>
              <a:t> 		</a:t>
            </a:r>
            <a:r>
              <a:rPr lang="ru-RU" sz="1200" i="1" dirty="0" err="1" smtClean="0"/>
              <a:t>пам'ятка</a:t>
            </a:r>
            <a:r>
              <a:rPr lang="ru-RU" sz="1200" i="1" dirty="0" smtClean="0"/>
              <a:t> 			</a:t>
            </a:r>
            <a:r>
              <a:rPr lang="ru-RU" sz="1200" i="1" dirty="0" err="1" smtClean="0"/>
              <a:t>українського</a:t>
            </a:r>
            <a:r>
              <a:rPr lang="ru-RU" sz="1200" i="1" dirty="0" smtClean="0"/>
              <a:t> народу </a:t>
            </a:r>
            <a:r>
              <a:rPr lang="ru-RU" sz="1200" i="1" dirty="0" err="1" smtClean="0"/>
              <a:t>дохристиянського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періоду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сенсаційна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знахідка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денікінського</a:t>
            </a:r>
            <a:r>
              <a:rPr lang="ru-RU" sz="1200" i="1" dirty="0" smtClean="0"/>
              <a:t> полковника </a:t>
            </a:r>
            <a:r>
              <a:rPr lang="ru-RU" sz="1200" i="1" dirty="0" err="1" smtClean="0"/>
              <a:t>Алі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Ізенбека</a:t>
            </a:r>
            <a:r>
              <a:rPr lang="ru-RU" sz="1200" i="1" dirty="0" smtClean="0"/>
              <a:t> в </a:t>
            </a:r>
            <a:r>
              <a:rPr lang="ru-RU" sz="1200" i="1" dirty="0" err="1" smtClean="0"/>
              <a:t>маєтку</a:t>
            </a:r>
            <a:r>
              <a:rPr lang="ru-RU" sz="1200" i="1" dirty="0" smtClean="0"/>
              <a:t> на </a:t>
            </a:r>
            <a:r>
              <a:rPr lang="ru-RU" sz="1200" i="1" dirty="0" err="1" smtClean="0"/>
              <a:t>Харківщині</a:t>
            </a:r>
            <a:r>
              <a:rPr lang="ru-RU" sz="1200" i="1" dirty="0" smtClean="0"/>
              <a:t> 1919 р. Вона </a:t>
            </a:r>
            <a:r>
              <a:rPr lang="ru-RU" sz="1200" i="1" dirty="0" err="1" smtClean="0"/>
              <a:t>збагатила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наші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знання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історії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України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висвітливши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маловідомі</a:t>
            </a:r>
            <a:r>
              <a:rPr lang="ru-RU" sz="1200" i="1" dirty="0" smtClean="0"/>
              <a:t> </a:t>
            </a:r>
            <a:r>
              <a:rPr lang="en-US" sz="1200" i="1" dirty="0" smtClean="0"/>
              <a:t>XII </a:t>
            </a:r>
            <a:r>
              <a:rPr lang="ru-RU" sz="1200" i="1" dirty="0" smtClean="0"/>
              <a:t>ст. до н.д. - </a:t>
            </a:r>
            <a:r>
              <a:rPr lang="en-US" sz="1200" i="1" dirty="0" smtClean="0"/>
              <a:t>IX </a:t>
            </a:r>
            <a:r>
              <a:rPr lang="ru-RU" sz="1200" i="1" dirty="0" smtClean="0"/>
              <a:t>ст.н.д., дала </a:t>
            </a:r>
            <a:r>
              <a:rPr lang="ru-RU" sz="1200" i="1" dirty="0" err="1" smtClean="0"/>
              <a:t>уявлення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сучасникам</a:t>
            </a:r>
            <a:r>
              <a:rPr lang="ru-RU" sz="1200" i="1" dirty="0" smtClean="0"/>
              <a:t> про </a:t>
            </a:r>
            <a:r>
              <a:rPr lang="ru-RU" sz="1200" i="1" dirty="0" err="1" smtClean="0"/>
              <a:t>життя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вірування</a:t>
            </a:r>
            <a:r>
              <a:rPr lang="ru-RU" sz="1200" i="1" dirty="0" smtClean="0"/>
              <a:t> наших </a:t>
            </a:r>
            <a:r>
              <a:rPr lang="ru-RU" sz="1200" i="1" dirty="0" err="1" smtClean="0"/>
              <a:t>предків</a:t>
            </a:r>
            <a:r>
              <a:rPr lang="ru-RU" sz="1200" i="1" dirty="0" smtClean="0"/>
              <a:t>. </a:t>
            </a:r>
            <a:br>
              <a:rPr lang="ru-RU" sz="1200" i="1" dirty="0" smtClean="0"/>
            </a:br>
            <a:r>
              <a:rPr lang="ru-RU" sz="1200" i="1" dirty="0" err="1" smtClean="0"/>
              <a:t>Велесова</a:t>
            </a:r>
            <a:r>
              <a:rPr lang="ru-RU" sz="1200" i="1" dirty="0" smtClean="0"/>
              <a:t> книга </a:t>
            </a:r>
            <a:r>
              <a:rPr lang="ru-RU" sz="1200" i="1" dirty="0" err="1" smtClean="0"/>
              <a:t>свідчить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що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наші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далекі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пращури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мали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розвинене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почуття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людської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гідності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національної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свідомості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патріотизму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неабияку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здатність</a:t>
            </a:r>
            <a:r>
              <a:rPr lang="ru-RU" sz="1200" i="1" dirty="0" smtClean="0"/>
              <a:t> до </a:t>
            </a:r>
            <a:r>
              <a:rPr lang="ru-RU" sz="1200" i="1" dirty="0" err="1" smtClean="0"/>
              <a:t>творчості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високі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духовність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</a:t>
            </a:r>
            <a:r>
              <a:rPr lang="ru-RU" sz="1200" i="1" dirty="0" smtClean="0"/>
              <a:t> мораль. </a:t>
            </a:r>
            <a:r>
              <a:rPr lang="ru-RU" sz="1200" i="1" dirty="0" err="1" smtClean="0"/>
              <a:t>Священну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любов</a:t>
            </a:r>
            <a:r>
              <a:rPr lang="ru-RU" sz="1200" i="1" dirty="0" smtClean="0"/>
              <a:t> до </a:t>
            </a:r>
            <a:r>
              <a:rPr lang="ru-RU" sz="1200" i="1" dirty="0" err="1" smtClean="0"/>
              <a:t>рідної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землі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підтверджували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вмінням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її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боронити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завдяки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чому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вижили</a:t>
            </a:r>
            <a:r>
              <a:rPr lang="ru-RU" sz="1200" i="1" dirty="0" smtClean="0"/>
              <a:t>. </a:t>
            </a:r>
            <a:r>
              <a:rPr lang="ru-RU" sz="1200" i="1" dirty="0" err="1" smtClean="0"/>
              <a:t>Вміли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також</a:t>
            </a:r>
            <a:r>
              <a:rPr lang="ru-RU" sz="1200" i="1" dirty="0" smtClean="0"/>
              <a:t> "</a:t>
            </a:r>
            <a:r>
              <a:rPr lang="ru-RU" sz="1200" i="1" dirty="0" err="1" smtClean="0"/>
              <a:t>любити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світ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зелений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життєдайний</a:t>
            </a:r>
            <a:r>
              <a:rPr lang="ru-RU" sz="1200" i="1" dirty="0" smtClean="0"/>
              <a:t>, </a:t>
            </a:r>
            <a:r>
              <a:rPr lang="ru-RU" sz="1200" i="1" dirty="0" err="1" smtClean="0"/>
              <a:t>любити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друзів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своїх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і</a:t>
            </a:r>
            <a:r>
              <a:rPr lang="ru-RU" sz="1200" i="1" dirty="0" smtClean="0"/>
              <a:t> бути </a:t>
            </a:r>
            <a:r>
              <a:rPr lang="ru-RU" sz="1200" i="1" dirty="0" err="1" smtClean="0"/>
              <a:t>мирними</a:t>
            </a:r>
            <a:r>
              <a:rPr lang="ru-RU" sz="1200" i="1" dirty="0" smtClean="0"/>
              <a:t> </a:t>
            </a:r>
            <a:r>
              <a:rPr lang="ru-RU" sz="1200" i="1" dirty="0" err="1" smtClean="0"/>
              <a:t>між</a:t>
            </a:r>
            <a:r>
              <a:rPr lang="ru-RU" sz="1200" i="1" dirty="0" smtClean="0"/>
              <a:t> родами" (дощечка 25). </a:t>
            </a:r>
            <a:r>
              <a:rPr lang="ru-RU" sz="1100" i="1" dirty="0" smtClean="0"/>
              <a:t/>
            </a:r>
            <a:br>
              <a:rPr lang="ru-RU" sz="1100" i="1" dirty="0" smtClean="0"/>
            </a:br>
            <a:endParaRPr lang="ru-RU" sz="1100" dirty="0"/>
          </a:p>
        </p:txBody>
      </p:sp>
      <p:sp>
        <p:nvSpPr>
          <p:cNvPr id="15" name="TextBox 14"/>
          <p:cNvSpPr txBox="1"/>
          <p:nvPr/>
        </p:nvSpPr>
        <p:spPr>
          <a:xfrm>
            <a:off x="4427984" y="2492896"/>
            <a:ext cx="388843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Любов</a:t>
            </a:r>
            <a:r>
              <a:rPr lang="ru-RU" sz="1400" dirty="0" smtClean="0"/>
              <a:t> до </a:t>
            </a:r>
            <a:r>
              <a:rPr lang="ru-RU" sz="1400" dirty="0" err="1" smtClean="0"/>
              <a:t>батьківщини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спонукала</a:t>
            </a:r>
            <a:r>
              <a:rPr lang="ru-RU" sz="1400" dirty="0" smtClean="0"/>
              <a:t> авто</a:t>
            </a:r>
            <a:r>
              <a:rPr lang="en-US" sz="1400" dirty="0" smtClean="0"/>
              <a:t>p</a:t>
            </a:r>
            <a:r>
              <a:rPr lang="ru-RU" sz="1400" dirty="0" smtClean="0"/>
              <a:t>а </a:t>
            </a:r>
            <a:r>
              <a:rPr lang="ru-RU" sz="1400" dirty="0" err="1" smtClean="0"/>
              <a:t>написати</a:t>
            </a:r>
            <a:r>
              <a:rPr lang="ru-RU" sz="1400" dirty="0" smtClean="0"/>
              <a:t> </a:t>
            </a:r>
          </a:p>
          <a:p>
            <a:r>
              <a:rPr lang="ru-RU" sz="1400" dirty="0" err="1" smtClean="0"/>
              <a:t>такий</a:t>
            </a:r>
            <a:r>
              <a:rPr lang="ru-RU" sz="1400" dirty="0" smtClean="0"/>
              <a:t> </a:t>
            </a:r>
            <a:r>
              <a:rPr lang="ru-RU" sz="1400" dirty="0" err="1" smtClean="0"/>
              <a:t>шедев</a:t>
            </a:r>
            <a:r>
              <a:rPr lang="en-US" sz="1400" dirty="0" smtClean="0"/>
              <a:t>p. "</a:t>
            </a:r>
            <a:r>
              <a:rPr lang="ru-RU" sz="1400" dirty="0" smtClean="0"/>
              <a:t>Слово о полку</a:t>
            </a:r>
          </a:p>
          <a:p>
            <a:r>
              <a:rPr lang="ru-RU" sz="1400" dirty="0" smtClean="0"/>
              <a:t> </a:t>
            </a:r>
            <a:r>
              <a:rPr lang="ru-RU" sz="1400" dirty="0" err="1" smtClean="0"/>
              <a:t>Іго</a:t>
            </a:r>
            <a:r>
              <a:rPr lang="en-US" sz="1400" dirty="0" smtClean="0"/>
              <a:t>p</a:t>
            </a:r>
            <a:r>
              <a:rPr lang="ru-RU" sz="1400" dirty="0" err="1" smtClean="0"/>
              <a:t>евім</a:t>
            </a:r>
            <a:r>
              <a:rPr lang="ru-RU" sz="1400" dirty="0" smtClean="0"/>
              <a:t>" у наш час, час </a:t>
            </a:r>
            <a:r>
              <a:rPr lang="ru-RU" sz="1400" dirty="0" err="1" smtClean="0"/>
              <a:t>соціальних</a:t>
            </a:r>
            <a:r>
              <a:rPr lang="ru-RU" sz="1400" dirty="0" smtClean="0"/>
              <a:t> 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національних</a:t>
            </a:r>
            <a:r>
              <a:rPr lang="ru-RU" sz="1400" dirty="0" smtClean="0"/>
              <a:t> </a:t>
            </a:r>
            <a:r>
              <a:rPr lang="ru-RU" sz="1400" dirty="0" err="1" smtClean="0"/>
              <a:t>конфліктів</a:t>
            </a:r>
            <a:r>
              <a:rPr lang="ru-RU" sz="1400" dirty="0" smtClean="0"/>
              <a:t>, </a:t>
            </a:r>
            <a:r>
              <a:rPr lang="ru-RU" sz="1400" dirty="0" err="1" smtClean="0"/>
              <a:t>звучить</a:t>
            </a:r>
            <a:r>
              <a:rPr lang="ru-RU" sz="1400" dirty="0" smtClean="0"/>
              <a:t> як </a:t>
            </a:r>
            <a:r>
              <a:rPr lang="ru-RU" sz="1400" dirty="0" err="1" smtClean="0"/>
              <a:t>духовний</a:t>
            </a:r>
            <a:r>
              <a:rPr lang="ru-RU" sz="1400" dirty="0" smtClean="0"/>
              <a:t> </a:t>
            </a:r>
            <a:r>
              <a:rPr lang="ru-RU" sz="1400" dirty="0" err="1" smtClean="0"/>
              <a:t>заповіт</a:t>
            </a:r>
            <a:r>
              <a:rPr lang="ru-RU" sz="1400" dirty="0" smtClean="0"/>
              <a:t> </a:t>
            </a:r>
            <a:r>
              <a:rPr lang="ru-RU" sz="1400" dirty="0" err="1" smtClean="0"/>
              <a:t>минулого</a:t>
            </a:r>
            <a:r>
              <a:rPr lang="ru-RU" sz="1400" dirty="0" smtClean="0"/>
              <a:t> </a:t>
            </a:r>
          </a:p>
          <a:p>
            <a:r>
              <a:rPr lang="ru-RU" sz="1400" dirty="0" err="1" smtClean="0"/>
              <a:t>покоління</a:t>
            </a:r>
            <a:r>
              <a:rPr lang="ru-RU" sz="1400" dirty="0" smtClean="0"/>
              <a:t> </a:t>
            </a:r>
            <a:r>
              <a:rPr lang="ru-RU" sz="1400" dirty="0" err="1" smtClean="0"/>
              <a:t>нашому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поколінню</a:t>
            </a:r>
            <a:r>
              <a:rPr lang="ru-RU" sz="1400" dirty="0" smtClean="0"/>
              <a:t>. </a:t>
            </a:r>
            <a:r>
              <a:rPr lang="ru-RU" sz="1400" dirty="0" err="1" smtClean="0"/>
              <a:t>Це</a:t>
            </a:r>
            <a:r>
              <a:rPr lang="ru-RU" sz="1400" dirty="0" smtClean="0"/>
              <a:t> "золоте слово" </a:t>
            </a:r>
            <a:r>
              <a:rPr lang="ru-RU" sz="1400" dirty="0" err="1" smtClean="0"/>
              <a:t>вчить</a:t>
            </a:r>
            <a:r>
              <a:rPr lang="ru-RU" sz="1400" dirty="0" smtClean="0"/>
              <a:t> нас </a:t>
            </a:r>
            <a:r>
              <a:rPr lang="ru-RU" sz="1400" dirty="0" err="1" smtClean="0"/>
              <a:t>любити</a:t>
            </a:r>
            <a:r>
              <a:rPr lang="ru-RU" sz="1400" dirty="0" smtClean="0"/>
              <a:t> свою </a:t>
            </a:r>
          </a:p>
          <a:p>
            <a:r>
              <a:rPr lang="ru-RU" sz="1400" dirty="0" err="1" smtClean="0"/>
              <a:t>батьківщину</a:t>
            </a:r>
            <a:r>
              <a:rPr lang="ru-RU" sz="1400" dirty="0" smtClean="0"/>
              <a:t>, </a:t>
            </a:r>
            <a:r>
              <a:rPr lang="ru-RU" sz="1400" dirty="0" err="1" smtClean="0"/>
              <a:t>Ук</a:t>
            </a:r>
            <a:r>
              <a:rPr lang="en-US" sz="1400" dirty="0" smtClean="0"/>
              <a:t>p</a:t>
            </a:r>
            <a:r>
              <a:rPr lang="ru-RU" sz="1400" dirty="0" err="1" smtClean="0"/>
              <a:t>аїну</a:t>
            </a:r>
            <a:r>
              <a:rPr lang="ru-RU" sz="1400" dirty="0" smtClean="0"/>
              <a:t>,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бе</a:t>
            </a:r>
            <a:r>
              <a:rPr lang="en-US" sz="1400" dirty="0" smtClean="0"/>
              <a:t>p</a:t>
            </a:r>
            <a:r>
              <a:rPr lang="ru-RU" sz="1400" dirty="0" err="1" smtClean="0"/>
              <a:t>егти</a:t>
            </a:r>
            <a:r>
              <a:rPr lang="ru-RU" sz="1400" dirty="0" smtClean="0"/>
              <a:t>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єдність</a:t>
            </a:r>
            <a:r>
              <a:rPr lang="ru-RU" sz="1400" dirty="0" smtClean="0"/>
              <a:t>. </a:t>
            </a:r>
          </a:p>
          <a:p>
            <a:r>
              <a:rPr lang="ru-RU" sz="1400" dirty="0" smtClean="0"/>
              <a:t>"Слово" - то наша </a:t>
            </a:r>
            <a:r>
              <a:rPr lang="ru-RU" sz="1400" dirty="0" err="1" smtClean="0"/>
              <a:t>національна</a:t>
            </a:r>
            <a:r>
              <a:rPr lang="ru-RU" sz="1400" dirty="0" smtClean="0"/>
              <a:t> го</a:t>
            </a:r>
            <a:r>
              <a:rPr lang="en-US" sz="1400" dirty="0" smtClean="0"/>
              <a:t>p</a:t>
            </a:r>
            <a:r>
              <a:rPr lang="ru-RU" sz="1400" dirty="0" err="1" smtClean="0"/>
              <a:t>дість</a:t>
            </a:r>
            <a:r>
              <a:rPr lang="ru-RU" sz="1400" dirty="0" smtClean="0"/>
              <a:t>, </a:t>
            </a:r>
            <a:r>
              <a:rPr lang="ru-RU" sz="1400" dirty="0" err="1" smtClean="0"/>
              <a:t>велична</a:t>
            </a:r>
            <a:r>
              <a:rPr lang="ru-RU" sz="1400" dirty="0" smtClean="0"/>
              <a:t> </a:t>
            </a:r>
            <a:r>
              <a:rPr lang="ru-RU" sz="1400" dirty="0" err="1" smtClean="0"/>
              <a:t>пам'ятка</a:t>
            </a:r>
            <a:r>
              <a:rPr lang="ru-RU" sz="1400" dirty="0" smtClean="0"/>
              <a:t> </a:t>
            </a:r>
            <a:r>
              <a:rPr lang="ru-RU" sz="1400" dirty="0" err="1" smtClean="0"/>
              <a:t>нашого</a:t>
            </a:r>
            <a:r>
              <a:rPr lang="ru-RU" sz="1400" dirty="0" smtClean="0"/>
              <a:t> </a:t>
            </a:r>
          </a:p>
          <a:p>
            <a:r>
              <a:rPr lang="ru-RU" sz="1400" dirty="0" smtClean="0"/>
              <a:t>на</a:t>
            </a:r>
            <a:r>
              <a:rPr lang="en-US" sz="1400" dirty="0" smtClean="0"/>
              <a:t>p</a:t>
            </a:r>
            <a:r>
              <a:rPr lang="ru-RU" sz="1400" dirty="0" smtClean="0"/>
              <a:t>оду.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Текст 8"/>
          <p:cNvSpPr>
            <a:spLocks noGrp="1"/>
          </p:cNvSpPr>
          <p:nvPr>
            <p:ph type="body" idx="2"/>
          </p:nvPr>
        </p:nvSpPr>
        <p:spPr/>
        <p:txBody>
          <a:bodyPr>
            <a:prstTxWarp prst="textPlain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Іван Вишенський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Содержимое 9" descr="vish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57752" y="2428868"/>
            <a:ext cx="2376492" cy="3394989"/>
          </a:xfrm>
        </p:spPr>
      </p:pic>
      <p:sp>
        <p:nvSpPr>
          <p:cNvPr id="11" name="Выноска-облако 10">
            <a:hlinkClick r:id="rId3" action="ppaction://hlinkpres?slideindex=1&amp;slidetitle="/>
          </p:cNvPr>
          <p:cNvSpPr/>
          <p:nvPr/>
        </p:nvSpPr>
        <p:spPr>
          <a:xfrm>
            <a:off x="2071670" y="5429264"/>
            <a:ext cx="1000132" cy="571504"/>
          </a:xfrm>
          <a:prstGeom prst="cloudCallo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57224" y="1285860"/>
            <a:ext cx="278608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У </a:t>
            </a:r>
            <a:r>
              <a:rPr lang="ru-RU" dirty="0" err="1" smtClean="0"/>
              <a:t>своїх</a:t>
            </a:r>
            <a:r>
              <a:rPr lang="ru-RU" dirty="0" smtClean="0"/>
              <a:t> </a:t>
            </a:r>
            <a:r>
              <a:rPr lang="ru-RU" dirty="0" err="1" smtClean="0"/>
              <a:t>посланнях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захищав</a:t>
            </a:r>
            <a:r>
              <a:rPr lang="ru-RU" dirty="0" smtClean="0"/>
              <a:t> </a:t>
            </a:r>
            <a:r>
              <a:rPr lang="ru-RU" dirty="0" err="1" smtClean="0"/>
              <a:t>рідну</a:t>
            </a:r>
            <a:r>
              <a:rPr lang="ru-RU" dirty="0" smtClean="0"/>
              <a:t> </a:t>
            </a:r>
            <a:r>
              <a:rPr lang="ru-RU" dirty="0" err="1" smtClean="0"/>
              <a:t>мову</a:t>
            </a:r>
            <a:r>
              <a:rPr lang="ru-RU" dirty="0" smtClean="0"/>
              <a:t>, </a:t>
            </a:r>
            <a:r>
              <a:rPr lang="ru-RU" dirty="0" err="1" smtClean="0"/>
              <a:t>пробуджував</a:t>
            </a:r>
            <a:r>
              <a:rPr lang="ru-RU" dirty="0" smtClean="0"/>
              <a:t> </a:t>
            </a:r>
            <a:r>
              <a:rPr lang="ru-RU" dirty="0" err="1" smtClean="0"/>
              <a:t>національну</a:t>
            </a:r>
            <a:r>
              <a:rPr lang="ru-RU" dirty="0" smtClean="0"/>
              <a:t> </a:t>
            </a:r>
            <a:r>
              <a:rPr lang="ru-RU" dirty="0" err="1" smtClean="0"/>
              <a:t>свідомість</a:t>
            </a:r>
            <a:r>
              <a:rPr lang="ru-RU" dirty="0" smtClean="0"/>
              <a:t> </a:t>
            </a:r>
            <a:r>
              <a:rPr lang="ru-RU" dirty="0" err="1" smtClean="0"/>
              <a:t>українців</a:t>
            </a:r>
            <a:r>
              <a:rPr lang="ru-RU" dirty="0" smtClean="0"/>
              <a:t>, </a:t>
            </a:r>
            <a:r>
              <a:rPr lang="ru-RU" dirty="0" err="1" smtClean="0"/>
              <a:t>людську</a:t>
            </a:r>
            <a:r>
              <a:rPr lang="ru-RU" dirty="0" smtClean="0"/>
              <a:t> </a:t>
            </a:r>
            <a:r>
              <a:rPr lang="ru-RU" dirty="0" err="1" smtClean="0"/>
              <a:t>гідність</a:t>
            </a:r>
            <a:r>
              <a:rPr lang="ru-RU" dirty="0" smtClean="0"/>
              <a:t>, </a:t>
            </a:r>
            <a:r>
              <a:rPr lang="ru-RU" dirty="0" err="1" smtClean="0"/>
              <a:t>прагнення</a:t>
            </a:r>
            <a:r>
              <a:rPr lang="ru-RU" dirty="0" smtClean="0"/>
              <a:t> до </a:t>
            </a:r>
            <a:r>
              <a:rPr lang="ru-RU" dirty="0" err="1" smtClean="0"/>
              <a:t>правди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волі</a:t>
            </a:r>
            <a:r>
              <a:rPr lang="ru-RU" dirty="0" smtClean="0"/>
              <a:t>. </a:t>
            </a:r>
            <a:r>
              <a:rPr lang="ru-RU" dirty="0" err="1" smtClean="0"/>
              <a:t>Свої</a:t>
            </a:r>
            <a:r>
              <a:rPr lang="ru-RU" dirty="0" smtClean="0"/>
              <a:t> думки </a:t>
            </a:r>
            <a:r>
              <a:rPr lang="ru-RU" dirty="0" err="1" smtClean="0"/>
              <a:t>письменник</a:t>
            </a:r>
            <a:r>
              <a:rPr lang="ru-RU" dirty="0" smtClean="0"/>
              <a:t> </a:t>
            </a:r>
            <a:r>
              <a:rPr lang="ru-RU" dirty="0" err="1" smtClean="0"/>
              <a:t>викладав</a:t>
            </a:r>
            <a:r>
              <a:rPr lang="ru-RU" dirty="0" smtClean="0"/>
              <a:t> у </a:t>
            </a:r>
            <a:r>
              <a:rPr lang="ru-RU" dirty="0" err="1" smtClean="0"/>
              <a:t>формі</a:t>
            </a:r>
            <a:r>
              <a:rPr lang="ru-RU" dirty="0" smtClean="0"/>
              <a:t> </a:t>
            </a:r>
            <a:r>
              <a:rPr lang="ru-RU" dirty="0" err="1" smtClean="0"/>
              <a:t>послань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полемічних</a:t>
            </a:r>
            <a:r>
              <a:rPr lang="ru-RU" dirty="0" smtClean="0"/>
              <a:t> </a:t>
            </a:r>
            <a:r>
              <a:rPr lang="ru-RU" dirty="0" err="1" smtClean="0"/>
              <a:t>трактатів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Трагічні сторінки історії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Содержимое 4" descr="1012190654001017_f0_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6248" y="1928802"/>
            <a:ext cx="1285884" cy="2036840"/>
          </a:xfrm>
        </p:spPr>
      </p:pic>
      <p:pic>
        <p:nvPicPr>
          <p:cNvPr id="7" name="Рисунок 6" descr="0005-005-Fjodor-Ivanovich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7290" y="1214422"/>
            <a:ext cx="1643074" cy="2161846"/>
          </a:xfrm>
          <a:prstGeom prst="rect">
            <a:avLst/>
          </a:prstGeom>
        </p:spPr>
      </p:pic>
      <p:pic>
        <p:nvPicPr>
          <p:cNvPr id="8" name="Рисунок 7" descr="20almana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92184" y="4429132"/>
            <a:ext cx="1270829" cy="2069636"/>
          </a:xfrm>
          <a:prstGeom prst="rect">
            <a:avLst/>
          </a:prstGeom>
        </p:spPr>
      </p:pic>
      <p:pic>
        <p:nvPicPr>
          <p:cNvPr id="9" name="Рисунок 8" descr="73287699_3419483_b10cb9a20e3550e5d80e9878e3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3286124"/>
            <a:ext cx="2003102" cy="2595812"/>
          </a:xfrm>
          <a:prstGeom prst="rect">
            <a:avLst/>
          </a:prstGeom>
        </p:spPr>
      </p:pic>
      <p:pic>
        <p:nvPicPr>
          <p:cNvPr id="10" name="Рисунок 9" descr="456789876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43636" y="1500174"/>
            <a:ext cx="2412347" cy="2228848"/>
          </a:xfrm>
          <a:prstGeom prst="rect">
            <a:avLst/>
          </a:prstGeom>
        </p:spPr>
      </p:pic>
      <p:pic>
        <p:nvPicPr>
          <p:cNvPr id="13" name="Рисунок 12" descr="Rokotov_Portrait_Catherine_II-64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29322" y="4286256"/>
            <a:ext cx="2777073" cy="2019298"/>
          </a:xfrm>
          <a:prstGeom prst="rect">
            <a:avLst/>
          </a:prstGeom>
        </p:spPr>
      </p:pic>
      <p:sp>
        <p:nvSpPr>
          <p:cNvPr id="14" name="Стрелка вправо 13"/>
          <p:cNvSpPr/>
          <p:nvPr/>
        </p:nvSpPr>
        <p:spPr>
          <a:xfrm>
            <a:off x="857224" y="6000768"/>
            <a:ext cx="1285884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8" action="ppaction://hlinkfile"/>
              </a:rPr>
              <a:t>Текст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304800"/>
            <a:ext cx="8037832" cy="762000"/>
          </a:xfrm>
        </p:spPr>
        <p:txBody>
          <a:bodyPr>
            <a:prstTxWarp prst="textInflate">
              <a:avLst/>
            </a:prstTxWarp>
          </a:bodyPr>
          <a:lstStyle/>
          <a:p>
            <a:pPr algn="ctr"/>
            <a:r>
              <a:rPr lang="uk-UA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Українські культурні діячі</a:t>
            </a:r>
            <a:endParaRPr lang="ru-RU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>
            <a:normAutofit fontScale="925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Руська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трійця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85926"/>
            <a:ext cx="1016000" cy="1353312"/>
          </a:xfrm>
        </p:spPr>
      </p:pic>
      <p:pic>
        <p:nvPicPr>
          <p:cNvPr id="5" name="Рисунок 4" descr="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428868"/>
            <a:ext cx="1405609" cy="1214446"/>
          </a:xfrm>
          <a:prstGeom prst="rect">
            <a:avLst/>
          </a:prstGeom>
        </p:spPr>
      </p:pic>
      <p:pic>
        <p:nvPicPr>
          <p:cNvPr id="6" name="Рисунок 5" descr="79754213_large_Markian_Shashkevych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3714752"/>
            <a:ext cx="1216879" cy="145900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214686"/>
            <a:ext cx="142876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Іван </a:t>
            </a:r>
            <a:r>
              <a:rPr lang="uk-UA" sz="1600" dirty="0" smtClean="0"/>
              <a:t>Вагилевич</a:t>
            </a:r>
            <a:endParaRPr lang="ru-RU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2285984" y="3857628"/>
            <a:ext cx="1428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600" dirty="0" smtClean="0"/>
              <a:t>Яків Головацький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4286248" y="5357826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Маркіян Шашкевич</a:t>
            </a:r>
            <a:endParaRPr lang="ru-RU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5643570" y="2143116"/>
            <a:ext cx="31432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Руська</a:t>
            </a:r>
            <a:r>
              <a:rPr lang="ru-RU" b="1" dirty="0" smtClean="0"/>
              <a:t> </a:t>
            </a:r>
            <a:r>
              <a:rPr lang="ru-RU" b="1" dirty="0" err="1" smtClean="0"/>
              <a:t>трійця</a:t>
            </a:r>
            <a:r>
              <a:rPr lang="ru-RU" b="1" dirty="0" smtClean="0"/>
              <a:t>»</a:t>
            </a:r>
            <a:r>
              <a:rPr lang="ru-RU" dirty="0" smtClean="0"/>
              <a:t> (1833—1837 </a:t>
            </a:r>
            <a:r>
              <a:rPr lang="ru-RU" dirty="0" err="1" smtClean="0"/>
              <a:t>рр</a:t>
            </a:r>
            <a:r>
              <a:rPr lang="ru-RU" dirty="0" smtClean="0"/>
              <a:t>.) — </a:t>
            </a:r>
            <a:r>
              <a:rPr lang="ru-RU" dirty="0" err="1" smtClean="0"/>
              <a:t>галицьке</a:t>
            </a:r>
            <a:r>
              <a:rPr lang="ru-RU" dirty="0"/>
              <a:t> </a:t>
            </a:r>
            <a:r>
              <a:rPr lang="ru-RU" dirty="0" err="1" smtClean="0"/>
              <a:t>літературне</a:t>
            </a:r>
            <a:r>
              <a:rPr lang="ru-RU" dirty="0" smtClean="0"/>
              <a:t> </a:t>
            </a:r>
            <a:r>
              <a:rPr lang="ru-RU" dirty="0" err="1" smtClean="0"/>
              <a:t>угруповання</a:t>
            </a:r>
            <a:r>
              <a:rPr lang="ru-RU" dirty="0" smtClean="0"/>
              <a:t>, </a:t>
            </a:r>
            <a:r>
              <a:rPr lang="ru-RU" dirty="0" err="1" smtClean="0"/>
              <a:t>очолюване</a:t>
            </a:r>
            <a:endParaRPr lang="ru-RU" dirty="0" smtClean="0"/>
          </a:p>
          <a:p>
            <a:r>
              <a:rPr lang="ru-RU" dirty="0" smtClean="0"/>
              <a:t> М. Шашкевичем, </a:t>
            </a:r>
          </a:p>
          <a:p>
            <a:r>
              <a:rPr lang="ru-RU" dirty="0" smtClean="0"/>
              <a:t>Я. </a:t>
            </a:r>
            <a:r>
              <a:rPr lang="ru-RU" dirty="0" err="1" smtClean="0"/>
              <a:t>Головацьким</a:t>
            </a:r>
            <a:r>
              <a:rPr lang="ru-RU" dirty="0" smtClean="0"/>
              <a:t> та </a:t>
            </a:r>
          </a:p>
          <a:p>
            <a:r>
              <a:rPr lang="ru-RU" dirty="0" smtClean="0"/>
              <a:t>І. </a:t>
            </a:r>
            <a:r>
              <a:rPr lang="ru-RU" dirty="0" err="1" smtClean="0"/>
              <a:t>Вагилевичем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кінця</a:t>
            </a:r>
            <a:r>
              <a:rPr lang="ru-RU" dirty="0" smtClean="0"/>
              <a:t> 1820-х </a:t>
            </a:r>
            <a:r>
              <a:rPr lang="ru-RU" dirty="0" err="1" smtClean="0"/>
              <a:t>років</a:t>
            </a:r>
            <a:r>
              <a:rPr lang="ru-RU" dirty="0" smtClean="0"/>
              <a:t> </a:t>
            </a:r>
            <a:r>
              <a:rPr lang="ru-RU" dirty="0" err="1" smtClean="0"/>
              <a:t>розпочало</a:t>
            </a:r>
            <a:r>
              <a:rPr lang="ru-RU" dirty="0" smtClean="0"/>
              <a:t> на </a:t>
            </a:r>
            <a:r>
              <a:rPr lang="ru-RU" dirty="0" err="1" smtClean="0"/>
              <a:t>Західних</a:t>
            </a:r>
            <a:r>
              <a:rPr lang="ru-RU" dirty="0" smtClean="0"/>
              <a:t> </a:t>
            </a:r>
            <a:r>
              <a:rPr lang="ru-RU" dirty="0" err="1" smtClean="0"/>
              <a:t>Українських</a:t>
            </a:r>
            <a:r>
              <a:rPr lang="ru-RU" smtClean="0"/>
              <a:t> землях </a:t>
            </a:r>
            <a:r>
              <a:rPr lang="ru-RU" dirty="0" err="1" smtClean="0"/>
              <a:t>національно-культурне</a:t>
            </a:r>
            <a:r>
              <a:rPr lang="ru-RU" dirty="0" smtClean="0"/>
              <a:t> </a:t>
            </a:r>
            <a:r>
              <a:rPr lang="ru-RU" dirty="0" err="1" smtClean="0"/>
              <a:t>відродження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«</a:t>
            </a:r>
            <a:r>
              <a:rPr lang="ru-RU" dirty="0" err="1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Кирило</a:t>
            </a:r>
            <a:r>
              <a:rPr lang="ru-RU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 – </a:t>
            </a:r>
            <a:r>
              <a:rPr lang="ru-RU" dirty="0" err="1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Мефодіївське</a:t>
            </a:r>
            <a:r>
              <a:rPr lang="ru-RU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 </a:t>
            </a:r>
            <a:r>
              <a:rPr lang="ru-RU" dirty="0" err="1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товариство</a:t>
            </a:r>
            <a:r>
              <a:rPr lang="ru-RU" dirty="0" smtClean="0"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</a:rPr>
              <a:t>»</a:t>
            </a:r>
            <a:endParaRPr lang="ru-RU" dirty="0"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214942" y="2857495"/>
            <a:ext cx="3471858" cy="3315021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   В основу </a:t>
            </a:r>
            <a:r>
              <a:rPr lang="ru-RU" dirty="0" err="1" smtClean="0"/>
              <a:t>документів</a:t>
            </a:r>
            <a:r>
              <a:rPr lang="ru-RU" dirty="0" smtClean="0"/>
              <a:t> </a:t>
            </a:r>
            <a:r>
              <a:rPr lang="ru-RU" dirty="0" err="1" smtClean="0"/>
              <a:t>лягли</a:t>
            </a:r>
            <a:r>
              <a:rPr lang="ru-RU" dirty="0" smtClean="0"/>
              <a:t> </a:t>
            </a:r>
            <a:r>
              <a:rPr lang="ru-RU" dirty="0" err="1" smtClean="0"/>
              <a:t>ідеї</a:t>
            </a:r>
            <a:r>
              <a:rPr lang="ru-RU" dirty="0" smtClean="0"/>
              <a:t> </a:t>
            </a:r>
            <a:r>
              <a:rPr lang="ru-RU" dirty="0" err="1" smtClean="0"/>
              <a:t>українського</a:t>
            </a:r>
            <a:r>
              <a:rPr lang="ru-RU" dirty="0" smtClean="0"/>
              <a:t> </a:t>
            </a:r>
            <a:r>
              <a:rPr lang="ru-RU" dirty="0" err="1" smtClean="0"/>
              <a:t>національного</a:t>
            </a:r>
            <a:r>
              <a:rPr lang="ru-RU" dirty="0" smtClean="0"/>
              <a:t> </a:t>
            </a:r>
            <a:r>
              <a:rPr lang="ru-RU" dirty="0" err="1" smtClean="0"/>
              <a:t>відродження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української</a:t>
            </a:r>
            <a:r>
              <a:rPr lang="ru-RU" dirty="0" smtClean="0"/>
              <a:t> </a:t>
            </a:r>
            <a:r>
              <a:rPr lang="ru-RU" dirty="0" err="1" smtClean="0"/>
              <a:t>культури</a:t>
            </a:r>
            <a:r>
              <a:rPr lang="ru-RU" dirty="0" smtClean="0"/>
              <a:t>, романтика </a:t>
            </a:r>
            <a:r>
              <a:rPr lang="ru-RU" dirty="0" err="1" smtClean="0"/>
              <a:t>загальнослов'янської</a:t>
            </a:r>
            <a:r>
              <a:rPr lang="ru-RU" dirty="0" smtClean="0"/>
              <a:t> </a:t>
            </a:r>
            <a:r>
              <a:rPr lang="ru-RU" dirty="0" err="1" smtClean="0"/>
              <a:t>єдності</a:t>
            </a:r>
            <a:r>
              <a:rPr lang="ru-RU" dirty="0" smtClean="0"/>
              <a:t>, </a:t>
            </a:r>
            <a:r>
              <a:rPr lang="ru-RU" dirty="0" err="1" smtClean="0"/>
              <a:t>автономізму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	та </a:t>
            </a:r>
            <a:r>
              <a:rPr lang="ru-RU" dirty="0" err="1" smtClean="0"/>
              <a:t>народовладдя</a:t>
            </a:r>
            <a:endParaRPr lang="ru-RU" dirty="0"/>
          </a:p>
        </p:txBody>
      </p:sp>
      <p:pic>
        <p:nvPicPr>
          <p:cNvPr id="4" name="Рисунок 3" descr="150px-Kostomarov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881831">
            <a:off x="571472" y="1357298"/>
            <a:ext cx="1428750" cy="1838325"/>
          </a:xfrm>
          <a:prstGeom prst="ellipse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3286124"/>
            <a:ext cx="1428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М.Костомаров</a:t>
            </a:r>
            <a:endParaRPr lang="ru-RU" sz="1400" dirty="0"/>
          </a:p>
        </p:txBody>
      </p:sp>
      <p:pic>
        <p:nvPicPr>
          <p:cNvPr id="6" name="Рисунок 5" descr="Білозерський_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10030">
            <a:off x="4028411" y="1408156"/>
            <a:ext cx="1238252" cy="1609728"/>
          </a:xfrm>
          <a:prstGeom prst="ellipse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43306" y="3286124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Білозерський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Dmytro_Pylchykov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79026">
            <a:off x="1071538" y="3857628"/>
            <a:ext cx="1238252" cy="1617983"/>
          </a:xfrm>
          <a:prstGeom prst="ellipse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85852" y="5715016"/>
            <a:ext cx="17859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Д.Пильчиков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76848588_large_Panteleimon_Kulish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83570">
            <a:off x="4000496" y="3786190"/>
            <a:ext cx="1165536" cy="1638304"/>
          </a:xfrm>
          <a:prstGeom prst="ellipse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86182" y="5715016"/>
            <a:ext cx="1357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П.Куліш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150px-Taras_Shevchenko_selfportrait_oil_1840-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298" y="2428868"/>
            <a:ext cx="1255564" cy="1657344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714612" y="4143380"/>
            <a:ext cx="11430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Т.Шевченко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prstTxWarp prst="textCanDown">
              <a:avLst/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Дослідження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46238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трелка вправо 4"/>
          <p:cNvSpPr/>
          <p:nvPr/>
        </p:nvSpPr>
        <p:spPr>
          <a:xfrm>
            <a:off x="714348" y="5786454"/>
            <a:ext cx="1428760" cy="857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hlinkClick r:id="rId3" action="ppaction://hlinkfile"/>
              </a:rPr>
              <a:t>Текст</a:t>
            </a:r>
            <a:endParaRPr lang="ru-RU" dirty="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425</TotalTime>
  <Words>472</Words>
  <Application>Microsoft Office PowerPoint</Application>
  <PresentationFormat>Экран (4:3)</PresentationFormat>
  <Paragraphs>139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Рідна мова: вчора, сьогодні і завтра.</vt:lpstr>
      <vt:lpstr>Слайд 2</vt:lpstr>
      <vt:lpstr>Слайд 3</vt:lpstr>
      <vt:lpstr>Безцінні пам’ятки української культури</vt:lpstr>
      <vt:lpstr>Слайд 5</vt:lpstr>
      <vt:lpstr>Трагічні сторінки історії</vt:lpstr>
      <vt:lpstr>Українські культурні діячі</vt:lpstr>
      <vt:lpstr>«Кирило – Мефодіївське товариство»</vt:lpstr>
      <vt:lpstr>Дослідження</vt:lpstr>
      <vt:lpstr>Донецька область</vt:lpstr>
      <vt:lpstr>Опитування</vt:lpstr>
      <vt:lpstr>Результати </vt:lpstr>
      <vt:lpstr>Найпоширеніша мова спілкування</vt:lpstr>
      <vt:lpstr>Розвиток сучасної української мови</vt:lpstr>
      <vt:lpstr>Висновок</vt:lpstr>
    </vt:vector>
  </TitlesOfParts>
  <Company>Shop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  - ідентифікація етнічних особливостей українців</dc:title>
  <dc:creator>Comp</dc:creator>
  <cp:lastModifiedBy>Comp</cp:lastModifiedBy>
  <cp:revision>48</cp:revision>
  <dcterms:created xsi:type="dcterms:W3CDTF">2013-11-06T14:02:42Z</dcterms:created>
  <dcterms:modified xsi:type="dcterms:W3CDTF">2014-02-02T09:18:15Z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378801</vt:lpwstr>
  </property>
  <property fmtid="{D5CDD505-2E9C-101B-9397-08002B2CF9AE}" name="NXPowerLiteVersion" pid="3">
    <vt:lpwstr>D4.1.4</vt:lpwstr>
  </property>
</Properties>
</file>