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74" r:id="rId7"/>
    <p:sldId id="262" r:id="rId8"/>
    <p:sldId id="263" r:id="rId9"/>
    <p:sldId id="264" r:id="rId10"/>
    <p:sldId id="268" r:id="rId11"/>
    <p:sldId id="267" r:id="rId12"/>
    <p:sldId id="259" r:id="rId13"/>
    <p:sldId id="273" r:id="rId14"/>
    <p:sldId id="269" r:id="rId15"/>
    <p:sldId id="275" r:id="rId16"/>
    <p:sldId id="26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8DE7-97AE-4B89-86CC-8464AFE77BC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04C8-9BE7-4CC6-8F6E-B25D412476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8DE7-97AE-4B89-86CC-8464AFE77BC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04C8-9BE7-4CC6-8F6E-B25D412476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8DE7-97AE-4B89-86CC-8464AFE77BC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04C8-9BE7-4CC6-8F6E-B25D412476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8DE7-97AE-4B89-86CC-8464AFE77BC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04C8-9BE7-4CC6-8F6E-B25D412476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8DE7-97AE-4B89-86CC-8464AFE77BC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04C8-9BE7-4CC6-8F6E-B25D412476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8DE7-97AE-4B89-86CC-8464AFE77BC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04C8-9BE7-4CC6-8F6E-B25D412476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8DE7-97AE-4B89-86CC-8464AFE77BC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04C8-9BE7-4CC6-8F6E-B25D412476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8DE7-97AE-4B89-86CC-8464AFE77BC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04C8-9BE7-4CC6-8F6E-B25D412476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8DE7-97AE-4B89-86CC-8464AFE77BC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04C8-9BE7-4CC6-8F6E-B25D412476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8DE7-97AE-4B89-86CC-8464AFE77BC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04C8-9BE7-4CC6-8F6E-B25D412476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28DE7-97AE-4B89-86CC-8464AFE77BC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04C8-9BE7-4CC6-8F6E-B25D412476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28DE7-97AE-4B89-86CC-8464AFE77BCE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E04C8-9BE7-4CC6-8F6E-B25D412476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2;&#1086;&#1080;%20&#1076;&#1086;&#1082;&#1091;&#1084;&#1077;&#1085;&#1090;&#1099;\&#1040;&#1085;&#1102;&#1090;&#1072;\Marcin_Mrozinski-Legenda_Poland-spaces.r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_JIXv_zWBPE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0"/>
          </a:xfrm>
          <a:effectLst>
            <a:glow rad="101600">
              <a:schemeClr val="accent5">
                <a:lumMod val="50000"/>
                <a:alpha val="60000"/>
              </a:schemeClr>
            </a:glow>
          </a:effectLst>
        </p:spPr>
        <p:txBody>
          <a:bodyPr>
            <a:normAutofit/>
          </a:bodyPr>
          <a:lstStyle/>
          <a:p>
            <a:r>
              <a:rPr lang="uk-UA" sz="67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Запрошую  до </a:t>
            </a:r>
            <a:r>
              <a:rPr lang="uk-UA" sz="67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uk-UA" sz="67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uk-UA" sz="67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uk-UA" sz="67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uk-UA" sz="67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uk-UA" sz="67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uk-UA" sz="96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Польщі</a:t>
            </a:r>
            <a:endParaRPr lang="ru-RU" sz="96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Marcin_Mrozinski-Legenda_Poland-spaces.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4348" y="50004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4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" dur="1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30" accel="100000">
                                          <p:stCondLst>
                                            <p:cond delay="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7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solidFill>
                  <a:schemeClr val="accent3">
                    <a:lumMod val="50000"/>
                  </a:schemeClr>
                </a:solidFill>
              </a:rPr>
              <a:t>Клімат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329642" cy="5286412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Клімат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країни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помірний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перехідний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від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морського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до континентального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Влітку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середня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температура становить +17 °С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,на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узбережжі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до 19,3 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С. У зиму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приблизно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від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0°С до 5°С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градусів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Середньорічна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температура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коливається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від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більш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9 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С. 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Річна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кількість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опадів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становить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близько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600 мм,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найнижча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близько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500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мм, а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височинах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-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близько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750-800 мм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рік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На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низовинах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сніговий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покрив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лежить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менш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ніж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40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днів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рік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в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центрі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Польщі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близько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60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днів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а в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деяких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районах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більше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100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днів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Спекотні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максимальною температурою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вище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25 °С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спостерігаються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не часто в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період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квітня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по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вересень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іноді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в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жовтні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2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3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3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800"/>
                            </p:stCondLst>
                            <p:childTnLst>
                              <p:par>
                                <p:cTn id="31" presetID="41" presetClass="exit" presetSubtype="0" fill="hold" grpId="1" nodeType="afterEffect">
                                  <p:stCondLst>
                                    <p:cond delay="900"/>
                                  </p:stCondLst>
                                  <p:iterate type="lt">
                                    <p:tmPct val="9836"/>
                                  </p:iterate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 tmFilter="0,0; .5, 0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200"/>
                            </p:stCondLst>
                            <p:childTnLst>
                              <p:par>
                                <p:cTn id="39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0" dur="16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600" tmFilter="0,0; .5, 0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40"/>
                            </p:stCondLst>
                            <p:childTnLst>
                              <p:par>
                                <p:cTn id="47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8" dur="126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6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6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6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260" tmFilter="0,0; .5, 0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25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270"/>
                            </p:stCondLst>
                            <p:childTnLst>
                              <p:par>
                                <p:cTn id="55" presetID="41" presetClass="exit" presetSubtype="0" fill="hold" grpId="1" nodeType="afterEffect">
                                  <p:stCondLst>
                                    <p:cond delay="30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56" dur="12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280" tmFilter="0,0; .5, 0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27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41"/>
                            </p:stCondLst>
                            <p:childTnLst>
                              <p:par>
                                <p:cTn id="63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 tmFilter="0,0; .5, 0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1691"/>
                            </p:stCondLst>
                            <p:childTnLst>
                              <p:par>
                                <p:cTn id="71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uiExpand="1" build="p"/>
      <p:bldP spid="3" grpId="1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dirty="0" smtClean="0">
                <a:solidFill>
                  <a:schemeClr val="accent3">
                    <a:lumMod val="50000"/>
                  </a:schemeClr>
                </a:solidFill>
              </a:rPr>
              <a:t>Рельєф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Содержимое 8" descr="250px-Poland_topo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57158" y="1214422"/>
            <a:ext cx="3929090" cy="4786346"/>
          </a:xfrm>
        </p:spPr>
      </p:pic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1214422"/>
            <a:ext cx="4041775" cy="5429288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Близько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3/4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площі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країни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займають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низовини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На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півночі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–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Балтійська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гряда.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Вздовж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півд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кордонів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простягаються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гори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Судети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Карпати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У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Верхній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Сілезії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розташований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один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найбільших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у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Європі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кам'яновугільних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басейнів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Як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для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всієї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південно-східної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Прибалтики, для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півночі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Польщі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характерний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рельєф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який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сформувався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в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льодовиковий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період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На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півночі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від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льодовикових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долин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утворилися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горбисті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гряди широтного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простягання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-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морени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000"/>
                            </p:stCondLst>
                            <p:childTnLst>
                              <p:par>
                                <p:cTn id="52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 build="p"/>
      <p:bldP spid="8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Річки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142984"/>
            <a:ext cx="4000528" cy="5715016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3400" b="1" i="1" dirty="0" err="1" smtClean="0">
                <a:solidFill>
                  <a:srgbClr val="00B050"/>
                </a:solidFill>
              </a:rPr>
              <a:t>Найдовші</a:t>
            </a:r>
            <a:r>
              <a:rPr lang="ru-RU" sz="3400" b="1" i="1" dirty="0" smtClean="0">
                <a:solidFill>
                  <a:srgbClr val="00B050"/>
                </a:solidFill>
              </a:rPr>
              <a:t> </a:t>
            </a:r>
            <a:r>
              <a:rPr lang="ru-RU" sz="3400" b="1" i="1" dirty="0" err="1">
                <a:solidFill>
                  <a:srgbClr val="00B050"/>
                </a:solidFill>
              </a:rPr>
              <a:t>річки</a:t>
            </a:r>
            <a:r>
              <a:rPr lang="ru-RU" sz="3400" b="1" i="1" dirty="0">
                <a:solidFill>
                  <a:srgbClr val="00B050"/>
                </a:solidFill>
              </a:rPr>
              <a:t> </a:t>
            </a:r>
            <a:r>
              <a:rPr lang="ru-RU" sz="3400" b="1" i="1" dirty="0" err="1">
                <a:solidFill>
                  <a:srgbClr val="00B050"/>
                </a:solidFill>
              </a:rPr>
              <a:t>країни</a:t>
            </a:r>
            <a:r>
              <a:rPr lang="ru-RU" sz="3400" b="1" i="1" dirty="0">
                <a:solidFill>
                  <a:srgbClr val="00B050"/>
                </a:solidFill>
              </a:rPr>
              <a:t>:</a:t>
            </a:r>
            <a:r>
              <a:rPr lang="ru-RU" dirty="0"/>
              <a:t> </a:t>
            </a:r>
            <a:r>
              <a:rPr lang="ru-RU" sz="3400" dirty="0" err="1" smtClean="0">
                <a:solidFill>
                  <a:schemeClr val="accent3">
                    <a:lumMod val="50000"/>
                  </a:schemeClr>
                </a:solidFill>
              </a:rPr>
              <a:t>Вісла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 (</a:t>
            </a:r>
            <a:r>
              <a:rPr lang="ru-RU" sz="3400" dirty="0" err="1" smtClean="0">
                <a:solidFill>
                  <a:schemeClr val="accent3">
                    <a:lumMod val="50000"/>
                  </a:schemeClr>
                </a:solidFill>
              </a:rPr>
              <a:t>довжи-на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 — 1030 км); </a:t>
            </a:r>
            <a:r>
              <a:rPr lang="ru-RU" sz="3400" dirty="0" smtClean="0">
                <a:solidFill>
                  <a:schemeClr val="accent3">
                    <a:lumMod val="50000"/>
                  </a:schemeClr>
                </a:solidFill>
              </a:rPr>
              <a:t>Одер, 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яка </a:t>
            </a:r>
            <a:r>
              <a:rPr lang="ru-RU" sz="3400" dirty="0" err="1">
                <a:solidFill>
                  <a:schemeClr val="accent3">
                    <a:lumMod val="50000"/>
                  </a:schemeClr>
                </a:solidFill>
              </a:rPr>
              <a:t>є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400" dirty="0" err="1">
                <a:solidFill>
                  <a:schemeClr val="accent3">
                    <a:lumMod val="50000"/>
                  </a:schemeClr>
                </a:solidFill>
              </a:rPr>
              <a:t>складовою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400" dirty="0" err="1">
                <a:solidFill>
                  <a:schemeClr val="accent3">
                    <a:lumMod val="50000"/>
                  </a:schemeClr>
                </a:solidFill>
              </a:rPr>
              <a:t>частиною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400" dirty="0" err="1">
                <a:solidFill>
                  <a:schemeClr val="accent3">
                    <a:lumMod val="50000"/>
                  </a:schemeClr>
                </a:solidFill>
              </a:rPr>
              <a:t>західного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 кордону </a:t>
            </a:r>
            <a:r>
              <a:rPr lang="ru-RU" sz="3400" dirty="0" err="1" smtClean="0">
                <a:solidFill>
                  <a:schemeClr val="accent3">
                    <a:lumMod val="50000"/>
                  </a:schemeClr>
                </a:solidFill>
              </a:rPr>
              <a:t>Польщі</a:t>
            </a:r>
            <a:r>
              <a:rPr lang="ru-RU" sz="3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(854 км</a:t>
            </a:r>
            <a:r>
              <a:rPr lang="ru-RU" sz="3400" dirty="0" smtClean="0">
                <a:solidFill>
                  <a:schemeClr val="accent3">
                    <a:lumMod val="50000"/>
                  </a:schemeClr>
                </a:solidFill>
              </a:rPr>
              <a:t>).</a:t>
            </a:r>
          </a:p>
          <a:p>
            <a:pPr>
              <a:buFont typeface="Wingdings" pitchFamily="2" charset="2"/>
              <a:buChar char="Ø"/>
            </a:pPr>
            <a:endParaRPr lang="uk-UA" dirty="0"/>
          </a:p>
          <a:p>
            <a:pPr>
              <a:buFont typeface="Wingdings" pitchFamily="2" charset="2"/>
              <a:buChar char="Ø"/>
            </a:pP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sz="3400" b="1" i="1" dirty="0" err="1">
                <a:solidFill>
                  <a:srgbClr val="00B050"/>
                </a:solidFill>
              </a:rPr>
              <a:t>Значні</a:t>
            </a:r>
            <a:r>
              <a:rPr lang="ru-RU" sz="3400" b="1" i="1" dirty="0">
                <a:solidFill>
                  <a:srgbClr val="00B050"/>
                </a:solidFill>
              </a:rPr>
              <a:t> </a:t>
            </a:r>
            <a:r>
              <a:rPr lang="ru-RU" sz="3400" b="1" i="1" dirty="0" err="1">
                <a:solidFill>
                  <a:srgbClr val="00B050"/>
                </a:solidFill>
              </a:rPr>
              <a:t>ріки</a:t>
            </a:r>
            <a:r>
              <a:rPr lang="ru-RU" sz="3400" b="1" i="1" dirty="0">
                <a:solidFill>
                  <a:srgbClr val="00B050"/>
                </a:solidFill>
              </a:rPr>
              <a:t> </a:t>
            </a:r>
            <a:r>
              <a:rPr lang="ru-RU" sz="3400" b="1" i="1" dirty="0" err="1">
                <a:solidFill>
                  <a:srgbClr val="00B050"/>
                </a:solidFill>
              </a:rPr>
              <a:t>країни</a:t>
            </a:r>
            <a:r>
              <a:rPr lang="ru-RU" sz="3400" b="1" i="1" dirty="0">
                <a:solidFill>
                  <a:srgbClr val="00B050"/>
                </a:solidFill>
              </a:rPr>
              <a:t>:</a:t>
            </a:r>
            <a:r>
              <a:rPr lang="ru-RU" dirty="0"/>
              <a:t> </a:t>
            </a:r>
            <a:r>
              <a:rPr lang="ru-RU" sz="3400" dirty="0" err="1" smtClean="0">
                <a:solidFill>
                  <a:schemeClr val="accent3">
                    <a:lumMod val="50000"/>
                  </a:schemeClr>
                </a:solidFill>
              </a:rPr>
              <a:t>Варта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 (808 </a:t>
            </a:r>
            <a:r>
              <a:rPr lang="ru-RU" sz="3400" dirty="0" smtClean="0">
                <a:solidFill>
                  <a:schemeClr val="accent3">
                    <a:lumMod val="50000"/>
                  </a:schemeClr>
                </a:solidFill>
              </a:rPr>
              <a:t>км),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3400" dirty="0" err="1" smtClean="0">
                <a:solidFill>
                  <a:schemeClr val="accent3">
                    <a:lumMod val="50000"/>
                  </a:schemeClr>
                </a:solidFill>
              </a:rPr>
              <a:t>Західний</a:t>
            </a:r>
            <a:r>
              <a:rPr lang="ru-RU" sz="3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Б</a:t>
            </a:r>
            <a:r>
              <a:rPr lang="ru-RU" sz="3400" dirty="0" smtClean="0">
                <a:solidFill>
                  <a:schemeClr val="accent3">
                    <a:lumMod val="50000"/>
                  </a:schemeClr>
                </a:solidFill>
              </a:rPr>
              <a:t>уг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 (772 км), </a:t>
            </a:r>
            <a:r>
              <a:rPr lang="ru-RU" sz="3400" dirty="0" err="1" smtClean="0">
                <a:solidFill>
                  <a:schemeClr val="accent3">
                    <a:lumMod val="50000"/>
                  </a:schemeClr>
                </a:solidFill>
              </a:rPr>
              <a:t>Сян</a:t>
            </a:r>
            <a:r>
              <a:rPr lang="ru-RU" sz="3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400" dirty="0">
                <a:solidFill>
                  <a:schemeClr val="accent3">
                    <a:lumMod val="50000"/>
                  </a:schemeClr>
                </a:solidFill>
              </a:rPr>
              <a:t>(443 км).</a:t>
            </a:r>
          </a:p>
          <a:p>
            <a:pPr>
              <a:buNone/>
            </a:pPr>
            <a:r>
              <a:rPr lang="ru-RU" sz="3400" dirty="0" smtClean="0">
                <a:solidFill>
                  <a:schemeClr val="accent3">
                    <a:lumMod val="50000"/>
                  </a:schemeClr>
                </a:solidFill>
              </a:rPr>
              <a:t>       </a:t>
            </a:r>
            <a:endParaRPr lang="ru-RU" sz="3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300px-Weichsel_in_Graudenz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29124" y="1428736"/>
            <a:ext cx="4429156" cy="4857784"/>
          </a:xfr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1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Озера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214810" y="1428736"/>
            <a:ext cx="4643469" cy="4697427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Озера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Польщі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за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походження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 —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льодовикові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та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розташовані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в основному в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північній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частині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країни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згрупованих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у районах.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Польща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відноситься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до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країн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великою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кількістю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озер. </a:t>
            </a:r>
          </a:p>
          <a:p>
            <a:pPr marL="514350" indent="-514350">
              <a:buFont typeface="Wingdings" pitchFamily="2" charset="2"/>
              <a:buChar char="Ø"/>
            </a:pPr>
            <a:endParaRPr lang="ru-RU" sz="2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Найбільші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озера : 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Снярдви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Мамри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в 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Мазурії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, а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також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Лебско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та </a:t>
            </a:r>
            <a:r>
              <a:rPr lang="ru-RU" sz="2600" dirty="0" err="1" smtClean="0">
                <a:solidFill>
                  <a:schemeClr val="accent3">
                    <a:lumMod val="50000"/>
                  </a:schemeClr>
                </a:solidFill>
              </a:rPr>
              <a:t>Дравсько</a:t>
            </a:r>
            <a:r>
              <a:rPr lang="ru-RU" sz="2600" dirty="0" smtClean="0">
                <a:solidFill>
                  <a:schemeClr val="accent3">
                    <a:lumMod val="50000"/>
                  </a:schemeClr>
                </a:solidFill>
              </a:rPr>
              <a:t> в Померанії. </a:t>
            </a: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Содержимое 11" descr="90px-CzarnyStawZakopan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85720" y="1214422"/>
            <a:ext cx="3857652" cy="4714908"/>
          </a:xfr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decel="100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500"/>
                            </p:stCondLst>
                            <p:childTnLst>
                              <p:par>
                                <p:cTn id="42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 build="p"/>
      <p:bldP spid="9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15328" cy="1162050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>
                <a:solidFill>
                  <a:schemeClr val="accent3">
                    <a:lumMod val="50000"/>
                  </a:schemeClr>
                </a:solidFill>
              </a:rPr>
              <a:t>Флора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Kfyzl1LrfCU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35400" y="1500173"/>
            <a:ext cx="4808566" cy="4500595"/>
          </a:xfrm>
        </p:spPr>
      </p:pic>
      <p:sp>
        <p:nvSpPr>
          <p:cNvPr id="4" name="Содержимое 3"/>
          <p:cNvSpPr>
            <a:spLocks noGrp="1"/>
          </p:cNvSpPr>
          <p:nvPr>
            <p:ph type="body" sz="half" idx="2"/>
          </p:nvPr>
        </p:nvSpPr>
        <p:spPr>
          <a:xfrm>
            <a:off x="357158" y="1435100"/>
            <a:ext cx="3286148" cy="46910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Рослинність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на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території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Польщі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розвивалася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останнього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льодовикового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періоду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включає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в себе 2250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видів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насіннєвих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рослин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, 630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мохів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, 200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печіночників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, 1200лишайників 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1500 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грибів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Серед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нечисленних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ендеміків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- 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модрина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польська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 береза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Ойцовського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У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торф'яних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болотах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горах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збереглися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деякі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види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реліктової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тундрової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рослинності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7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00"/>
                            </p:stCondLst>
                            <p:childTnLst>
                              <p:par>
                                <p:cTn id="19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 tmFilter="0,0; .5, 0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800"/>
                            </p:stCondLst>
                            <p:childTnLst>
                              <p:par>
                                <p:cTn id="27" presetID="15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800"/>
                            </p:stCondLst>
                            <p:childTnLst>
                              <p:par>
                                <p:cTn id="34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p"/>
      <p:bldP spid="4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Фауна</a:t>
            </a:r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645025" y="1214422"/>
            <a:ext cx="4041775" cy="5429288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Хребетних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тварин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налічується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близько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400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видів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включаючи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багатьох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ссавців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більш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ніж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200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рідних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для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регіону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видів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птахів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У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Біловезькій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пущі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збереглися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 зубри,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які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колись населяли всю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Європу</a:t>
            </a: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Поширені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птахи: 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глухарі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тетереви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куріпки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У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прибережній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зоні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Балтійського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моря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ведеться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промисел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на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тріску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салаку. </a:t>
            </a:r>
          </a:p>
          <a:p>
            <a:pPr marL="457200" indent="-457200">
              <a:buFont typeface="Wingdings" pitchFamily="2" charset="2"/>
              <a:buChar char="Ø"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З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близько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20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національних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 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парків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.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Найбільші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: </a:t>
            </a:r>
          </a:p>
          <a:p>
            <a:pPr marL="857250" lvl="1" indent="-457200">
              <a:buFont typeface="+mj-lt"/>
              <a:buAutoNum type="arabicPeriod"/>
            </a:pPr>
            <a:r>
              <a:rPr lang="ru-RU" sz="2300" dirty="0" err="1" smtClean="0">
                <a:solidFill>
                  <a:schemeClr val="accent3">
                    <a:lumMod val="50000"/>
                  </a:schemeClr>
                </a:solidFill>
              </a:rPr>
              <a:t>Біловезький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300" dirty="0" err="1" smtClean="0">
                <a:solidFill>
                  <a:schemeClr val="accent3">
                    <a:lumMod val="50000"/>
                  </a:schemeClr>
                </a:solidFill>
              </a:rPr>
              <a:t>національний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 парк;</a:t>
            </a:r>
          </a:p>
          <a:p>
            <a:pPr marL="857250" lvl="1" indent="-457200">
              <a:buFont typeface="+mj-lt"/>
              <a:buAutoNum type="arabicPeriod"/>
            </a:pP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300" dirty="0" err="1" smtClean="0">
                <a:solidFill>
                  <a:schemeClr val="accent3">
                    <a:lumMod val="50000"/>
                  </a:schemeClr>
                </a:solidFill>
              </a:rPr>
              <a:t>Кампіноскій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300" dirty="0" err="1" smtClean="0">
                <a:solidFill>
                  <a:schemeClr val="accent3">
                    <a:lumMod val="50000"/>
                  </a:schemeClr>
                </a:solidFill>
              </a:rPr>
              <a:t>національний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 парк;</a:t>
            </a:r>
          </a:p>
          <a:p>
            <a:pPr marL="857250" lvl="1" indent="-457200">
              <a:buFont typeface="+mj-lt"/>
              <a:buAutoNum type="arabicPeriod"/>
            </a:pP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300" dirty="0" err="1" smtClean="0">
                <a:solidFill>
                  <a:schemeClr val="accent3">
                    <a:lumMod val="50000"/>
                  </a:schemeClr>
                </a:solidFill>
              </a:rPr>
              <a:t>Татранський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300" dirty="0" err="1" smtClean="0">
                <a:solidFill>
                  <a:schemeClr val="accent3">
                    <a:lumMod val="50000"/>
                  </a:schemeClr>
                </a:solidFill>
              </a:rPr>
              <a:t>національний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 парк;</a:t>
            </a:r>
          </a:p>
          <a:p>
            <a:pPr marL="857250" lvl="1" indent="-457200">
              <a:buFont typeface="+mj-lt"/>
              <a:buAutoNum type="arabicPeriod"/>
            </a:pP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300" dirty="0" err="1" smtClean="0">
                <a:solidFill>
                  <a:schemeClr val="accent3">
                    <a:lumMod val="50000"/>
                  </a:schemeClr>
                </a:solidFill>
              </a:rPr>
              <a:t>Словіньскій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300" dirty="0" err="1" smtClean="0">
                <a:solidFill>
                  <a:schemeClr val="accent3">
                    <a:lumMod val="50000"/>
                  </a:schemeClr>
                </a:solidFill>
              </a:rPr>
              <a:t>національний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 парк</a:t>
            </a:r>
          </a:p>
          <a:p>
            <a:endParaRPr lang="ru-RU" dirty="0"/>
          </a:p>
        </p:txBody>
      </p:sp>
      <p:pic>
        <p:nvPicPr>
          <p:cNvPr id="10" name="Содержимое 9" descr="snXhhAOlpVE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28596" y="1214422"/>
            <a:ext cx="3714776" cy="2428892"/>
          </a:xfrm>
        </p:spPr>
      </p:pic>
      <p:pic>
        <p:nvPicPr>
          <p:cNvPr id="1026" name="Picture 2" descr="C:\Documents and Settings\User\Мои документы\Анюта\Неизвестный исполнитель\MONmkC_Rpr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000504"/>
            <a:ext cx="3786214" cy="242889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86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0" presetID="1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0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4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5" grpId="0" build="p"/>
      <p:bldP spid="15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err="1" smtClean="0">
                <a:solidFill>
                  <a:schemeClr val="accent3">
                    <a:lumMod val="50000"/>
                  </a:schemeClr>
                </a:solidFill>
              </a:rPr>
              <a:t>Українці</a:t>
            </a: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 в </a:t>
            </a:r>
            <a:r>
              <a:rPr lang="ru-RU" sz="4800" b="1" dirty="0" err="1" smtClean="0">
                <a:solidFill>
                  <a:schemeClr val="accent3">
                    <a:lumMod val="50000"/>
                  </a:schemeClr>
                </a:solidFill>
              </a:rPr>
              <a:t>Польщі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72098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У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Польщі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проживає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300–350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тисяч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українців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Вони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становлять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тут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національну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меншину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предки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якої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споконвіку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проживали в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історичних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областях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Бойківщини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Лемківщини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Підляшші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Холмщині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Надсянні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Основна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маса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українського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населення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ще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досі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живе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розсіяно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західних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особливо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північних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територіях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— в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Ольштинському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Гданському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Кошалінському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та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інших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воєводствах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Українці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Польщі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дбають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про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свої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національні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корені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Тут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діють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українські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громадські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організації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видається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газета «Наше слово»,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українознавчі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факультети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вищих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навчальних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закладах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Основна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частина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українського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населення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5-10 тис.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українців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живе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Варшаві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близько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3 тис. — у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Кракові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 tmFilter="0,0; .5, 0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950"/>
                            </p:stCondLst>
                            <p:childTnLst>
                              <p:par>
                                <p:cTn id="44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 tmFilter="0,0; .5, 0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800"/>
                            </p:stCondLst>
                            <p:childTnLst>
                              <p:par>
                                <p:cTn id="52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 tmFilter="0,0; .5, 0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3250"/>
                            </p:stCondLst>
                            <p:childTnLst>
                              <p:par>
                                <p:cTn id="60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 tmFilter="0,0; .5, 0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650"/>
                            </p:stCondLst>
                            <p:childTnLst>
                              <p:par>
                                <p:cTn id="68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 tmFilter="0,0; .5, 0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6550"/>
                            </p:stCondLst>
                            <p:childTnLst>
                              <p:par>
                                <p:cTn id="76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Підготувала </a:t>
            </a:r>
          </a:p>
          <a:p>
            <a:pPr algn="ctr">
              <a:buNone/>
            </a:pPr>
            <a:r>
              <a:rPr lang="uk-UA" dirty="0" err="1" smtClean="0">
                <a:solidFill>
                  <a:schemeClr val="accent3">
                    <a:lumMod val="50000"/>
                  </a:schemeClr>
                </a:solidFill>
              </a:rPr>
              <a:t>Волошинович</a:t>
            </a:r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 Ірина </a:t>
            </a:r>
          </a:p>
          <a:p>
            <a:pPr algn="ctr">
              <a:buNone/>
            </a:pPr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10-Б клас</a:t>
            </a:r>
          </a:p>
          <a:p>
            <a:pPr algn="ctr">
              <a:buNone/>
            </a:pPr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buNone/>
            </a:pPr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Poland_CIA_map_P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500694" cy="6858000"/>
          </a:xfr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643570" y="0"/>
            <a:ext cx="3500430" cy="68580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err="1" smtClean="0">
                <a:solidFill>
                  <a:srgbClr val="00B050"/>
                </a:solidFill>
              </a:rPr>
              <a:t>Офіційна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>
                <a:solidFill>
                  <a:srgbClr val="00B050"/>
                </a:solidFill>
              </a:rPr>
              <a:t>назва</a:t>
            </a:r>
            <a:r>
              <a:rPr lang="ru-RU" dirty="0"/>
              <a:t> 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-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Республіка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Польща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b="1" dirty="0" err="1">
                <a:solidFill>
                  <a:srgbClr val="00B050"/>
                </a:solidFill>
              </a:rPr>
              <a:t>Географічне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ru-RU" b="1" dirty="0" err="1">
                <a:solidFill>
                  <a:srgbClr val="00B050"/>
                </a:solidFill>
              </a:rPr>
              <a:t>положення</a:t>
            </a:r>
            <a:r>
              <a:rPr lang="ru-RU" dirty="0"/>
              <a:t> -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розташована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в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центральній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частині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Європи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Межує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: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Росією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та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Литвою 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північному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сході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сході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—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Білоруссю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та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Україною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півдні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—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Чехією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та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Словаччиною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заході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—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Німеччиною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 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півночі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Польща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омивається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водами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Балійського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моря.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Загальна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довжина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державного кордону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складає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3496 км. 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b="1" dirty="0" err="1" smtClean="0">
                <a:solidFill>
                  <a:srgbClr val="00B050"/>
                </a:solidFill>
              </a:rPr>
              <a:t>Площа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>
                <a:solidFill>
                  <a:srgbClr val="00B050"/>
                </a:solidFill>
              </a:rPr>
              <a:t>території</a:t>
            </a:r>
            <a:r>
              <a:rPr lang="ru-RU" dirty="0"/>
              <a:t> 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- 312 683 кв. км.</a:t>
            </a:r>
          </a:p>
          <a:p>
            <a:pPr>
              <a:buFont typeface="Wingdings" pitchFamily="2" charset="2"/>
              <a:buChar char="Ø"/>
            </a:pPr>
            <a:endParaRPr lang="ru-RU" b="1" dirty="0" smtClean="0">
              <a:solidFill>
                <a:srgbClr val="00B05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err="1" smtClean="0">
                <a:solidFill>
                  <a:srgbClr val="00B050"/>
                </a:solidFill>
              </a:rPr>
              <a:t>Чисельність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>
                <a:solidFill>
                  <a:srgbClr val="00B050"/>
                </a:solidFill>
              </a:rPr>
              <a:t>населення</a:t>
            </a:r>
            <a:r>
              <a:rPr lang="ru-RU" dirty="0"/>
              <a:t> -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38,200 млн.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осіб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(2011).</a:t>
            </a:r>
          </a:p>
          <a:p>
            <a:pPr>
              <a:buFont typeface="Wingdings" pitchFamily="2" charset="2"/>
              <a:buChar char="Ø"/>
            </a:pPr>
            <a:endParaRPr lang="ru-RU" b="1" dirty="0" smtClean="0">
              <a:solidFill>
                <a:srgbClr val="00B05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err="1" smtClean="0">
                <a:solidFill>
                  <a:srgbClr val="00B050"/>
                </a:solidFill>
              </a:rPr>
              <a:t>Столиця</a:t>
            </a:r>
            <a:r>
              <a:rPr lang="ru-RU" b="1" dirty="0" smtClean="0"/>
              <a:t> </a:t>
            </a:r>
            <a:r>
              <a:rPr lang="ru-RU" b="1" dirty="0"/>
              <a:t>-</a:t>
            </a:r>
            <a:r>
              <a:rPr lang="ru-RU" dirty="0"/>
              <a:t> 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Варшава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- 1,720 млн.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осіб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b="1" dirty="0" smtClean="0">
              <a:solidFill>
                <a:srgbClr val="00B05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428596" y="2786058"/>
            <a:ext cx="4572032" cy="428628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689 км</a:t>
            </a: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286248" y="1571612"/>
            <a:ext cx="357190" cy="4929222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649 км</a:t>
            </a:r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1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1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1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3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3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9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4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4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300"/>
                            </p:stCondLst>
                            <p:childTnLst>
                              <p:par>
                                <p:cTn id="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3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100"/>
                            </p:stCondLst>
                            <p:childTnLst>
                              <p:par>
                                <p:cTn id="39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7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7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7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7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800"/>
                            </p:stCondLst>
                            <p:childTnLst>
                              <p:par>
                                <p:cTn id="46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4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4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4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4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200"/>
                            </p:stCondLst>
                            <p:childTnLst>
                              <p:par>
                                <p:cTn id="53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1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1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1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1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300"/>
                            </p:stCondLst>
                            <p:childTnLst>
                              <p:par>
                                <p:cTn id="60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3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8600"/>
                            </p:stCondLst>
                            <p:childTnLst>
                              <p:par>
                                <p:cTn id="67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3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9900"/>
                            </p:stCondLst>
                            <p:childTnLst>
                              <p:par>
                                <p:cTn id="74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1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214290"/>
            <a:ext cx="785818" cy="585311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</a:rPr>
              <a:t>→</a:t>
            </a:r>
          </a:p>
          <a:p>
            <a:pPr>
              <a:buNone/>
            </a:pPr>
            <a:endParaRPr lang="uk-UA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uk-UA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uk-UA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→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285729"/>
            <a:ext cx="3643338" cy="5143535"/>
          </a:xfrm>
        </p:spPr>
        <p:txBody>
          <a:bodyPr>
            <a:normAutofit fontScale="70000" lnSpcReduction="20000"/>
          </a:bodyPr>
          <a:lstStyle/>
          <a:p>
            <a:pPr lvl="1" algn="ctr"/>
            <a:endParaRPr lang="ru-RU" sz="3300" b="1" dirty="0" smtClean="0">
              <a:solidFill>
                <a:srgbClr val="00B050"/>
              </a:solidFill>
            </a:endParaRPr>
          </a:p>
          <a:p>
            <a:pPr lvl="1" algn="ctr"/>
            <a:endParaRPr lang="ru-RU" sz="3300" b="1" dirty="0" smtClean="0">
              <a:solidFill>
                <a:srgbClr val="00B050"/>
              </a:solidFill>
            </a:endParaRPr>
          </a:p>
          <a:p>
            <a:pPr lvl="1" algn="ctr"/>
            <a:r>
              <a:rPr lang="ru-RU" sz="3300" b="1" dirty="0" err="1" smtClean="0">
                <a:solidFill>
                  <a:srgbClr val="00B050"/>
                </a:solidFill>
              </a:rPr>
              <a:t>Державний</a:t>
            </a:r>
            <a:r>
              <a:rPr lang="ru-RU" sz="3300" b="1" dirty="0" smtClean="0">
                <a:solidFill>
                  <a:srgbClr val="00B050"/>
                </a:solidFill>
              </a:rPr>
              <a:t> прапор</a:t>
            </a:r>
            <a:endParaRPr lang="ru-RU" sz="3300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endParaRPr lang="ru-RU" sz="3600" b="1" dirty="0" smtClean="0">
              <a:solidFill>
                <a:srgbClr val="00B050"/>
              </a:solidFill>
            </a:endParaRPr>
          </a:p>
          <a:p>
            <a:pPr algn="ctr"/>
            <a:endParaRPr lang="ru-RU" sz="3600" b="1" dirty="0" smtClean="0">
              <a:solidFill>
                <a:srgbClr val="00B050"/>
              </a:solidFill>
            </a:endParaRPr>
          </a:p>
          <a:p>
            <a:pPr algn="ctr"/>
            <a:r>
              <a:rPr lang="ru-RU" sz="3600" b="1" dirty="0" err="1" smtClean="0">
                <a:solidFill>
                  <a:srgbClr val="00B050"/>
                </a:solidFill>
              </a:rPr>
              <a:t>Державний</a:t>
            </a:r>
            <a:r>
              <a:rPr lang="ru-RU" sz="3600" b="1" dirty="0" smtClean="0">
                <a:solidFill>
                  <a:srgbClr val="00B050"/>
                </a:solidFill>
              </a:rPr>
              <a:t> герб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http://svit.ukrinform.ua/Poland/img/fla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42852"/>
            <a:ext cx="3857651" cy="2000264"/>
          </a:xfrm>
          <a:prstGeom prst="rect">
            <a:avLst/>
          </a:prstGeom>
          <a:noFill/>
        </p:spPr>
      </p:pic>
      <p:sp>
        <p:nvSpPr>
          <p:cNvPr id="1028" name="AutoShape 4" descr="http://svit.ukrinform.ua/Poland/img/gerb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svit.ukrinform.ua/Poland/img/gerb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214686"/>
            <a:ext cx="3857651" cy="271464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400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00"/>
                            </p:stCondLst>
                            <p:childTnLst>
                              <p:par>
                                <p:cTn id="1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9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9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800"/>
                            </p:stCondLst>
                            <p:childTnLst>
                              <p:par>
                                <p:cTn id="18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3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6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6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900"/>
                            </p:stCondLst>
                            <p:childTnLst>
                              <p:par>
                                <p:cTn id="32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" dur="1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" dur="19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900"/>
                            </p:stCondLst>
                            <p:childTnLst>
                              <p:par>
                                <p:cTn id="40" presetID="1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41" dur="28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700"/>
                            </p:stCondLst>
                            <p:childTnLst>
                              <p:par>
                                <p:cTn id="44" presetID="1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45" dur="21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800"/>
                            </p:stCondLst>
                            <p:childTnLst>
                              <p:par>
                                <p:cTn id="48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800"/>
                            </p:stCondLst>
                            <p:childTnLst>
                              <p:par>
                                <p:cTn id="55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decel="100000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uiExpand="1" build="p"/>
      <p:bldP spid="4" grpId="0" uiExpand="1" build="p"/>
      <p:bldP spid="4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Адміністративний поділ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Складається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із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16 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воєводств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Воєводства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, в свою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чергу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поділяються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на 308 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повітів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які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розділено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на 2489 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гмін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включно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65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містами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що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мають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статус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міських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повітів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</a:rPr>
              <a:t>Воєводства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2000" dirty="0" err="1" smtClean="0">
                <a:solidFill>
                  <a:schemeClr val="accent3">
                    <a:lumMod val="50000"/>
                  </a:schemeClr>
                </a:solidFill>
              </a:rPr>
              <a:t>Західнопоморське</a:t>
            </a:r>
            <a:r>
              <a:rPr lang="uk-UA" sz="2000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          9.   </a:t>
            </a:r>
            <a:r>
              <a:rPr lang="uk-UA" sz="2000" dirty="0" err="1" smtClean="0">
                <a:solidFill>
                  <a:schemeClr val="accent3">
                    <a:lumMod val="50000"/>
                  </a:schemeClr>
                </a:solidFill>
              </a:rPr>
              <a:t>Нижньосілезьке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2000" dirty="0" smtClean="0">
                <a:solidFill>
                  <a:schemeClr val="accent3">
                    <a:lumMod val="50000"/>
                  </a:schemeClr>
                </a:solidFill>
              </a:rPr>
              <a:t>Поморське                                                    10.   </a:t>
            </a:r>
            <a:r>
              <a:rPr lang="uk-UA" sz="2000" dirty="0" err="1" smtClean="0">
                <a:solidFill>
                  <a:schemeClr val="accent3">
                    <a:lumMod val="50000"/>
                  </a:schemeClr>
                </a:solidFill>
              </a:rPr>
              <a:t>Лодзьке</a:t>
            </a:r>
            <a:r>
              <a:rPr lang="uk-UA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000" dirty="0" err="1" smtClean="0">
                <a:solidFill>
                  <a:schemeClr val="accent3">
                    <a:lumMod val="50000"/>
                  </a:schemeClr>
                </a:solidFill>
              </a:rPr>
              <a:t>Вармінсько–Мазурське</a:t>
            </a:r>
            <a:r>
              <a:rPr lang="uk-UA" sz="2000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11.    Люблінське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000" dirty="0" err="1" smtClean="0">
                <a:solidFill>
                  <a:schemeClr val="accent3">
                    <a:lumMod val="50000"/>
                  </a:schemeClr>
                </a:solidFill>
              </a:rPr>
              <a:t>Підляське</a:t>
            </a:r>
            <a:r>
              <a:rPr lang="uk-UA" sz="2000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                        12.   </a:t>
            </a:r>
            <a:r>
              <a:rPr lang="uk-UA" sz="2000" dirty="0" err="1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uk-UA" sz="2000" dirty="0" err="1" smtClean="0">
                <a:solidFill>
                  <a:schemeClr val="accent3">
                    <a:lumMod val="50000"/>
                  </a:schemeClr>
                </a:solidFill>
              </a:rPr>
              <a:t>польське</a:t>
            </a:r>
            <a:endParaRPr lang="uk-UA" sz="20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2000" dirty="0" err="1" smtClean="0">
                <a:solidFill>
                  <a:schemeClr val="accent3">
                    <a:lumMod val="50000"/>
                  </a:schemeClr>
                </a:solidFill>
              </a:rPr>
              <a:t>Любуське</a:t>
            </a:r>
            <a:r>
              <a:rPr lang="uk-UA" sz="2000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                         13.   </a:t>
            </a:r>
            <a:r>
              <a:rPr lang="uk-UA" sz="2000" dirty="0" err="1" smtClean="0">
                <a:solidFill>
                  <a:schemeClr val="accent3">
                    <a:lumMod val="50000"/>
                  </a:schemeClr>
                </a:solidFill>
              </a:rPr>
              <a:t>Свентокшиське</a:t>
            </a:r>
            <a:endParaRPr lang="uk-UA" sz="20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2000" dirty="0" err="1" smtClean="0">
                <a:solidFill>
                  <a:schemeClr val="accent3">
                    <a:lumMod val="50000"/>
                  </a:schemeClr>
                </a:solidFill>
              </a:rPr>
              <a:t>Великопольське</a:t>
            </a:r>
            <a:r>
              <a:rPr lang="uk-UA" sz="2000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             14.   Підкарпатське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000" dirty="0" err="1" smtClean="0">
                <a:solidFill>
                  <a:schemeClr val="accent3">
                    <a:lumMod val="50000"/>
                  </a:schemeClr>
                </a:solidFill>
              </a:rPr>
              <a:t>Куявсько-Поморське</a:t>
            </a:r>
            <a:r>
              <a:rPr lang="uk-UA" sz="2000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     15.   Малопольське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000" dirty="0" err="1" smtClean="0">
                <a:solidFill>
                  <a:schemeClr val="accent3">
                    <a:lumMod val="50000"/>
                  </a:schemeClr>
                </a:solidFill>
              </a:rPr>
              <a:t>Мазовське</a:t>
            </a:r>
            <a:r>
              <a:rPr lang="uk-UA" sz="2000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                       16.   Сілезьке</a:t>
            </a:r>
          </a:p>
          <a:p>
            <a:pPr marL="514350" indent="-514350">
              <a:buFont typeface="+mj-lt"/>
              <a:buAutoNum type="arabicPeriod"/>
            </a:pP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3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0"/>
                            </p:stCondLst>
                            <p:childTnLst>
                              <p:par>
                                <p:cTn id="4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000"/>
                            </p:stCondLst>
                            <p:childTnLst>
                              <p:par>
                                <p:cTn id="5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9000"/>
                            </p:stCondLst>
                            <p:childTnLst>
                              <p:par>
                                <p:cTn id="5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 tmFilter="0,0; .5, 0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450"/>
                            </p:stCondLst>
                            <p:childTnLst>
                              <p:par>
                                <p:cTn id="69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 tmFilter="0,0; .5, 0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9450"/>
                            </p:stCondLst>
                            <p:childTnLst>
                              <p:par>
                                <p:cTn id="77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 tmFilter="0,0; .5, 0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1500"/>
                            </p:stCondLst>
                            <p:childTnLst>
                              <p:par>
                                <p:cTn id="85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 tmFilter="0,0; .5, 0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2900"/>
                            </p:stCondLst>
                            <p:childTnLst>
                              <p:par>
                                <p:cTn id="93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 tmFilter="0,0; .5, 0; 1, 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5000"/>
                            </p:stCondLst>
                            <p:childTnLst>
                              <p:par>
                                <p:cTn id="101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 tmFilter="0,0; .5, 0; 1, 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6500"/>
                            </p:stCondLst>
                            <p:childTnLst>
                              <p:par>
                                <p:cTn id="109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500" tmFilter="0,0; .5, 0; 1, 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8150"/>
                            </p:stCondLst>
                            <p:childTnLst>
                              <p:par>
                                <p:cTn id="117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500" tmFilter="0,0; .5, 0; 1, 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100"/>
                            </p:stCondLst>
                            <p:childTnLst>
                              <p:par>
                                <p:cTn id="125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 tmFilter="0,0; .5, 0; 1, 1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2200"/>
                            </p:stCondLst>
                            <p:childTnLst>
                              <p:par>
                                <p:cTn id="133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 tmFilter="0,0; .5, 0; 1, 1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3650"/>
                            </p:stCondLst>
                            <p:childTnLst>
                              <p:par>
                                <p:cTn id="141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 build="p"/>
      <p:bldP spid="6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>
                <a:solidFill>
                  <a:schemeClr val="accent3">
                    <a:lumMod val="50000"/>
                  </a:schemeClr>
                </a:solidFill>
              </a:rPr>
              <a:t>В</a:t>
            </a:r>
            <a:r>
              <a:rPr lang="uk-UA" sz="4800" dirty="0" smtClean="0">
                <a:solidFill>
                  <a:schemeClr val="accent3">
                    <a:lumMod val="50000"/>
                  </a:schemeClr>
                </a:solidFill>
              </a:rPr>
              <a:t>лада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Польща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— демократична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країна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чолі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президентом,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головним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законом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якої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є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Конституція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1997 р. Центральна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урядова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структура 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—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Рада-міністрів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чолі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премєр-міністром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 Президент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обирається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загальним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голосуванням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кожні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п'ять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років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 </a:t>
            </a: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Польські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виборці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обирають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двопалатний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парламент,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що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складається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460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депутатів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нижньої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палати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100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членів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Сенату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Сесія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польського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сейму у 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Варшаві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2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1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1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200"/>
                            </p:stCondLst>
                            <p:childTnLst>
                              <p:par>
                                <p:cTn id="21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16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40" accel="100000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800"/>
                            </p:stCondLst>
                            <p:childTnLst>
                              <p:par>
                                <p:cTn id="28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2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1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890" accel="100000">
                                          <p:stCondLst>
                                            <p:cond delay="21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900"/>
                            </p:stCondLst>
                            <p:childTnLst>
                              <p:par>
                                <p:cTn id="35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23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3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3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70" accel="100000">
                                          <p:stCondLst>
                                            <p:cond delay="23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3" grpId="1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uk-UA" sz="4800" dirty="0" smtClean="0">
                <a:solidFill>
                  <a:schemeClr val="accent3">
                    <a:lumMod val="50000"/>
                  </a:schemeClr>
                </a:solidFill>
              </a:rPr>
              <a:t>Влада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457200" y="1285860"/>
            <a:ext cx="4040188" cy="100013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Президент </a:t>
            </a:r>
          </a:p>
          <a:p>
            <a:pPr algn="ctr"/>
            <a:r>
              <a:rPr lang="uk-UA" dirty="0" smtClean="0">
                <a:solidFill>
                  <a:srgbClr val="00B050"/>
                </a:solidFill>
              </a:rPr>
              <a:t>Броніслав </a:t>
            </a:r>
            <a:r>
              <a:rPr lang="uk-UA" dirty="0" err="1" smtClean="0">
                <a:solidFill>
                  <a:srgbClr val="00B050"/>
                </a:solidFill>
              </a:rPr>
              <a:t>Коморовський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7" name="Содержимое 6" descr="170px-Bronisław_Komorowski_official_photo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8596" y="2357430"/>
            <a:ext cx="3857652" cy="3714776"/>
          </a:xfrm>
        </p:spPr>
      </p:pic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645025" y="1285860"/>
            <a:ext cx="4041775" cy="889015"/>
          </a:xfrm>
        </p:spPr>
        <p:txBody>
          <a:bodyPr>
            <a:noAutofit/>
          </a:bodyPr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Прем’єр-міністр</a:t>
            </a:r>
          </a:p>
          <a:p>
            <a:pPr algn="ctr"/>
            <a:r>
              <a:rPr lang="ru-RU" dirty="0" smtClean="0">
                <a:solidFill>
                  <a:srgbClr val="00B050"/>
                </a:solidFill>
              </a:rPr>
              <a:t>Дональд  Туск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8" name="Содержимое 7" descr="100px-Premier_RP_D_Tusk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14876" y="2428868"/>
            <a:ext cx="4071966" cy="3714776"/>
          </a:xfr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3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9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2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600"/>
                            </p:stCondLst>
                            <p:childTnLst>
                              <p:par>
                                <p:cTn id="31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100"/>
                            </p:stCondLst>
                            <p:childTnLst>
                              <p:par>
                                <p:cTn id="38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600"/>
                            </p:stCondLst>
                            <p:childTnLst>
                              <p:par>
                                <p:cTn id="45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100"/>
                            </p:stCondLst>
                            <p:childTnLst>
                              <p:par>
                                <p:cTn id="52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600"/>
                            </p:stCondLst>
                            <p:childTnLst>
                              <p:par>
                                <p:cTn id="59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600"/>
                            </p:stCondLst>
                            <p:childTnLst>
                              <p:par>
                                <p:cTn id="66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600"/>
                            </p:stCondLst>
                            <p:childTnLst>
                              <p:par>
                                <p:cTn id="73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uiExpand="1" build="p"/>
      <p:bldP spid="10" grpId="1" build="p"/>
      <p:bldP spid="12" grpId="0" uiExpand="1" build="p"/>
      <p:bldP spid="12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solidFill>
                  <a:schemeClr val="accent3">
                    <a:lumMod val="50000"/>
                  </a:schemeClr>
                </a:solidFill>
              </a:rPr>
              <a:t>Промисловість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00660"/>
          </a:xfrm>
        </p:spPr>
        <p:txBody>
          <a:bodyPr>
            <a:normAutofit fontScale="4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Промисловість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Польщі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є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основною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галуззю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господарства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Основні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галузі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промисловості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—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машинобудування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металургійна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гірнича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(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вугільна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сірчанева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тощо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),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хімічна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суднобудування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харчова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текстильна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та легка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промисловість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uk-UA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У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паливній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промисловості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головною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галуззю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є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вугільна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 В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електроенергетиці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провідну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роль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відіграють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теплові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електростанції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Чорна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металургія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працює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власному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коксівному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вугілля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та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переважно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імпортних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рудах.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Кольорова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металургія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власної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сировини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виплавляє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мідь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свинець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цинк;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імпортованої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—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алюміній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Хімічна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промисловість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Польщі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спеціалізується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виробництві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різноманітних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мінеральних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добрив,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соди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полімерів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парфумів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ліків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фотохімії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Текстильна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промисловість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країни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виробляє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переважно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бавовняні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тканини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Швейна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промисловість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працює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експорт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6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6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00"/>
                            </p:stCondLst>
                            <p:childTnLst>
                              <p:par>
                                <p:cTn id="1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2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2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800"/>
                            </p:stCondLst>
                            <p:childTnLst>
                              <p:par>
                                <p:cTn id="2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3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3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100"/>
                            </p:stCondLst>
                            <p:childTnLst>
                              <p:par>
                                <p:cTn id="2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200"/>
                            </p:stCondLst>
                            <p:childTnLst>
                              <p:par>
                                <p:cTn id="3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2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2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400"/>
                            </p:stCondLst>
                            <p:childTnLst>
                              <p:par>
                                <p:cTn id="3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400"/>
                            </p:stCondLst>
                            <p:childTnLst>
                              <p:par>
                                <p:cTn id="4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400"/>
                            </p:stCondLst>
                            <p:childTnLst>
                              <p:par>
                                <p:cTn id="46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 tmFilter="0,0; .5, 0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8250"/>
                            </p:stCondLst>
                            <p:childTnLst>
                              <p:par>
                                <p:cTn id="54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 tmFilter="0,0; .5, 0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6200"/>
                            </p:stCondLst>
                            <p:childTnLst>
                              <p:par>
                                <p:cTn id="62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 tmFilter="0,0; .5, 0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100"/>
                            </p:stCondLst>
                            <p:childTnLst>
                              <p:par>
                                <p:cTn id="70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 tmFilter="0,0; .5, 0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500"/>
                            </p:stCondLst>
                            <p:childTnLst>
                              <p:par>
                                <p:cTn id="78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 tmFilter="0,0; .5, 0; 1, 1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7200"/>
                            </p:stCondLst>
                            <p:childTnLst>
                              <p:par>
                                <p:cTn id="86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 tmFilter="0,0; .5, 0; 1, 1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550"/>
                            </p:stCondLst>
                            <p:childTnLst>
                              <p:par>
                                <p:cTn id="94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 tmFilter="0,0; .5, 0; 1, 1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uiExpand="1" build="p"/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dirty="0" smtClean="0">
                <a:solidFill>
                  <a:schemeClr val="accent3">
                    <a:lumMod val="50000"/>
                  </a:schemeClr>
                </a:solidFill>
              </a:rPr>
              <a:t>Транспорт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43536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Транспорт: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залізничний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автомобільний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морський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трубопровідний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повітряний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Головні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морські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порти: Щецин,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Свіноуйсьце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Гданськ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Гдиня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За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даними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: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ВВП — $ 149,8 млрд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Темп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зростання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ВВП — 4,8%.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8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800"/>
                            </p:stCondLst>
                            <p:childTnLst>
                              <p:par>
                                <p:cTn id="27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800"/>
                            </p:stCondLst>
                            <p:childTnLst>
                              <p:par>
                                <p:cTn id="31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800"/>
                            </p:stCondLst>
                            <p:childTnLst>
                              <p:par>
                                <p:cTn id="35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800"/>
                            </p:stCondLst>
                            <p:childTnLst>
                              <p:par>
                                <p:cTn id="39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800"/>
                            </p:stCondLst>
                            <p:childTnLst>
                              <p:par>
                                <p:cTn id="43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uiExpand="1" build="p"/>
      <p:bldP spid="3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solidFill>
                  <a:schemeClr val="accent3">
                    <a:lumMod val="50000"/>
                  </a:schemeClr>
                </a:solidFill>
              </a:rPr>
              <a:t>Релігія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142844" y="1285860"/>
            <a:ext cx="4354544" cy="5072098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Переважна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кількість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вірян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—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римо-католики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Також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є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греко-католики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невелика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група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вірмено-католиків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Є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також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представники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протестантських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течій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сект:</a:t>
            </a:r>
          </a:p>
          <a:p>
            <a:pPr marL="857250" lvl="1" indent="-457200">
              <a:buFont typeface="+mj-lt"/>
              <a:buAutoNum type="arabicPeriod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Євангелійна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аугсбургська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церква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;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 marL="857250" lvl="1" indent="-457200">
              <a:buFont typeface="+mj-lt"/>
              <a:buAutoNum type="arabicPeriod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Об'єднана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євангелійна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церква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;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 marL="857250" lvl="1" indent="-457200">
              <a:buFont typeface="+mj-lt"/>
              <a:buAutoNum type="arabicPeriod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адвентисти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сьомого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дня;</a:t>
            </a:r>
          </a:p>
          <a:p>
            <a:pPr marL="857250" lvl="1" indent="-457200">
              <a:buFont typeface="+mj-lt"/>
              <a:buAutoNum type="arabicPeriod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баптисти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;</a:t>
            </a:r>
          </a:p>
          <a:p>
            <a:pPr marL="857250" lvl="1" indent="-457200">
              <a:buFont typeface="+mj-lt"/>
              <a:buAutoNum type="arabicPeriod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реформатори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;</a:t>
            </a:r>
          </a:p>
          <a:p>
            <a:pPr marL="857250" lvl="1" indent="-457200">
              <a:buFont typeface="+mj-lt"/>
              <a:buAutoNum type="arabicPeriod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методисти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;</a:t>
            </a:r>
          </a:p>
          <a:p>
            <a:pPr marL="857250" lvl="1" indent="-457200">
              <a:buFont typeface="+mj-lt"/>
              <a:buAutoNum type="arabicPeriod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п'ятидесятники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;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 marL="857250" lvl="1" indent="-457200">
              <a:buFont typeface="+mj-lt"/>
              <a:buAutoNum type="arabicPeriod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мормони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;</a:t>
            </a:r>
          </a:p>
          <a:p>
            <a:pPr marL="857250" lvl="1" indent="-457200">
              <a:buFont typeface="+mj-lt"/>
              <a:buAutoNum type="arabicPeriod"/>
            </a:pP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Свідки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Єгови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857250" lvl="1" indent="-457200">
              <a:buFont typeface="+mj-lt"/>
              <a:buAutoNum type="arabicPeriod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Із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нехристиян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країні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є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найбільш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представлені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караїми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 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мусульмани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та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юдеї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krakiw3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714876" y="1285860"/>
            <a:ext cx="4000528" cy="4643470"/>
          </a:xfr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900"/>
                            </p:stCondLst>
                            <p:childTnLst>
                              <p:par>
                                <p:cTn id="64" presetID="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900"/>
                            </p:stCondLst>
                            <p:childTnLst>
                              <p:par>
                                <p:cTn id="67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400"/>
                            </p:stCondLst>
                            <p:childTnLst>
                              <p:par>
                                <p:cTn id="74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900"/>
                            </p:stCondLst>
                            <p:childTnLst>
                              <p:par>
                                <p:cTn id="81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400"/>
                            </p:stCondLst>
                            <p:childTnLst>
                              <p:par>
                                <p:cTn id="88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900"/>
                            </p:stCondLst>
                            <p:childTnLst>
                              <p:par>
                                <p:cTn id="95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400"/>
                            </p:stCondLst>
                            <p:childTnLst>
                              <p:par>
                                <p:cTn id="102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900"/>
                            </p:stCondLst>
                            <p:childTnLst>
                              <p:par>
                                <p:cTn id="109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400"/>
                            </p:stCondLst>
                            <p:childTnLst>
                              <p:par>
                                <p:cTn id="116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900"/>
                            </p:stCondLst>
                            <p:childTnLst>
                              <p:par>
                                <p:cTn id="123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400"/>
                            </p:stCondLst>
                            <p:childTnLst>
                              <p:par>
                                <p:cTn id="130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900"/>
                            </p:stCondLst>
                            <p:childTnLst>
                              <p:par>
                                <p:cTn id="137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6400"/>
                            </p:stCondLst>
                            <p:childTnLst>
                              <p:par>
                                <p:cTn id="144" presetID="39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6900"/>
                            </p:stCondLst>
                            <p:childTnLst>
                              <p:par>
                                <p:cTn id="151" presetID="4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 tmFilter="0,0; .5, 0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7400"/>
                            </p:stCondLst>
                            <p:childTnLst>
                              <p:par>
                                <p:cTn id="159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uiExpand="1" build="p"/>
      <p:bldP spid="3" grpId="1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333</Words>
  <Application>Microsoft Office PowerPoint</Application>
  <PresentationFormat>Экран (4:3)</PresentationFormat>
  <Paragraphs>150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Запрошую  до    Польщі</vt:lpstr>
      <vt:lpstr>Слайд 2</vt:lpstr>
      <vt:lpstr>Слайд 3</vt:lpstr>
      <vt:lpstr>Адміністративний поділ</vt:lpstr>
      <vt:lpstr>Влада</vt:lpstr>
      <vt:lpstr>Влада</vt:lpstr>
      <vt:lpstr>Промисловість</vt:lpstr>
      <vt:lpstr>Транспорт</vt:lpstr>
      <vt:lpstr>Релігія</vt:lpstr>
      <vt:lpstr>Клімат</vt:lpstr>
      <vt:lpstr>Рельєф</vt:lpstr>
      <vt:lpstr>Річки</vt:lpstr>
      <vt:lpstr>Озера</vt:lpstr>
      <vt:lpstr>Флора</vt:lpstr>
      <vt:lpstr>Фауна</vt:lpstr>
      <vt:lpstr>Українці в Польщі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39</cp:revision>
  <dcterms:created xsi:type="dcterms:W3CDTF">2014-02-02T16:19:42Z</dcterms:created>
  <dcterms:modified xsi:type="dcterms:W3CDTF">2014-02-11T15:25:40Z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386960</vt:lpwstr>
  </property>
  <property fmtid="{D5CDD505-2E9C-101B-9397-08002B2CF9AE}" name="NXPowerLiteVersion" pid="3">
    <vt:lpwstr>D4.1.4</vt:lpwstr>
  </property>
</Properties>
</file>