
<file path=[Content_Types].xml><?xml version="1.0" encoding="utf-8"?>
<Types xmlns="http://schemas.openxmlformats.org/package/2006/content-types"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19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Default ContentType="image/png" Extension="png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theme+xml" PartName="/ppt/theme/theme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image/jpeg" Extension="jpeg"/>
  <Default ContentType="application/vnd.ms-excel" Extension="xls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22.xml"/>
  <Override ContentType="application/vnd.openxmlformats-officedocument.presentationml.slide+xml" PartName="/ppt/slides/slide23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Default ContentType="application/vnd.openxmlformats-officedocument.vmlDrawing" Extension="v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5" r:id="rId4"/>
    <p:sldId id="258" r:id="rId5"/>
    <p:sldId id="260" r:id="rId6"/>
    <p:sldId id="259" r:id="rId7"/>
    <p:sldId id="277" r:id="rId8"/>
    <p:sldId id="278" r:id="rId9"/>
    <p:sldId id="279" r:id="rId10"/>
    <p:sldId id="282" r:id="rId11"/>
    <p:sldId id="280" r:id="rId12"/>
    <p:sldId id="281" r:id="rId13"/>
    <p:sldId id="261" r:id="rId14"/>
    <p:sldId id="262" r:id="rId15"/>
    <p:sldId id="263" r:id="rId16"/>
    <p:sldId id="264" r:id="rId17"/>
    <p:sldId id="266" r:id="rId18"/>
    <p:sldId id="267" r:id="rId19"/>
    <p:sldId id="268" r:id="rId20"/>
    <p:sldId id="270" r:id="rId21"/>
    <p:sldId id="271" r:id="rId22"/>
    <p:sldId id="272" r:id="rId23"/>
    <p:sldId id="275" r:id="rId24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96" y="-4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1/28/2014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Tm="2480">
    <p:newsflash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1/28/2014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Tm="2480">
    <p:newsflash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1/28/2014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Tm="2480">
    <p:newsflash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1/28/2014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Tm="2480">
    <p:newsflash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1/28/2014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Tm="2480">
    <p:newsflash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1/28/2014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Tm="2480">
    <p:newsflash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1/28/2014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Tm="2480">
    <p:newsflash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1/28/2014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Tm="2480">
    <p:newsflash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1/28/2014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Tm="2480">
    <p:newsflash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1/28/2014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Tm="2480">
    <p:newsflash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1/28/2014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Tm="2480">
    <p:newsflash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1/28/2014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advTm="2480">
    <p:newsflash/>
  </p:transition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_Microsoft_Office_Excel1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4800" b="1" i="1" dirty="0" smtClean="0"/>
              <a:t>Республіка Білорусь</a:t>
            </a:r>
            <a:endParaRPr lang="uk-UA" sz="4800" b="1" i="1" dirty="0"/>
          </a:p>
        </p:txBody>
      </p:sp>
      <p:sp>
        <p:nvSpPr>
          <p:cNvPr id="11" name="Текст 10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uk-UA" sz="3200" dirty="0" smtClean="0"/>
              <a:t>             Герб</a:t>
            </a:r>
            <a:endParaRPr lang="uk-UA" sz="3200" dirty="0"/>
          </a:p>
        </p:txBody>
      </p:sp>
      <p:pic>
        <p:nvPicPr>
          <p:cNvPr id="10" name="Содержимое 9" descr="Belarus_coa.png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381000" y="2514600"/>
            <a:ext cx="3352800" cy="3428999"/>
          </a:xfrm>
        </p:spPr>
      </p:pic>
      <p:sp>
        <p:nvSpPr>
          <p:cNvPr id="12" name="Текст 11"/>
          <p:cNvSpPr>
            <a:spLocks noGrp="1"/>
          </p:cNvSpPr>
          <p:nvPr>
            <p:ph type="body" sz="quarter" idx="3"/>
          </p:nvPr>
        </p:nvSpPr>
        <p:spPr/>
        <p:txBody>
          <a:bodyPr>
            <a:normAutofit/>
          </a:bodyPr>
          <a:lstStyle/>
          <a:p>
            <a:r>
              <a:rPr lang="uk-UA" sz="3200" dirty="0" smtClean="0"/>
              <a:t>                Прапор</a:t>
            </a:r>
            <a:endParaRPr lang="uk-UA" sz="3200" dirty="0"/>
          </a:p>
        </p:txBody>
      </p:sp>
      <p:pic>
        <p:nvPicPr>
          <p:cNvPr id="14" name="Содержимое 13" descr="Flag_of_Belarus.svg.png"/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4343400" y="2514600"/>
            <a:ext cx="4651375" cy="2971800"/>
          </a:xfrm>
        </p:spPr>
      </p:pic>
    </p:spTree>
  </p:cSld>
  <p:clrMapOvr>
    <a:masterClrMapping/>
  </p:clrMapOvr>
  <p:transition spd="med" advTm="2480">
    <p:newsflash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uk-UA" dirty="0" smtClean="0"/>
              <a:t>Зовнішня торгівля</a:t>
            </a:r>
            <a:endParaRPr lang="uk-UA" dirty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0" y="1219200"/>
          <a:ext cx="9144000" cy="5638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72000"/>
                <a:gridCol w="4572000"/>
              </a:tblGrid>
              <a:tr h="563880">
                <a:tc>
                  <a:txBody>
                    <a:bodyPr/>
                    <a:lstStyle/>
                    <a:p>
                      <a:pPr algn="ctr"/>
                      <a:r>
                        <a:rPr lang="uk-UA" sz="2000" dirty="0" smtClean="0">
                          <a:solidFill>
                            <a:schemeClr val="tx1"/>
                          </a:solidFill>
                          <a:latin typeface="Bookman Old Style" pitchFamily="18" charset="0"/>
                        </a:rPr>
                        <a:t>Експорт</a:t>
                      </a:r>
                      <a:endParaRPr lang="ru-RU" sz="2000" dirty="0">
                        <a:solidFill>
                          <a:schemeClr val="tx1"/>
                        </a:solidFill>
                        <a:latin typeface="Bookman Old Style" pitchFamily="18" charset="0"/>
                      </a:endParaRPr>
                    </a:p>
                  </a:txBody>
                  <a:tcPr marL="91444" marR="91444" marT="45717" marB="4571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dirty="0" smtClean="0">
                          <a:solidFill>
                            <a:schemeClr val="tx1"/>
                          </a:solidFill>
                          <a:latin typeface="Bookman Old Style" pitchFamily="18" charset="0"/>
                        </a:rPr>
                        <a:t>Імпорт</a:t>
                      </a:r>
                      <a:endParaRPr lang="ru-RU" sz="2000" dirty="0">
                        <a:solidFill>
                          <a:schemeClr val="tx1"/>
                        </a:solidFill>
                        <a:latin typeface="Bookman Old Style" pitchFamily="18" charset="0"/>
                      </a:endParaRPr>
                    </a:p>
                  </a:txBody>
                  <a:tcPr marL="91444" marR="91444" marT="45717" marB="45717"/>
                </a:tc>
              </a:tr>
              <a:tr h="563880">
                <a:tc>
                  <a:txBody>
                    <a:bodyPr/>
                    <a:lstStyle/>
                    <a:p>
                      <a:r>
                        <a:rPr lang="uk-UA" sz="2000" dirty="0" smtClean="0">
                          <a:latin typeface="Bookman Old Style" pitchFamily="18" charset="0"/>
                        </a:rPr>
                        <a:t>1. Трактори </a:t>
                      </a:r>
                      <a:endParaRPr lang="ru-RU" sz="2000" b="0" dirty="0">
                        <a:latin typeface="Bookman Old Style" pitchFamily="18" charset="0"/>
                      </a:endParaRPr>
                    </a:p>
                  </a:txBody>
                  <a:tcPr marL="91444" marR="91444" marT="45717" marB="45717"/>
                </a:tc>
                <a:tc>
                  <a:txBody>
                    <a:bodyPr/>
                    <a:lstStyle/>
                    <a:p>
                      <a:r>
                        <a:rPr lang="uk-UA" sz="2000" dirty="0" smtClean="0">
                          <a:latin typeface="Bookman Old Style" pitchFamily="18" charset="0"/>
                        </a:rPr>
                        <a:t>1. Енергоносії </a:t>
                      </a:r>
                      <a:endParaRPr lang="ru-RU" sz="2000" b="0" dirty="0">
                        <a:latin typeface="Bookman Old Style" pitchFamily="18" charset="0"/>
                      </a:endParaRPr>
                    </a:p>
                  </a:txBody>
                  <a:tcPr marL="91444" marR="91444" marT="45717" marB="45717"/>
                </a:tc>
              </a:tr>
              <a:tr h="563880">
                <a:tc>
                  <a:txBody>
                    <a:bodyPr/>
                    <a:lstStyle/>
                    <a:p>
                      <a:r>
                        <a:rPr lang="uk-UA" sz="2000" dirty="0" smtClean="0">
                          <a:latin typeface="Bookman Old Style" pitchFamily="18" charset="0"/>
                        </a:rPr>
                        <a:t>2. Вантажівки </a:t>
                      </a:r>
                      <a:endParaRPr lang="ru-RU" sz="2000" b="0" dirty="0">
                        <a:latin typeface="Bookman Old Style" pitchFamily="18" charset="0"/>
                      </a:endParaRPr>
                    </a:p>
                  </a:txBody>
                  <a:tcPr marL="91444" marR="91444" marT="45717" marB="45717"/>
                </a:tc>
                <a:tc>
                  <a:txBody>
                    <a:bodyPr/>
                    <a:lstStyle/>
                    <a:p>
                      <a:r>
                        <a:rPr lang="uk-UA" sz="2000" dirty="0" smtClean="0">
                          <a:latin typeface="Bookman Old Style" pitchFamily="18" charset="0"/>
                        </a:rPr>
                        <a:t>2. Прокат чорних металів</a:t>
                      </a:r>
                      <a:endParaRPr lang="ru-RU" sz="2000" b="0" dirty="0">
                        <a:latin typeface="Bookman Old Style" pitchFamily="18" charset="0"/>
                      </a:endParaRPr>
                    </a:p>
                  </a:txBody>
                  <a:tcPr marL="91444" marR="91444" marT="45717" marB="45717"/>
                </a:tc>
              </a:tr>
              <a:tr h="563880">
                <a:tc>
                  <a:txBody>
                    <a:bodyPr/>
                    <a:lstStyle/>
                    <a:p>
                      <a:r>
                        <a:rPr lang="uk-UA" sz="2000" dirty="0" smtClean="0">
                          <a:latin typeface="Bookman Old Style" pitchFamily="18" charset="0"/>
                        </a:rPr>
                        <a:t>3. Добрива </a:t>
                      </a:r>
                      <a:endParaRPr lang="ru-RU" sz="2000" b="0" dirty="0">
                        <a:latin typeface="Bookman Old Style" pitchFamily="18" charset="0"/>
                      </a:endParaRPr>
                    </a:p>
                  </a:txBody>
                  <a:tcPr marL="91444" marR="91444" marT="45717" marB="45717"/>
                </a:tc>
                <a:tc>
                  <a:txBody>
                    <a:bodyPr/>
                    <a:lstStyle/>
                    <a:p>
                      <a:r>
                        <a:rPr lang="uk-UA" sz="2000" dirty="0" smtClean="0">
                          <a:latin typeface="Bookman Old Style" pitchFamily="18" charset="0"/>
                        </a:rPr>
                        <a:t>3. Прокат кольорових металів</a:t>
                      </a:r>
                      <a:endParaRPr lang="ru-RU" sz="2000" b="0" dirty="0">
                        <a:latin typeface="Bookman Old Style" pitchFamily="18" charset="0"/>
                      </a:endParaRPr>
                    </a:p>
                  </a:txBody>
                  <a:tcPr marL="91444" marR="91444" marT="45717" marB="45717"/>
                </a:tc>
              </a:tr>
              <a:tr h="563880">
                <a:tc>
                  <a:txBody>
                    <a:bodyPr/>
                    <a:lstStyle/>
                    <a:p>
                      <a:r>
                        <a:rPr lang="uk-UA" sz="2000" dirty="0" smtClean="0">
                          <a:latin typeface="Bookman Old Style" pitchFamily="18" charset="0"/>
                        </a:rPr>
                        <a:t>4. Ліс </a:t>
                      </a:r>
                      <a:endParaRPr lang="ru-RU" sz="2000" b="0" dirty="0">
                        <a:latin typeface="Bookman Old Style" pitchFamily="18" charset="0"/>
                      </a:endParaRPr>
                    </a:p>
                  </a:txBody>
                  <a:tcPr marL="91444" marR="91444" marT="45717" marB="45717"/>
                </a:tc>
                <a:tc>
                  <a:txBody>
                    <a:bodyPr/>
                    <a:lstStyle/>
                    <a:p>
                      <a:r>
                        <a:rPr lang="uk-UA" sz="2000" dirty="0" smtClean="0">
                          <a:latin typeface="Bookman Old Style" pitchFamily="18" charset="0"/>
                        </a:rPr>
                        <a:t>4. Машини та устаткування</a:t>
                      </a:r>
                      <a:endParaRPr lang="ru-RU" sz="2000" b="0" dirty="0">
                        <a:latin typeface="Bookman Old Style" pitchFamily="18" charset="0"/>
                      </a:endParaRPr>
                    </a:p>
                  </a:txBody>
                  <a:tcPr marL="91444" marR="91444" marT="45717" marB="45717"/>
                </a:tc>
              </a:tr>
              <a:tr h="563880">
                <a:tc>
                  <a:txBody>
                    <a:bodyPr/>
                    <a:lstStyle/>
                    <a:p>
                      <a:r>
                        <a:rPr lang="uk-UA" sz="2000" dirty="0" smtClean="0">
                          <a:latin typeface="Bookman Old Style" pitchFamily="18" charset="0"/>
                        </a:rPr>
                        <a:t>5. Картопля </a:t>
                      </a:r>
                      <a:endParaRPr lang="ru-RU" sz="2000" b="0" dirty="0">
                        <a:latin typeface="Bookman Old Style" pitchFamily="18" charset="0"/>
                      </a:endParaRPr>
                    </a:p>
                  </a:txBody>
                  <a:tcPr marL="91444" marR="91444" marT="45717" marB="45717"/>
                </a:tc>
                <a:tc>
                  <a:txBody>
                    <a:bodyPr/>
                    <a:lstStyle/>
                    <a:p>
                      <a:r>
                        <a:rPr lang="uk-UA" sz="2000" dirty="0" smtClean="0">
                          <a:latin typeface="Bookman Old Style" pitchFamily="18" charset="0"/>
                        </a:rPr>
                        <a:t>5. Продукти харчування</a:t>
                      </a:r>
                      <a:endParaRPr lang="ru-RU" sz="2000" b="0" dirty="0">
                        <a:latin typeface="Bookman Old Style" pitchFamily="18" charset="0"/>
                      </a:endParaRPr>
                    </a:p>
                  </a:txBody>
                  <a:tcPr marL="91444" marR="91444" marT="45717" marB="45717"/>
                </a:tc>
              </a:tr>
              <a:tr h="563880">
                <a:tc>
                  <a:txBody>
                    <a:bodyPr/>
                    <a:lstStyle/>
                    <a:p>
                      <a:r>
                        <a:rPr lang="uk-UA" sz="2000" dirty="0" smtClean="0">
                          <a:latin typeface="Bookman Old Style" pitchFamily="18" charset="0"/>
                        </a:rPr>
                        <a:t>6. М’ясо </a:t>
                      </a:r>
                      <a:endParaRPr lang="ru-RU" sz="2000" b="0" dirty="0">
                        <a:latin typeface="Bookman Old Style" pitchFamily="18" charset="0"/>
                      </a:endParaRPr>
                    </a:p>
                  </a:txBody>
                  <a:tcPr marL="91444" marR="91444" marT="45717" marB="45717"/>
                </a:tc>
                <a:tc>
                  <a:txBody>
                    <a:bodyPr/>
                    <a:lstStyle/>
                    <a:p>
                      <a:endParaRPr lang="ru-RU" sz="2000" b="0" dirty="0">
                        <a:latin typeface="Bookman Old Style" pitchFamily="18" charset="0"/>
                      </a:endParaRPr>
                    </a:p>
                  </a:txBody>
                  <a:tcPr marL="91444" marR="91444" marT="45717" marB="45717"/>
                </a:tc>
              </a:tr>
              <a:tr h="563880">
                <a:tc>
                  <a:txBody>
                    <a:bodyPr/>
                    <a:lstStyle/>
                    <a:p>
                      <a:r>
                        <a:rPr lang="uk-UA" sz="2000" dirty="0" smtClean="0">
                          <a:latin typeface="Bookman Old Style" pitchFamily="18" charset="0"/>
                        </a:rPr>
                        <a:t>7. Молоко </a:t>
                      </a:r>
                      <a:endParaRPr lang="ru-RU" sz="2000" b="0" dirty="0">
                        <a:latin typeface="Bookman Old Style" pitchFamily="18" charset="0"/>
                      </a:endParaRPr>
                    </a:p>
                  </a:txBody>
                  <a:tcPr marL="91444" marR="91444" marT="45717" marB="45717"/>
                </a:tc>
                <a:tc>
                  <a:txBody>
                    <a:bodyPr/>
                    <a:lstStyle/>
                    <a:p>
                      <a:endParaRPr lang="uk-UA" sz="2000" b="0" dirty="0" smtClean="0">
                        <a:latin typeface="Bookman Old Style" pitchFamily="18" charset="0"/>
                      </a:endParaRPr>
                    </a:p>
                  </a:txBody>
                  <a:tcPr marL="91444" marR="91444" marT="45717" marB="45717"/>
                </a:tc>
              </a:tr>
              <a:tr h="563880">
                <a:tc>
                  <a:txBody>
                    <a:bodyPr/>
                    <a:lstStyle/>
                    <a:p>
                      <a:r>
                        <a:rPr lang="uk-UA" sz="2000" dirty="0" smtClean="0">
                          <a:latin typeface="Bookman Old Style" pitchFamily="18" charset="0"/>
                        </a:rPr>
                        <a:t>8. Текстиль</a:t>
                      </a:r>
                      <a:endParaRPr lang="ru-RU" sz="2000" b="0" dirty="0">
                        <a:latin typeface="Bookman Old Style" pitchFamily="18" charset="0"/>
                      </a:endParaRPr>
                    </a:p>
                  </a:txBody>
                  <a:tcPr marL="91444" marR="91444" marT="45717" marB="45717"/>
                </a:tc>
                <a:tc>
                  <a:txBody>
                    <a:bodyPr/>
                    <a:lstStyle/>
                    <a:p>
                      <a:endParaRPr lang="uk-UA" sz="2000" b="0" dirty="0" smtClean="0">
                        <a:latin typeface="Bookman Old Style" pitchFamily="18" charset="0"/>
                      </a:endParaRPr>
                    </a:p>
                  </a:txBody>
                  <a:tcPr marL="91444" marR="91444" marT="45717" marB="45717"/>
                </a:tc>
              </a:tr>
              <a:tr h="563880">
                <a:tc>
                  <a:txBody>
                    <a:bodyPr/>
                    <a:lstStyle/>
                    <a:p>
                      <a:r>
                        <a:rPr lang="uk-UA" sz="2000" dirty="0" smtClean="0">
                          <a:latin typeface="Bookman Old Style" pitchFamily="18" charset="0"/>
                        </a:rPr>
                        <a:t>9. Продукти харчування</a:t>
                      </a:r>
                      <a:endParaRPr lang="ru-RU" sz="2000" b="0" dirty="0">
                        <a:latin typeface="Bookman Old Style" pitchFamily="18" charset="0"/>
                      </a:endParaRPr>
                    </a:p>
                  </a:txBody>
                  <a:tcPr marL="91444" marR="91444" marT="45717" marB="45717"/>
                </a:tc>
                <a:tc>
                  <a:txBody>
                    <a:bodyPr/>
                    <a:lstStyle/>
                    <a:p>
                      <a:endParaRPr lang="uk-UA" sz="2000" b="0" dirty="0" smtClean="0">
                        <a:latin typeface="Bookman Old Style" pitchFamily="18" charset="0"/>
                      </a:endParaRPr>
                    </a:p>
                  </a:txBody>
                  <a:tcPr marL="91444" marR="91444" marT="45717" marB="45717"/>
                </a:tc>
              </a:tr>
            </a:tbl>
          </a:graphicData>
        </a:graphic>
      </p:graphicFrame>
    </p:spTree>
  </p:cSld>
  <p:clrMapOvr>
    <a:masterClrMapping/>
  </p:clrMapOvr>
  <p:transition spd="med" advTm="2480">
    <p:newsflash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uk-UA" dirty="0" smtClean="0"/>
              <a:t>Сільське господарство</a:t>
            </a:r>
            <a:endParaRPr lang="uk-UA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0" y="1066800"/>
            <a:ext cx="8229600" cy="1066800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uk-UA" b="1" dirty="0" smtClean="0">
                <a:latin typeface="Bookman Old Style" pitchFamily="18" charset="0"/>
              </a:rPr>
              <a:t>Рослинництво – </a:t>
            </a:r>
            <a:r>
              <a:rPr lang="uk-UA" dirty="0" smtClean="0">
                <a:latin typeface="Bookman Old Style" pitchFamily="18" charset="0"/>
              </a:rPr>
              <a:t>картопля, льон, горох, жито (повсюдно), цукрові буряки (південний захід), овочівництво (приміські зони) </a:t>
            </a:r>
            <a:endParaRPr lang="uk-UA" b="1" dirty="0" smtClean="0">
              <a:latin typeface="Bookman Old Style" pitchFamily="18" charset="0"/>
            </a:endParaRPr>
          </a:p>
          <a:p>
            <a:pPr>
              <a:buNone/>
            </a:pPr>
            <a:endParaRPr lang="uk-UA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057400"/>
            <a:ext cx="3962400" cy="2490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39700" dir="2700000" algn="tl" rotWithShape="0">
              <a:srgbClr val="333333">
                <a:alpha val="64999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95800" y="2057400"/>
            <a:ext cx="411480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39700" dir="2700000" algn="tl" rotWithShape="0">
              <a:srgbClr val="333333">
                <a:alpha val="64999"/>
              </a:srgbClr>
            </a:outerShdw>
          </a:effectLst>
        </p:spPr>
      </p:pic>
      <p:pic>
        <p:nvPicPr>
          <p:cNvPr id="8" name="Рисунок 7" descr="images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81200" y="4724400"/>
            <a:ext cx="4114800" cy="2133600"/>
          </a:xfrm>
          <a:prstGeom prst="rect">
            <a:avLst/>
          </a:prstGeom>
        </p:spPr>
      </p:pic>
    </p:spTree>
  </p:cSld>
  <p:clrMapOvr>
    <a:masterClrMapping/>
  </p:clrMapOvr>
  <p:transition spd="med" advTm="2480">
    <p:dissolv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uk-UA" dirty="0" smtClean="0"/>
              <a:t>Сільське господарство</a:t>
            </a: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990600"/>
            <a:ext cx="8229600" cy="1143000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uk-UA" b="1" dirty="0" smtClean="0">
                <a:latin typeface="Bookman Old Style" pitchFamily="18" charset="0"/>
              </a:rPr>
              <a:t>Тваринництво – </a:t>
            </a:r>
            <a:r>
              <a:rPr lang="uk-UA" dirty="0" smtClean="0">
                <a:latin typeface="Bookman Old Style" pitchFamily="18" charset="0"/>
              </a:rPr>
              <a:t>молочно-м'ясне скотарство, свинарство (повсюдно), птахівництво , молочне скотарство (приміські зони)  </a:t>
            </a:r>
            <a:endParaRPr lang="uk-UA" b="1" dirty="0" smtClean="0">
              <a:latin typeface="Bookman Old Style" pitchFamily="18" charset="0"/>
            </a:endParaRPr>
          </a:p>
          <a:p>
            <a:pPr>
              <a:buNone/>
            </a:pPr>
            <a:endParaRPr lang="uk-UA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2286000"/>
            <a:ext cx="4343400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39700" dir="2700000" algn="tl" rotWithShape="0">
              <a:srgbClr val="333333">
                <a:alpha val="64999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14800" y="3733800"/>
            <a:ext cx="4267200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39700" dir="2700000" algn="tl" rotWithShape="0">
              <a:srgbClr val="333333">
                <a:alpha val="64999"/>
              </a:srgbClr>
            </a:outerShdw>
          </a:effectLst>
        </p:spPr>
      </p:pic>
    </p:spTree>
  </p:cSld>
  <p:clrMapOvr>
    <a:masterClrMapping/>
  </p:clrMapOvr>
  <p:transition spd="med" advTm="2480">
    <p:randomBar dir="vert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2286000" y="152400"/>
            <a:ext cx="4800600" cy="1470025"/>
          </a:xfrm>
        </p:spPr>
        <p:txBody>
          <a:bodyPr/>
          <a:lstStyle/>
          <a:p>
            <a:r>
              <a:rPr lang="uk-UA" b="1" dirty="0" smtClean="0">
                <a:latin typeface="Bookman Old Style" pitchFamily="18" charset="0"/>
              </a:rPr>
              <a:t>Рельєф</a:t>
            </a:r>
            <a:r>
              <a:rPr lang="ru-RU" dirty="0" smtClean="0">
                <a:latin typeface="Bookman Old Style" pitchFamily="18" charset="0"/>
              </a:rPr>
              <a:t/>
            </a:r>
            <a:br>
              <a:rPr lang="ru-RU" dirty="0" smtClean="0">
                <a:latin typeface="Bookman Old Style" pitchFamily="18" charset="0"/>
              </a:rPr>
            </a:br>
            <a:endParaRPr lang="uk-UA" dirty="0"/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685800" y="5105400"/>
            <a:ext cx="7848600" cy="1752600"/>
          </a:xfrm>
        </p:spPr>
        <p:txBody>
          <a:bodyPr>
            <a:normAutofit fontScale="70000" lnSpcReduction="20000"/>
          </a:bodyPr>
          <a:lstStyle/>
          <a:p>
            <a:r>
              <a:rPr lang="uk-UA" b="1" dirty="0" smtClean="0">
                <a:solidFill>
                  <a:schemeClr val="tx1"/>
                </a:solidFill>
                <a:latin typeface="Bookman Old Style" pitchFamily="18" charset="0"/>
              </a:rPr>
              <a:t>Велика частина території країни — рівнинна, із численними слідами льодовикової діяльності. Із заходу на схід простягається Білоруське пасмо (висота до 345 м — вища точка Білорусі). На півдні — низинне Білоруське Полісся. Поліська низовина (100-250 м)</a:t>
            </a:r>
            <a:endParaRPr lang="uk-UA" dirty="0">
              <a:solidFill>
                <a:schemeClr val="tx1"/>
              </a:solidFill>
            </a:endParaRPr>
          </a:p>
        </p:txBody>
      </p:sp>
      <p:pic>
        <p:nvPicPr>
          <p:cNvPr id="7" name="Рисунок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1066800"/>
            <a:ext cx="8686800" cy="3995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Tm="2480">
    <p:newsflash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uk-UA" dirty="0" err="1" smtClean="0"/>
              <a:t>Грунти</a:t>
            </a: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1000" y="5715000"/>
            <a:ext cx="8229600" cy="944563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dirty="0" err="1" smtClean="0"/>
              <a:t>П</a:t>
            </a:r>
            <a:r>
              <a:rPr lang="ru-RU" dirty="0" err="1" smtClean="0"/>
              <a:t>ереважають</a:t>
            </a:r>
            <a:r>
              <a:rPr lang="ru-RU" dirty="0" smtClean="0"/>
              <a:t> </a:t>
            </a:r>
            <a:r>
              <a:rPr lang="ru-RU" dirty="0" err="1" smtClean="0"/>
              <a:t>дерново-підзолисті</a:t>
            </a:r>
            <a:r>
              <a:rPr lang="ru-RU" dirty="0" smtClean="0"/>
              <a:t> </a:t>
            </a:r>
            <a:r>
              <a:rPr lang="ru-RU" dirty="0" err="1" smtClean="0"/>
              <a:t>ґрунти</a:t>
            </a:r>
            <a:r>
              <a:rPr lang="ru-RU" dirty="0" smtClean="0"/>
              <a:t>, вони </a:t>
            </a:r>
            <a:r>
              <a:rPr lang="ru-RU" dirty="0" err="1" smtClean="0"/>
              <a:t>складають</a:t>
            </a:r>
            <a:r>
              <a:rPr lang="ru-RU" dirty="0" smtClean="0"/>
              <a:t> </a:t>
            </a:r>
            <a:r>
              <a:rPr lang="ru-RU" dirty="0" err="1" smtClean="0"/>
              <a:t>близько</a:t>
            </a:r>
            <a:r>
              <a:rPr lang="ru-RU" dirty="0" smtClean="0"/>
              <a:t> 60% </a:t>
            </a:r>
            <a:r>
              <a:rPr lang="ru-RU" dirty="0" err="1" smtClean="0"/>
              <a:t>всіх</a:t>
            </a:r>
            <a:r>
              <a:rPr lang="ru-RU" dirty="0" smtClean="0"/>
              <a:t> </a:t>
            </a:r>
            <a:r>
              <a:rPr lang="ru-RU" dirty="0" err="1" smtClean="0"/>
              <a:t>земельних</a:t>
            </a:r>
            <a:r>
              <a:rPr lang="ru-RU" dirty="0" smtClean="0"/>
              <a:t> </a:t>
            </a:r>
            <a:r>
              <a:rPr lang="ru-RU" dirty="0" err="1" smtClean="0"/>
              <a:t>угідь</a:t>
            </a:r>
            <a:r>
              <a:rPr lang="ru-RU" dirty="0" smtClean="0"/>
              <a:t>.</a:t>
            </a:r>
            <a:endParaRPr lang="uk-UA" dirty="0"/>
          </a:p>
        </p:txBody>
      </p:sp>
      <p:pic>
        <p:nvPicPr>
          <p:cNvPr id="4" name="Рисунок 3" descr="g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990600"/>
            <a:ext cx="8686800" cy="4572000"/>
          </a:xfrm>
          <a:prstGeom prst="rect">
            <a:avLst/>
          </a:prstGeom>
        </p:spPr>
      </p:pic>
    </p:spTree>
  </p:cSld>
  <p:clrMapOvr>
    <a:masterClrMapping/>
  </p:clrMapOvr>
  <p:transition spd="med" advTm="2480">
    <p:cover dir="r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Корисні копалини</a:t>
            </a: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uk-UA" b="1" dirty="0" smtClean="0">
                <a:latin typeface="Bookman Old Style" pitchFamily="18" charset="0"/>
              </a:rPr>
              <a:t>Мінеральні природні ресурси дуже </a:t>
            </a:r>
            <a:r>
              <a:rPr lang="uk-UA" b="1" dirty="0" smtClean="0">
                <a:latin typeface="Bookman Old Style" pitchFamily="18" charset="0"/>
              </a:rPr>
              <a:t>бідні:</a:t>
            </a:r>
            <a:endParaRPr lang="uk-UA" dirty="0" smtClean="0">
              <a:latin typeface="Bookman Old Style" pitchFamily="18" charset="0"/>
            </a:endParaRPr>
          </a:p>
          <a:p>
            <a:pPr marL="1073150">
              <a:spcBef>
                <a:spcPts val="0"/>
              </a:spcBef>
              <a:buFontTx/>
              <a:buAutoNum type="arabicPeriod"/>
              <a:defRPr/>
            </a:pPr>
            <a:r>
              <a:rPr lang="uk-UA" dirty="0" smtClean="0">
                <a:latin typeface="Bookman Old Style" pitchFamily="18" charset="0"/>
              </a:rPr>
              <a:t>Торф</a:t>
            </a:r>
          </a:p>
          <a:p>
            <a:pPr marL="1073150">
              <a:spcBef>
                <a:spcPts val="0"/>
              </a:spcBef>
              <a:buFontTx/>
              <a:buAutoNum type="arabicPeriod"/>
              <a:defRPr/>
            </a:pPr>
            <a:r>
              <a:rPr lang="uk-UA" dirty="0" smtClean="0">
                <a:latin typeface="Bookman Old Style" pitchFamily="18" charset="0"/>
              </a:rPr>
              <a:t>Калійна та кухонна сіль (</a:t>
            </a:r>
            <a:r>
              <a:rPr lang="uk-UA" dirty="0" err="1" smtClean="0">
                <a:latin typeface="Bookman Old Style" pitchFamily="18" charset="0"/>
              </a:rPr>
              <a:t>Солігорськ</a:t>
            </a:r>
            <a:r>
              <a:rPr lang="uk-UA" dirty="0" smtClean="0">
                <a:latin typeface="Bookman Old Style" pitchFamily="18" charset="0"/>
              </a:rPr>
              <a:t>)</a:t>
            </a:r>
          </a:p>
          <a:p>
            <a:pPr marL="1073150">
              <a:spcBef>
                <a:spcPts val="0"/>
              </a:spcBef>
              <a:buFontTx/>
              <a:buAutoNum type="arabicPeriod"/>
              <a:defRPr/>
            </a:pPr>
            <a:r>
              <a:rPr lang="uk-UA" dirty="0" smtClean="0">
                <a:latin typeface="Bookman Old Style" pitchFamily="18" charset="0"/>
              </a:rPr>
              <a:t>Будівельна сировина</a:t>
            </a:r>
          </a:p>
          <a:p>
            <a:pPr marL="1073150">
              <a:spcBef>
                <a:spcPts val="0"/>
              </a:spcBef>
              <a:buFontTx/>
              <a:buAutoNum type="arabicPeriod"/>
              <a:defRPr/>
            </a:pPr>
            <a:r>
              <a:rPr lang="uk-UA" dirty="0" smtClean="0">
                <a:latin typeface="Bookman Old Style" pitchFamily="18" charset="0"/>
              </a:rPr>
              <a:t>Нафта (невеликі запаси)</a:t>
            </a:r>
          </a:p>
          <a:p>
            <a:pPr marL="1073150">
              <a:spcBef>
                <a:spcPts val="0"/>
              </a:spcBef>
              <a:buFontTx/>
              <a:buAutoNum type="arabicPeriod"/>
              <a:defRPr/>
            </a:pPr>
            <a:r>
              <a:rPr lang="uk-UA" dirty="0" smtClean="0">
                <a:latin typeface="Bookman Old Style" pitchFamily="18" charset="0"/>
              </a:rPr>
              <a:t>Кам'яне вугілля (невеликі запаси)</a:t>
            </a:r>
          </a:p>
          <a:p>
            <a:endParaRPr lang="uk-UA" dirty="0"/>
          </a:p>
        </p:txBody>
      </p:sp>
    </p:spTree>
  </p:cSld>
  <p:clrMapOvr>
    <a:masterClrMapping/>
  </p:clrMapOvr>
  <p:transition spd="med" advTm="2480">
    <p:newsflash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0"/>
            <a:ext cx="8229600" cy="1143000"/>
          </a:xfrm>
        </p:spPr>
        <p:txBody>
          <a:bodyPr/>
          <a:lstStyle/>
          <a:p>
            <a:r>
              <a:rPr lang="uk-UA" dirty="0" smtClean="0"/>
              <a:t>Лісові ресурси</a:t>
            </a: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227637"/>
            <a:ext cx="8229600" cy="1630363"/>
          </a:xfrm>
        </p:spPr>
        <p:txBody>
          <a:bodyPr/>
          <a:lstStyle/>
          <a:p>
            <a:pPr algn="ctr">
              <a:buNone/>
            </a:pPr>
            <a:r>
              <a:rPr lang="uk-UA" dirty="0" smtClean="0">
                <a:latin typeface="Bookman Old Style" pitchFamily="18" charset="0"/>
              </a:rPr>
              <a:t>Лісові природні ресурси займають 35</a:t>
            </a:r>
            <a:r>
              <a:rPr lang="uk-UA" dirty="0" smtClean="0">
                <a:latin typeface="Bookman Old Style" pitchFamily="18" charset="0"/>
              </a:rPr>
              <a:t>% площі, найвища лісистість – Гомельська область</a:t>
            </a:r>
            <a:endParaRPr lang="uk-UA" dirty="0"/>
          </a:p>
        </p:txBody>
      </p:sp>
      <p:pic>
        <p:nvPicPr>
          <p:cNvPr id="5" name="Рисунок 4" descr="images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1066800"/>
            <a:ext cx="8763000" cy="4038599"/>
          </a:xfrm>
          <a:prstGeom prst="rect">
            <a:avLst/>
          </a:prstGeom>
        </p:spPr>
      </p:pic>
    </p:spTree>
  </p:cSld>
  <p:clrMapOvr>
    <a:masterClrMapping/>
  </p:clrMapOvr>
  <p:transition spd="med" advTm="2480">
    <p:diamond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Тваринний світ</a:t>
            </a: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914399"/>
          </a:xfrm>
        </p:spPr>
        <p:txBody>
          <a:bodyPr>
            <a:normAutofit fontScale="92500" lnSpcReduction="20000"/>
          </a:bodyPr>
          <a:lstStyle/>
          <a:p>
            <a:pPr algn="ctr">
              <a:buNone/>
            </a:pPr>
            <a:r>
              <a:rPr lang="ru-RU" dirty="0" err="1" smtClean="0"/>
              <a:t>козуля</a:t>
            </a:r>
            <a:r>
              <a:rPr lang="ru-RU" dirty="0" smtClean="0"/>
              <a:t>, </a:t>
            </a:r>
            <a:r>
              <a:rPr lang="ru-RU" dirty="0" err="1" smtClean="0"/>
              <a:t>білка</a:t>
            </a:r>
            <a:r>
              <a:rPr lang="ru-RU" dirty="0" smtClean="0"/>
              <a:t>, </a:t>
            </a:r>
            <a:r>
              <a:rPr lang="ru-RU" dirty="0" err="1" smtClean="0"/>
              <a:t>крапчастий</a:t>
            </a:r>
            <a:r>
              <a:rPr lang="ru-RU" dirty="0" smtClean="0"/>
              <a:t> </a:t>
            </a:r>
            <a:r>
              <a:rPr lang="ru-RU" dirty="0" err="1" smtClean="0"/>
              <a:t>ховрах</a:t>
            </a:r>
            <a:r>
              <a:rPr lang="ru-RU" dirty="0" smtClean="0"/>
              <a:t>, </a:t>
            </a:r>
            <a:r>
              <a:rPr lang="ru-RU" dirty="0" err="1" smtClean="0"/>
              <a:t>степовий</a:t>
            </a:r>
            <a:r>
              <a:rPr lang="ru-RU" dirty="0" smtClean="0"/>
              <a:t> </a:t>
            </a:r>
            <a:r>
              <a:rPr lang="ru-RU" dirty="0" err="1" smtClean="0"/>
              <a:t>жайворонок</a:t>
            </a:r>
            <a:r>
              <a:rPr lang="ru-RU" dirty="0" smtClean="0"/>
              <a:t>.</a:t>
            </a:r>
            <a:endParaRPr lang="uk-UA" dirty="0"/>
          </a:p>
        </p:txBody>
      </p:sp>
      <p:pic>
        <p:nvPicPr>
          <p:cNvPr id="4" name="Рисунок 3" descr="default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209800"/>
            <a:ext cx="2819400" cy="2590800"/>
          </a:xfrm>
          <a:prstGeom prst="rect">
            <a:avLst/>
          </a:prstGeom>
        </p:spPr>
      </p:pic>
      <p:pic>
        <p:nvPicPr>
          <p:cNvPr id="5" name="Рисунок 4" descr="koza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4000" y="4267200"/>
            <a:ext cx="2971800" cy="2590800"/>
          </a:xfrm>
          <a:prstGeom prst="rect">
            <a:avLst/>
          </a:prstGeom>
        </p:spPr>
      </p:pic>
      <p:pic>
        <p:nvPicPr>
          <p:cNvPr id="6" name="Рисунок 5" descr="прерн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57600" y="2362200"/>
            <a:ext cx="3276600" cy="2286000"/>
          </a:xfrm>
          <a:prstGeom prst="rect">
            <a:avLst/>
          </a:prstGeom>
        </p:spPr>
      </p:pic>
      <p:pic>
        <p:nvPicPr>
          <p:cNvPr id="7" name="Рисунок 6" descr="проо.jpe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24600" y="4114800"/>
            <a:ext cx="2590800" cy="2590800"/>
          </a:xfrm>
          <a:prstGeom prst="rect">
            <a:avLst/>
          </a:prstGeom>
        </p:spPr>
      </p:pic>
    </p:spTree>
  </p:cSld>
  <p:clrMapOvr>
    <a:masterClrMapping/>
  </p:clrMapOvr>
  <p:transition spd="med" advTm="2480">
    <p:wedg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uk-UA" dirty="0" smtClean="0"/>
              <a:t>У водоймах:</a:t>
            </a: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28600" y="1143000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uk-UA" dirty="0" smtClean="0"/>
              <a:t>бобри, видри, норки</a:t>
            </a:r>
            <a:endParaRPr lang="uk-UA" dirty="0"/>
          </a:p>
        </p:txBody>
      </p:sp>
      <p:pic>
        <p:nvPicPr>
          <p:cNvPr id="5" name="Рисунок 4" descr="ваопр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076616">
            <a:off x="172109" y="1904462"/>
            <a:ext cx="4210050" cy="2590800"/>
          </a:xfrm>
          <a:prstGeom prst="rect">
            <a:avLst/>
          </a:prstGeom>
        </p:spPr>
      </p:pic>
      <p:pic>
        <p:nvPicPr>
          <p:cNvPr id="12" name="Рисунок 11" descr="нг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225002">
            <a:off x="5257800" y="2209800"/>
            <a:ext cx="3886200" cy="2590800"/>
          </a:xfrm>
          <a:prstGeom prst="rect">
            <a:avLst/>
          </a:prstGeom>
        </p:spPr>
      </p:pic>
      <p:pic>
        <p:nvPicPr>
          <p:cNvPr id="13" name="Рисунок 12" descr="апр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484700">
            <a:off x="2438400" y="4419600"/>
            <a:ext cx="4419600" cy="2438400"/>
          </a:xfrm>
          <a:prstGeom prst="rect">
            <a:avLst/>
          </a:prstGeom>
        </p:spPr>
      </p:pic>
    </p:spTree>
  </p:cSld>
  <p:clrMapOvr>
    <a:masterClrMapping/>
  </p:clrMapOvr>
  <p:transition spd="med" advTm="2480">
    <p:wheel spokes="1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Ріки</a:t>
            </a: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uk-UA" dirty="0" smtClean="0"/>
              <a:t>Дніпро                             Березіна</a:t>
            </a:r>
          </a:p>
          <a:p>
            <a:pPr>
              <a:buNone/>
            </a:pPr>
            <a:endParaRPr lang="uk-UA" dirty="0" smtClean="0"/>
          </a:p>
          <a:p>
            <a:pPr>
              <a:buNone/>
            </a:pPr>
            <a:endParaRPr lang="uk-UA" dirty="0" smtClean="0"/>
          </a:p>
          <a:p>
            <a:pPr>
              <a:buNone/>
            </a:pPr>
            <a:endParaRPr lang="uk-UA" dirty="0" smtClean="0"/>
          </a:p>
          <a:p>
            <a:pPr>
              <a:buNone/>
            </a:pPr>
            <a:r>
              <a:rPr lang="uk-UA" dirty="0" smtClean="0"/>
              <a:t>Західний Буг                      Німан</a:t>
            </a:r>
            <a:endParaRPr lang="uk-UA" dirty="0"/>
          </a:p>
        </p:txBody>
      </p:sp>
      <p:pic>
        <p:nvPicPr>
          <p:cNvPr id="4" name="Рисунок 3" descr="епнр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4648200"/>
            <a:ext cx="3962400" cy="1981200"/>
          </a:xfrm>
          <a:prstGeom prst="rect">
            <a:avLst/>
          </a:prstGeom>
        </p:spPr>
      </p:pic>
      <p:pic>
        <p:nvPicPr>
          <p:cNvPr id="5" name="Рисунок 4" descr="940141789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8200" y="4648200"/>
            <a:ext cx="4114800" cy="1981200"/>
          </a:xfrm>
          <a:prstGeom prst="rect">
            <a:avLst/>
          </a:prstGeom>
        </p:spPr>
      </p:pic>
      <p:pic>
        <p:nvPicPr>
          <p:cNvPr id="6" name="Рисунок 5" descr="аепрн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95800" y="2209800"/>
            <a:ext cx="4191000" cy="1752600"/>
          </a:xfrm>
          <a:prstGeom prst="rect">
            <a:avLst/>
          </a:prstGeom>
        </p:spPr>
      </p:pic>
      <p:pic>
        <p:nvPicPr>
          <p:cNvPr id="7" name="Рисунок 6" descr="ьор.jpe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8600" y="2209800"/>
            <a:ext cx="3886200" cy="1743075"/>
          </a:xfrm>
          <a:prstGeom prst="rect">
            <a:avLst/>
          </a:prstGeom>
        </p:spPr>
      </p:pic>
    </p:spTree>
  </p:cSld>
  <p:clrMapOvr>
    <a:masterClrMapping/>
  </p:clrMapOvr>
  <p:transition spd="med" advTm="2480">
    <p:wheel spokes="8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0"/>
            <a:ext cx="7772400" cy="1470025"/>
          </a:xfrm>
          <a:noFill/>
        </p:spPr>
        <p:txBody>
          <a:bodyPr/>
          <a:lstStyle/>
          <a:p>
            <a:r>
              <a:rPr lang="uk-UA" dirty="0" smtClean="0"/>
              <a:t>Загальні відомості про Білорусь:</a:t>
            </a:r>
            <a:endParaRPr lang="uk-UA" dirty="0"/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>
          <a:xfrm>
            <a:off x="0" y="1447800"/>
            <a:ext cx="9144000" cy="5410200"/>
          </a:xfrm>
          <a:noFill/>
          <a:ln>
            <a:solidFill>
              <a:schemeClr val="bg1"/>
            </a:solidFill>
          </a:ln>
        </p:spPr>
        <p:txBody>
          <a:bodyPr>
            <a:normAutofit/>
          </a:bodyPr>
          <a:lstStyle/>
          <a:p>
            <a:pPr algn="l">
              <a:buFont typeface="Arial" pitchFamily="34" charset="0"/>
              <a:buChar char="•"/>
            </a:pPr>
            <a:r>
              <a:rPr lang="uk-UA" sz="2800" b="1" dirty="0" smtClean="0">
                <a:solidFill>
                  <a:schemeClr val="tx1"/>
                </a:solidFill>
              </a:rPr>
              <a:t> Розташування: </a:t>
            </a:r>
            <a:r>
              <a:rPr lang="uk-UA" sz="2800" dirty="0" smtClean="0">
                <a:solidFill>
                  <a:schemeClr val="tx1"/>
                </a:solidFill>
              </a:rPr>
              <a:t>східна Європа</a:t>
            </a:r>
            <a:endParaRPr lang="uk-UA" sz="2800" b="1" dirty="0" smtClean="0">
              <a:solidFill>
                <a:schemeClr val="tx1"/>
              </a:solidFill>
            </a:endParaRPr>
          </a:p>
          <a:p>
            <a:pPr algn="l">
              <a:buFont typeface="Arial" pitchFamily="34" charset="0"/>
              <a:buChar char="•"/>
            </a:pPr>
            <a:r>
              <a:rPr lang="uk-UA" sz="2800" b="1" dirty="0" smtClean="0">
                <a:solidFill>
                  <a:schemeClr val="tx1"/>
                </a:solidFill>
              </a:rPr>
              <a:t> Площа: </a:t>
            </a:r>
            <a:r>
              <a:rPr lang="uk-UA" sz="2800" dirty="0" smtClean="0">
                <a:solidFill>
                  <a:schemeClr val="tx1"/>
                </a:solidFill>
              </a:rPr>
              <a:t>207 600 </a:t>
            </a:r>
            <a:r>
              <a:rPr lang="uk-UA" sz="2800" dirty="0" err="1" smtClean="0">
                <a:solidFill>
                  <a:schemeClr val="tx1"/>
                </a:solidFill>
              </a:rPr>
              <a:t>км²</a:t>
            </a:r>
            <a:r>
              <a:rPr lang="uk-UA" sz="2800" dirty="0" smtClean="0">
                <a:solidFill>
                  <a:schemeClr val="tx1"/>
                </a:solidFill>
              </a:rPr>
              <a:t>, </a:t>
            </a:r>
            <a:r>
              <a:rPr lang="ru-RU" sz="2800" dirty="0" err="1" smtClean="0">
                <a:solidFill>
                  <a:schemeClr val="tx1"/>
                </a:solidFill>
              </a:rPr>
              <a:t>довжина</a:t>
            </a:r>
            <a:r>
              <a:rPr lang="ru-RU" sz="2800" dirty="0" smtClean="0">
                <a:solidFill>
                  <a:schemeClr val="tx1"/>
                </a:solidFill>
              </a:rPr>
              <a:t> </a:t>
            </a:r>
            <a:r>
              <a:rPr lang="ru-RU" sz="2800" dirty="0" err="1" smtClean="0">
                <a:solidFill>
                  <a:schemeClr val="tx1"/>
                </a:solidFill>
              </a:rPr>
              <a:t>з</a:t>
            </a:r>
            <a:r>
              <a:rPr lang="ru-RU" sz="2800" dirty="0" smtClean="0">
                <a:solidFill>
                  <a:schemeClr val="tx1"/>
                </a:solidFill>
              </a:rPr>
              <a:t> </a:t>
            </a:r>
            <a:r>
              <a:rPr lang="ru-RU" sz="2800" dirty="0" err="1" smtClean="0">
                <a:solidFill>
                  <a:schemeClr val="tx1"/>
                </a:solidFill>
              </a:rPr>
              <a:t>півночі</a:t>
            </a:r>
            <a:r>
              <a:rPr lang="ru-RU" sz="2800" dirty="0" smtClean="0">
                <a:solidFill>
                  <a:schemeClr val="tx1"/>
                </a:solidFill>
              </a:rPr>
              <a:t> на </a:t>
            </a:r>
            <a:r>
              <a:rPr lang="ru-RU" sz="2800" dirty="0" err="1" smtClean="0">
                <a:solidFill>
                  <a:schemeClr val="tx1"/>
                </a:solidFill>
              </a:rPr>
              <a:t>південь</a:t>
            </a:r>
            <a:r>
              <a:rPr lang="ru-RU" sz="2800" dirty="0" smtClean="0">
                <a:solidFill>
                  <a:schemeClr val="tx1"/>
                </a:solidFill>
              </a:rPr>
              <a:t> — 560          </a:t>
            </a:r>
          </a:p>
          <a:p>
            <a:pPr algn="l"/>
            <a:r>
              <a:rPr lang="ru-RU" sz="2800" dirty="0" smtClean="0">
                <a:solidFill>
                  <a:schemeClr val="tx1"/>
                </a:solidFill>
              </a:rPr>
              <a:t>  км, </a:t>
            </a:r>
            <a:r>
              <a:rPr lang="ru-RU" sz="2800" dirty="0" err="1" smtClean="0">
                <a:solidFill>
                  <a:schemeClr val="tx1"/>
                </a:solidFill>
              </a:rPr>
              <a:t>зі</a:t>
            </a:r>
            <a:r>
              <a:rPr lang="ru-RU" sz="2800" dirty="0" smtClean="0">
                <a:solidFill>
                  <a:schemeClr val="tx1"/>
                </a:solidFill>
              </a:rPr>
              <a:t> сходу на </a:t>
            </a:r>
            <a:r>
              <a:rPr lang="ru-RU" sz="2800" dirty="0" err="1" smtClean="0">
                <a:solidFill>
                  <a:schemeClr val="tx1"/>
                </a:solidFill>
              </a:rPr>
              <a:t>захід</a:t>
            </a:r>
            <a:r>
              <a:rPr lang="ru-RU" sz="2800" dirty="0" smtClean="0">
                <a:solidFill>
                  <a:schemeClr val="tx1"/>
                </a:solidFill>
              </a:rPr>
              <a:t> — 650 км.</a:t>
            </a:r>
            <a:endParaRPr lang="uk-UA" sz="2800" dirty="0" smtClean="0">
              <a:solidFill>
                <a:schemeClr val="tx1"/>
              </a:solidFill>
            </a:endParaRPr>
          </a:p>
          <a:p>
            <a:pPr algn="l">
              <a:buFont typeface="Arial" pitchFamily="34" charset="0"/>
              <a:buChar char="•"/>
            </a:pPr>
            <a:r>
              <a:rPr lang="uk-UA" sz="2800" b="1" dirty="0" smtClean="0">
                <a:solidFill>
                  <a:schemeClr val="tx1"/>
                </a:solidFill>
              </a:rPr>
              <a:t> Густота населення: </a:t>
            </a:r>
            <a:r>
              <a:rPr lang="uk-UA" sz="2800" dirty="0" smtClean="0">
                <a:solidFill>
                  <a:schemeClr val="tx1"/>
                </a:solidFill>
              </a:rPr>
              <a:t>45,6 </a:t>
            </a:r>
            <a:r>
              <a:rPr lang="uk-UA" sz="2800" dirty="0" err="1" smtClean="0">
                <a:solidFill>
                  <a:schemeClr val="tx1"/>
                </a:solidFill>
              </a:rPr>
              <a:t>чол</a:t>
            </a:r>
            <a:r>
              <a:rPr lang="uk-UA" sz="2800" dirty="0" smtClean="0">
                <a:solidFill>
                  <a:schemeClr val="tx1"/>
                </a:solidFill>
              </a:rPr>
              <a:t>/</a:t>
            </a:r>
            <a:r>
              <a:rPr lang="uk-UA" sz="2800" dirty="0" err="1" smtClean="0">
                <a:solidFill>
                  <a:schemeClr val="tx1"/>
                </a:solidFill>
              </a:rPr>
              <a:t>км²</a:t>
            </a:r>
            <a:r>
              <a:rPr lang="uk-UA" sz="2800" dirty="0" smtClean="0">
                <a:solidFill>
                  <a:schemeClr val="tx1"/>
                </a:solidFill>
              </a:rPr>
              <a:t> </a:t>
            </a:r>
          </a:p>
          <a:p>
            <a:pPr algn="l">
              <a:buFont typeface="Arial" pitchFamily="34" charset="0"/>
              <a:buChar char="•"/>
            </a:pPr>
            <a:r>
              <a:rPr lang="uk-UA" sz="2800" b="1" dirty="0" smtClean="0">
                <a:solidFill>
                  <a:schemeClr val="tx1"/>
                </a:solidFill>
              </a:rPr>
              <a:t> Столиця: </a:t>
            </a:r>
            <a:r>
              <a:rPr lang="uk-UA" sz="2800" dirty="0" smtClean="0">
                <a:solidFill>
                  <a:schemeClr val="tx1"/>
                </a:solidFill>
              </a:rPr>
              <a:t>Мінськ (найбільше місто)</a:t>
            </a:r>
            <a:r>
              <a:rPr lang="uk-UA" sz="2800" b="1" dirty="0" smtClean="0">
                <a:solidFill>
                  <a:schemeClr val="tx1"/>
                </a:solidFill>
              </a:rPr>
              <a:t> Державний устрій: </a:t>
            </a:r>
            <a:r>
              <a:rPr lang="uk-UA" sz="2800" dirty="0" smtClean="0">
                <a:solidFill>
                  <a:schemeClr val="tx1"/>
                </a:solidFill>
              </a:rPr>
              <a:t>республіка</a:t>
            </a:r>
            <a:endParaRPr lang="uk-UA" sz="2800" b="1" dirty="0" smtClean="0">
              <a:solidFill>
                <a:schemeClr val="tx1"/>
              </a:solidFill>
            </a:endParaRPr>
          </a:p>
          <a:p>
            <a:pPr algn="l">
              <a:buFont typeface="Arial" pitchFamily="34" charset="0"/>
              <a:buChar char="•"/>
            </a:pPr>
            <a:r>
              <a:rPr lang="uk-UA" sz="2800" b="1" dirty="0" smtClean="0">
                <a:solidFill>
                  <a:schemeClr val="tx1"/>
                </a:solidFill>
              </a:rPr>
              <a:t>Грошова одиниця: </a:t>
            </a:r>
            <a:r>
              <a:rPr lang="uk-UA" sz="2800" dirty="0" smtClean="0">
                <a:solidFill>
                  <a:schemeClr val="tx1"/>
                </a:solidFill>
              </a:rPr>
              <a:t>білоруський рубль (</a:t>
            </a:r>
            <a:r>
              <a:rPr lang="en-US" sz="2800" dirty="0" smtClean="0">
                <a:solidFill>
                  <a:schemeClr val="tx1"/>
                </a:solidFill>
              </a:rPr>
              <a:t>BYR)</a:t>
            </a:r>
            <a:endParaRPr lang="uk-UA" sz="2800" dirty="0" smtClean="0">
              <a:solidFill>
                <a:schemeClr val="tx1"/>
              </a:solidFill>
            </a:endParaRPr>
          </a:p>
          <a:p>
            <a:pPr algn="l">
              <a:buFont typeface="Arial" pitchFamily="34" charset="0"/>
              <a:buChar char="•"/>
            </a:pPr>
            <a:r>
              <a:rPr lang="uk-UA" sz="2800" b="1" dirty="0" smtClean="0">
                <a:solidFill>
                  <a:schemeClr val="tx1"/>
                </a:solidFill>
              </a:rPr>
              <a:t> Офіційні мови: </a:t>
            </a:r>
            <a:r>
              <a:rPr lang="uk-UA" sz="2800" dirty="0" smtClean="0">
                <a:solidFill>
                  <a:schemeClr val="tx1"/>
                </a:solidFill>
              </a:rPr>
              <a:t>російська, білоруська</a:t>
            </a:r>
            <a:endParaRPr lang="uk-UA" sz="2800" b="1" dirty="0" smtClean="0">
              <a:solidFill>
                <a:schemeClr val="tx1"/>
              </a:solidFill>
            </a:endParaRPr>
          </a:p>
          <a:p>
            <a:pPr algn="l">
              <a:buFont typeface="Arial" pitchFamily="34" charset="0"/>
              <a:buChar char="•"/>
            </a:pPr>
            <a:r>
              <a:rPr lang="uk-UA" sz="2800" b="1" dirty="0" smtClean="0">
                <a:solidFill>
                  <a:schemeClr val="tx1"/>
                </a:solidFill>
              </a:rPr>
              <a:t> </a:t>
            </a:r>
            <a:r>
              <a:rPr lang="ru-RU" sz="2800" b="1" dirty="0" smtClean="0">
                <a:solidFill>
                  <a:schemeClr val="tx1"/>
                </a:solidFill>
              </a:rPr>
              <a:t> </a:t>
            </a:r>
            <a:r>
              <a:rPr lang="ru-RU" sz="2800" b="1" dirty="0" err="1" smtClean="0">
                <a:solidFill>
                  <a:schemeClr val="tx1"/>
                </a:solidFill>
              </a:rPr>
              <a:t>Великі</a:t>
            </a:r>
            <a:r>
              <a:rPr lang="ru-RU" sz="2800" b="1" dirty="0" smtClean="0">
                <a:solidFill>
                  <a:schemeClr val="tx1"/>
                </a:solidFill>
              </a:rPr>
              <a:t> </a:t>
            </a:r>
            <a:r>
              <a:rPr lang="ru-RU" sz="2800" b="1" dirty="0" err="1" smtClean="0">
                <a:solidFill>
                  <a:schemeClr val="tx1"/>
                </a:solidFill>
              </a:rPr>
              <a:t>міста</a:t>
            </a:r>
            <a:r>
              <a:rPr lang="ru-RU" sz="2800" b="1" dirty="0" smtClean="0">
                <a:solidFill>
                  <a:schemeClr val="tx1"/>
                </a:solidFill>
              </a:rPr>
              <a:t>: </a:t>
            </a:r>
            <a:r>
              <a:rPr lang="ru-RU" sz="2800" dirty="0" smtClean="0">
                <a:solidFill>
                  <a:schemeClr val="tx1"/>
                </a:solidFill>
              </a:rPr>
              <a:t>Гомель (500 </a:t>
            </a:r>
            <a:r>
              <a:rPr lang="ru-RU" sz="2800" dirty="0" err="1" smtClean="0">
                <a:solidFill>
                  <a:schemeClr val="tx1"/>
                </a:solidFill>
              </a:rPr>
              <a:t>тисяч</a:t>
            </a:r>
            <a:r>
              <a:rPr lang="ru-RU" sz="2800" dirty="0" smtClean="0">
                <a:solidFill>
                  <a:schemeClr val="tx1"/>
                </a:solidFill>
              </a:rPr>
              <a:t> </a:t>
            </a:r>
            <a:r>
              <a:rPr lang="ru-RU" sz="2800" dirty="0" err="1" smtClean="0">
                <a:solidFill>
                  <a:schemeClr val="tx1"/>
                </a:solidFill>
              </a:rPr>
              <a:t>жителів</a:t>
            </a:r>
            <a:r>
              <a:rPr lang="ru-RU" sz="2800" dirty="0" smtClean="0">
                <a:solidFill>
                  <a:schemeClr val="tx1"/>
                </a:solidFill>
              </a:rPr>
              <a:t>), </a:t>
            </a:r>
            <a:r>
              <a:rPr lang="ru-RU" sz="2800" dirty="0" err="1" smtClean="0">
                <a:solidFill>
                  <a:schemeClr val="tx1"/>
                </a:solidFill>
              </a:rPr>
              <a:t>Могильов</a:t>
            </a:r>
            <a:r>
              <a:rPr lang="ru-RU" sz="2800" dirty="0" smtClean="0">
                <a:solidFill>
                  <a:schemeClr val="tx1"/>
                </a:solidFill>
              </a:rPr>
              <a:t> (370 </a:t>
            </a:r>
            <a:r>
              <a:rPr lang="ru-RU" sz="2800" dirty="0" err="1" smtClean="0">
                <a:solidFill>
                  <a:schemeClr val="tx1"/>
                </a:solidFill>
              </a:rPr>
              <a:t>тисяч</a:t>
            </a:r>
            <a:r>
              <a:rPr lang="ru-RU" sz="2800" dirty="0" smtClean="0">
                <a:solidFill>
                  <a:schemeClr val="tx1"/>
                </a:solidFill>
              </a:rPr>
              <a:t>), </a:t>
            </a:r>
            <a:r>
              <a:rPr lang="ru-RU" sz="2800" dirty="0" err="1" smtClean="0">
                <a:solidFill>
                  <a:schemeClr val="tx1"/>
                </a:solidFill>
              </a:rPr>
              <a:t>Вітебськ</a:t>
            </a:r>
            <a:r>
              <a:rPr lang="ru-RU" sz="2800" dirty="0" smtClean="0">
                <a:solidFill>
                  <a:schemeClr val="tx1"/>
                </a:solidFill>
              </a:rPr>
              <a:t> (358 </a:t>
            </a:r>
            <a:r>
              <a:rPr lang="ru-RU" sz="2800" dirty="0" err="1" smtClean="0">
                <a:solidFill>
                  <a:schemeClr val="tx1"/>
                </a:solidFill>
              </a:rPr>
              <a:t>тисяч</a:t>
            </a:r>
            <a:r>
              <a:rPr lang="ru-RU" sz="2800" dirty="0" smtClean="0">
                <a:solidFill>
                  <a:schemeClr val="tx1"/>
                </a:solidFill>
              </a:rPr>
              <a:t>), Гродно (304 </a:t>
            </a:r>
            <a:r>
              <a:rPr lang="ru-RU" sz="2800" dirty="0" err="1" smtClean="0">
                <a:solidFill>
                  <a:schemeClr val="tx1"/>
                </a:solidFill>
              </a:rPr>
              <a:t>тисяч</a:t>
            </a:r>
            <a:r>
              <a:rPr lang="ru-RU" sz="2800" dirty="0" smtClean="0">
                <a:solidFill>
                  <a:schemeClr val="tx1"/>
                </a:solidFill>
              </a:rPr>
              <a:t>).</a:t>
            </a:r>
            <a:endParaRPr lang="uk-UA" sz="2800" dirty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med" advTm="2480">
    <p:plus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Визначні місця</a:t>
            </a:r>
            <a:endParaRPr lang="uk-UA" dirty="0"/>
          </a:p>
        </p:txBody>
      </p:sp>
      <p:pic>
        <p:nvPicPr>
          <p:cNvPr id="4" name="Содержимое 3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28600" y="1371600"/>
            <a:ext cx="4114800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39700" dir="2700000" algn="tl" rotWithShape="0">
              <a:srgbClr val="333333">
                <a:alpha val="64999"/>
              </a:srgb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4724400" y="2362200"/>
            <a:ext cx="36166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dirty="0" smtClean="0">
                <a:latin typeface="Bookman Old Style" pitchFamily="18" charset="0"/>
              </a:rPr>
              <a:t>Майдан незалежності Мінськ</a:t>
            </a: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81399" y="4005263"/>
            <a:ext cx="5383213" cy="2519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39700" dir="2700000" algn="tl" rotWithShape="0">
              <a:srgbClr val="333333">
                <a:alpha val="64999"/>
              </a:srgbClr>
            </a:outerShdw>
          </a:effectLst>
        </p:spPr>
      </p:pic>
      <p:sp>
        <p:nvSpPr>
          <p:cNvPr id="7" name="Прямоугольник 6"/>
          <p:cNvSpPr/>
          <p:nvPr/>
        </p:nvSpPr>
        <p:spPr>
          <a:xfrm>
            <a:off x="0" y="4953000"/>
            <a:ext cx="33528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dirty="0" smtClean="0">
                <a:latin typeface="Bookman Old Style" pitchFamily="18" charset="0"/>
              </a:rPr>
              <a:t>Урядовий будинок </a:t>
            </a:r>
          </a:p>
          <a:p>
            <a:pPr algn="ctr"/>
            <a:r>
              <a:rPr lang="uk-UA" dirty="0" smtClean="0">
                <a:latin typeface="Bookman Old Style" pitchFamily="18" charset="0"/>
              </a:rPr>
              <a:t>Мінськ</a:t>
            </a:r>
            <a:endParaRPr lang="ru-RU" dirty="0"/>
          </a:p>
        </p:txBody>
      </p:sp>
    </p:spTree>
  </p:cSld>
  <p:clrMapOvr>
    <a:masterClrMapping/>
  </p:clrMapOvr>
  <p:transition spd="med" advTm="2480">
    <p:cover dir="rd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Содержимое 3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381000"/>
            <a:ext cx="4267200" cy="37319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39700" dir="2700000" algn="tl" rotWithShape="0">
              <a:srgbClr val="333333">
                <a:alpha val="64999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19600" y="3276600"/>
            <a:ext cx="4392612" cy="328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39700" dir="2700000" algn="tl" rotWithShape="0">
              <a:srgbClr val="333333">
                <a:alpha val="64999"/>
              </a:srgbClr>
            </a:outerShdw>
          </a:effectLst>
        </p:spPr>
      </p:pic>
      <p:sp>
        <p:nvSpPr>
          <p:cNvPr id="6" name="Прямоугольник 5"/>
          <p:cNvSpPr/>
          <p:nvPr/>
        </p:nvSpPr>
        <p:spPr>
          <a:xfrm rot="721609">
            <a:off x="4876800" y="2209800"/>
            <a:ext cx="1905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dirty="0" smtClean="0">
                <a:latin typeface="Bookman Old Style" pitchFamily="18" charset="0"/>
              </a:rPr>
              <a:t>Гомель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 rot="20696803">
            <a:off x="2615227" y="5048577"/>
            <a:ext cx="13716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dirty="0" err="1" smtClean="0">
                <a:latin typeface="Bookman Old Style" pitchFamily="18" charset="0"/>
              </a:rPr>
              <a:t>Несвіж</a:t>
            </a:r>
            <a:endParaRPr lang="ru-RU" dirty="0"/>
          </a:p>
        </p:txBody>
      </p:sp>
    </p:spTree>
  </p:cSld>
  <p:clrMapOvr>
    <a:masterClrMapping/>
  </p:clrMapOvr>
  <p:transition spd="med" advTm="2480">
    <p:pull dir="lu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Содержимое 3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228600"/>
            <a:ext cx="4541309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39700" dir="2700000" algn="tl" rotWithShape="0">
              <a:srgbClr val="333333">
                <a:alpha val="64999"/>
              </a:srgb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 rot="681952">
            <a:off x="5181600" y="2057400"/>
            <a:ext cx="245291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dirty="0" smtClean="0">
                <a:latin typeface="Bookman Old Style" pitchFamily="18" charset="0"/>
              </a:rPr>
              <a:t>Брестська фортеця</a:t>
            </a: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21188" y="3213100"/>
            <a:ext cx="4471987" cy="3348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39700" dir="2700000" algn="tl" rotWithShape="0">
              <a:srgbClr val="333333">
                <a:alpha val="64999"/>
              </a:srgbClr>
            </a:outerShdw>
          </a:effectLst>
        </p:spPr>
      </p:pic>
      <p:sp>
        <p:nvSpPr>
          <p:cNvPr id="7" name="Прямоугольник 6"/>
          <p:cNvSpPr/>
          <p:nvPr/>
        </p:nvSpPr>
        <p:spPr>
          <a:xfrm rot="20585011">
            <a:off x="3005689" y="4621257"/>
            <a:ext cx="9172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dirty="0" smtClean="0">
                <a:latin typeface="Bookman Old Style" pitchFamily="18" charset="0"/>
              </a:rPr>
              <a:t>Замок</a:t>
            </a:r>
            <a:endParaRPr lang="ru-RU" dirty="0"/>
          </a:p>
        </p:txBody>
      </p:sp>
    </p:spTree>
  </p:cSld>
  <p:clrMapOvr>
    <a:masterClrMapping/>
  </p:clrMapOvr>
  <p:transition spd="med" advTm="2480">
    <p:pull dir="ru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09600" y="1676400"/>
            <a:ext cx="8229600" cy="4525963"/>
          </a:xfrm>
        </p:spPr>
        <p:txBody>
          <a:bodyPr/>
          <a:lstStyle/>
          <a:p>
            <a:pPr algn="ctr">
              <a:buNone/>
            </a:pPr>
            <a:endParaRPr lang="ru-RU" dirty="0" smtClean="0"/>
          </a:p>
          <a:p>
            <a:pPr algn="ctr">
              <a:buNone/>
            </a:pPr>
            <a:endParaRPr lang="ru-RU" dirty="0" smtClean="0"/>
          </a:p>
          <a:p>
            <a:pPr algn="ctr">
              <a:buNone/>
            </a:pPr>
            <a:r>
              <a:rPr lang="ru-RU" dirty="0" err="1" smtClean="0"/>
              <a:t>Презентацію</a:t>
            </a:r>
            <a:r>
              <a:rPr lang="ru-RU" dirty="0" smtClean="0"/>
              <a:t> </a:t>
            </a:r>
            <a:r>
              <a:rPr lang="ru-RU" dirty="0" err="1" smtClean="0"/>
              <a:t>підготувала</a:t>
            </a:r>
            <a:endParaRPr lang="ru-RU" dirty="0" smtClean="0"/>
          </a:p>
          <a:p>
            <a:pPr algn="ctr">
              <a:buNone/>
            </a:pPr>
            <a:r>
              <a:rPr lang="ru-RU" dirty="0" err="1" smtClean="0"/>
              <a:t>Учениця</a:t>
            </a:r>
            <a:r>
              <a:rPr lang="ru-RU" dirty="0" smtClean="0"/>
              <a:t> 10-А </a:t>
            </a:r>
            <a:r>
              <a:rPr lang="ru-RU" dirty="0" err="1" smtClean="0"/>
              <a:t>класу</a:t>
            </a:r>
            <a:endParaRPr lang="ru-RU" dirty="0" smtClean="0"/>
          </a:p>
          <a:p>
            <a:pPr algn="ctr">
              <a:buNone/>
            </a:pPr>
            <a:r>
              <a:rPr lang="ru-RU" dirty="0" smtClean="0"/>
              <a:t>Захарчук </a:t>
            </a:r>
            <a:r>
              <a:rPr lang="ru-RU" dirty="0" err="1" smtClean="0"/>
              <a:t>Тетяна</a:t>
            </a:r>
            <a:endParaRPr lang="ru-RU" dirty="0" smtClean="0"/>
          </a:p>
        </p:txBody>
      </p:sp>
    </p:spTree>
  </p:cSld>
  <p:clrMapOvr>
    <a:masterClrMapping/>
  </p:clrMapOvr>
  <p:transition spd="med" advTm="2480">
    <p:newsflash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0"/>
            <a:ext cx="8229600" cy="1143000"/>
          </a:xfrm>
        </p:spPr>
        <p:txBody>
          <a:bodyPr/>
          <a:lstStyle/>
          <a:p>
            <a:r>
              <a:rPr lang="uk-UA" dirty="0" smtClean="0"/>
              <a:t>Клімат</a:t>
            </a:r>
            <a:endParaRPr lang="uk-UA" dirty="0"/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457200" y="5684837"/>
            <a:ext cx="8229600" cy="1173163"/>
          </a:xfrm>
        </p:spPr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uk-UA" dirty="0" smtClean="0">
                <a:latin typeface="Bookman Old Style" pitchFamily="18" charset="0"/>
              </a:rPr>
              <a:t>Помірний кліматичний пояс, помірно-континентальна область </a:t>
            </a:r>
          </a:p>
          <a:p>
            <a:pPr>
              <a:buNone/>
            </a:pPr>
            <a:r>
              <a:rPr lang="uk-UA" dirty="0" smtClean="0">
                <a:latin typeface="Bookman Old Style" pitchFamily="18" charset="0"/>
              </a:rPr>
              <a:t>Температура січня -  -4-8</a:t>
            </a:r>
            <a:r>
              <a:rPr lang="en-US" dirty="0" smtClean="0">
                <a:latin typeface="Bookman Old Style" pitchFamily="18" charset="0"/>
              </a:rPr>
              <a:t>º</a:t>
            </a:r>
            <a:r>
              <a:rPr lang="uk-UA" dirty="0" smtClean="0">
                <a:latin typeface="Bookman Old Style" pitchFamily="18" charset="0"/>
              </a:rPr>
              <a:t>С; липня - +17-19</a:t>
            </a:r>
            <a:r>
              <a:rPr lang="en-US" dirty="0" smtClean="0">
                <a:latin typeface="Bookman Old Style" pitchFamily="18" charset="0"/>
              </a:rPr>
              <a:t>º</a:t>
            </a:r>
            <a:r>
              <a:rPr lang="uk-UA" dirty="0" smtClean="0">
                <a:latin typeface="Bookman Old Style" pitchFamily="18" charset="0"/>
              </a:rPr>
              <a:t>С; опади – 700 мм</a:t>
            </a:r>
            <a:endParaRPr lang="uk-UA" dirty="0"/>
          </a:p>
        </p:txBody>
      </p:sp>
      <p:pic>
        <p:nvPicPr>
          <p:cNvPr id="8" name="Рисунок 7" descr="rubase_1_934072742_866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990600"/>
            <a:ext cx="8763000" cy="4495800"/>
          </a:xfrm>
          <a:prstGeom prst="rect">
            <a:avLst/>
          </a:prstGeom>
        </p:spPr>
      </p:pic>
    </p:spTree>
  </p:cSld>
  <p:clrMapOvr>
    <a:masterClrMapping/>
  </p:clrMapOvr>
  <p:transition spd="med" advTm="2480">
    <p:diamond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0"/>
            <a:ext cx="8229600" cy="1143000"/>
          </a:xfrm>
        </p:spPr>
        <p:txBody>
          <a:bodyPr/>
          <a:lstStyle/>
          <a:p>
            <a:r>
              <a:rPr lang="uk-UA" dirty="0" smtClean="0"/>
              <a:t>Політична карта</a:t>
            </a:r>
            <a:endParaRPr lang="uk-UA" dirty="0"/>
          </a:p>
        </p:txBody>
      </p:sp>
      <p:pic>
        <p:nvPicPr>
          <p:cNvPr id="7" name="Содержимое 6" descr="692px-Pict11.12-5a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1143000"/>
            <a:ext cx="9144000" cy="5715000"/>
          </a:xfrm>
        </p:spPr>
      </p:pic>
    </p:spTree>
  </p:cSld>
  <p:clrMapOvr>
    <a:masterClrMapping/>
  </p:clrMapOvr>
  <p:transition spd="med" advTm="2480">
    <p:circl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609600" y="152400"/>
            <a:ext cx="7772400" cy="1362075"/>
          </a:xfrm>
        </p:spPr>
        <p:txBody>
          <a:bodyPr>
            <a:normAutofit/>
          </a:bodyPr>
          <a:lstStyle/>
          <a:p>
            <a:pPr algn="ctr"/>
            <a:r>
              <a:rPr lang="uk-UA" dirty="0" smtClean="0"/>
              <a:t>Склад території</a:t>
            </a:r>
            <a:endParaRPr lang="uk-UA" dirty="0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685800" y="5257800"/>
            <a:ext cx="7772400" cy="1500187"/>
          </a:xfrm>
          <a:noFill/>
          <a:ln>
            <a:solidFill>
              <a:schemeClr val="bg1"/>
            </a:solidFill>
          </a:ln>
        </p:spPr>
        <p:txBody>
          <a:bodyPr/>
          <a:lstStyle/>
          <a:p>
            <a:r>
              <a:rPr lang="uk-UA" b="1" dirty="0" smtClean="0">
                <a:solidFill>
                  <a:schemeClr val="tx1"/>
                </a:solidFill>
                <a:latin typeface="Bookman Old Style" pitchFamily="18" charset="0"/>
              </a:rPr>
              <a:t>6 областей: Мінська, Брестська, Гомельська, </a:t>
            </a:r>
            <a:r>
              <a:rPr lang="uk-UA" b="1" dirty="0" err="1" smtClean="0">
                <a:solidFill>
                  <a:schemeClr val="tx1"/>
                </a:solidFill>
                <a:latin typeface="Bookman Old Style" pitchFamily="18" charset="0"/>
              </a:rPr>
              <a:t>Могильовська</a:t>
            </a:r>
            <a:r>
              <a:rPr lang="uk-UA" b="1" dirty="0" smtClean="0">
                <a:solidFill>
                  <a:schemeClr val="tx1"/>
                </a:solidFill>
                <a:latin typeface="Bookman Old Style" pitchFamily="18" charset="0"/>
              </a:rPr>
              <a:t>, Вітебська, Гродненська </a:t>
            </a:r>
          </a:p>
          <a:p>
            <a:endParaRPr lang="uk-UA" dirty="0"/>
          </a:p>
        </p:txBody>
      </p:sp>
      <p:pic>
        <p:nvPicPr>
          <p:cNvPr id="9" name="Рисунок 4"/>
          <p:cNvPicPr>
            <a:picLocks noChangeAspect="1"/>
          </p:cNvPicPr>
          <p:nvPr/>
        </p:nvPicPr>
        <p:blipFill>
          <a:blip r:embed="rId2"/>
          <a:srcRect l="9877" t="3841" r="10077" b="5814"/>
          <a:stretch>
            <a:fillRect/>
          </a:stretch>
        </p:blipFill>
        <p:spPr bwMode="auto">
          <a:xfrm>
            <a:off x="533400" y="990600"/>
            <a:ext cx="8077200" cy="4557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Tm="2480">
    <p:blinds dir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Заголовок 18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uk-UA" dirty="0" smtClean="0"/>
              <a:t>Етнічний склад населення</a:t>
            </a:r>
            <a:endParaRPr lang="uk-UA" dirty="0"/>
          </a:p>
        </p:txBody>
      </p:sp>
      <p:pic>
        <p:nvPicPr>
          <p:cNvPr id="22" name="Содержимое 21" descr="Belarusians_in_Belarus_2009.pn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381000" y="1447800"/>
            <a:ext cx="4800600" cy="2743200"/>
          </a:xfrm>
        </p:spPr>
      </p:pic>
      <p:pic>
        <p:nvPicPr>
          <p:cNvPr id="23" name="Содержимое 22" descr="Russians_in_Belarus_2009.PNG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5105400" y="1447800"/>
            <a:ext cx="3717565" cy="2819400"/>
          </a:xfrm>
        </p:spPr>
      </p:pic>
      <p:pic>
        <p:nvPicPr>
          <p:cNvPr id="24" name="Рисунок 23" descr="Poles_in_Belarus_2009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4800" y="4191000"/>
            <a:ext cx="4953000" cy="2667000"/>
          </a:xfrm>
          <a:prstGeom prst="rect">
            <a:avLst/>
          </a:prstGeom>
        </p:spPr>
      </p:pic>
      <p:pic>
        <p:nvPicPr>
          <p:cNvPr id="25" name="Рисунок 24" descr="Ukrainians_in_Belarus_2009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81600" y="4267200"/>
            <a:ext cx="3962400" cy="2590799"/>
          </a:xfrm>
          <a:prstGeom prst="rect">
            <a:avLst/>
          </a:prstGeom>
        </p:spPr>
      </p:pic>
    </p:spTree>
  </p:cSld>
  <p:clrMapOvr>
    <a:masterClrMapping/>
  </p:clrMapOvr>
  <p:transition spd="med" advTm="2480">
    <p:newsflash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uk-UA" dirty="0" smtClean="0"/>
              <a:t>Релігія</a:t>
            </a:r>
            <a:endParaRPr lang="uk-UA" dirty="0"/>
          </a:p>
        </p:txBody>
      </p:sp>
      <p:graphicFrame>
        <p:nvGraphicFramePr>
          <p:cNvPr id="1026" name="Диаграмма 6"/>
          <p:cNvGraphicFramePr>
            <a:graphicFrameLocks/>
          </p:cNvGraphicFramePr>
          <p:nvPr>
            <p:ph idx="1"/>
          </p:nvPr>
        </p:nvGraphicFramePr>
        <p:xfrm>
          <a:off x="1" y="1295400"/>
          <a:ext cx="8839200" cy="5562599"/>
        </p:xfrm>
        <a:graphic>
          <a:graphicData uri="http://schemas.openxmlformats.org/presentationml/2006/ole">
            <p:oleObj spid="_x0000_s1026" r:id="rId3" imgW="5878049" imgH="4060976" progId="Excel.Chart.8">
              <p:embed/>
            </p:oleObj>
          </a:graphicData>
        </a:graphic>
      </p:graphicFrame>
    </p:spTree>
  </p:cSld>
  <p:clrMapOvr>
    <a:masterClrMapping/>
  </p:clrMapOvr>
  <p:transition spd="med" advTm="2480">
    <p:split orient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Господарство</a:t>
            </a: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2171700" lvl="4" indent="-342900">
              <a:buNone/>
            </a:pPr>
            <a:r>
              <a:rPr lang="uk-UA" sz="2400" dirty="0" smtClean="0">
                <a:latin typeface="Bookman Old Style" pitchFamily="18" charset="0"/>
              </a:rPr>
              <a:t>Індустріально-аграрна </a:t>
            </a:r>
            <a:r>
              <a:rPr lang="uk-UA" sz="2400" dirty="0" smtClean="0">
                <a:latin typeface="Bookman Old Style" pitchFamily="18" charset="0"/>
              </a:rPr>
              <a:t>країна</a:t>
            </a:r>
          </a:p>
          <a:p>
            <a:pPr>
              <a:buFontTx/>
              <a:buAutoNum type="arabicPeriod"/>
            </a:pPr>
            <a:endParaRPr lang="uk-UA" sz="2400" dirty="0" smtClean="0">
              <a:latin typeface="Bookman Old Style" pitchFamily="18" charset="0"/>
            </a:endParaRPr>
          </a:p>
          <a:p>
            <a:pPr>
              <a:buFontTx/>
              <a:buAutoNum type="arabicPeriod"/>
            </a:pPr>
            <a:r>
              <a:rPr lang="uk-UA" sz="2400" dirty="0" smtClean="0">
                <a:latin typeface="Bookman Old Style" pitchFamily="18" charset="0"/>
              </a:rPr>
              <a:t>Провідні галузі промисловості: машинобудування, хімічна, лісова та деревообробна, легка,харчова</a:t>
            </a:r>
          </a:p>
          <a:p>
            <a:pPr>
              <a:buFontTx/>
              <a:buAutoNum type="arabicPeriod"/>
            </a:pPr>
            <a:endParaRPr lang="uk-UA" sz="2400" dirty="0" smtClean="0">
              <a:latin typeface="Bookman Old Style" pitchFamily="18" charset="0"/>
            </a:endParaRPr>
          </a:p>
          <a:p>
            <a:pPr>
              <a:buFontTx/>
              <a:buAutoNum type="arabicPeriod"/>
            </a:pPr>
            <a:r>
              <a:rPr lang="uk-UA" sz="2400" dirty="0" smtClean="0">
                <a:latin typeface="Bookman Old Style" pitchFamily="18" charset="0"/>
              </a:rPr>
              <a:t>Провідні сільськогосподарські галузі: рослинництво, м’ясо-молочне тваринництво</a:t>
            </a:r>
          </a:p>
          <a:p>
            <a:pPr>
              <a:buFontTx/>
              <a:buAutoNum type="arabicPeriod"/>
            </a:pPr>
            <a:endParaRPr lang="uk-UA" sz="2400" dirty="0" smtClean="0">
              <a:latin typeface="Bookman Old Style" pitchFamily="18" charset="0"/>
            </a:endParaRPr>
          </a:p>
          <a:p>
            <a:pPr>
              <a:buFontTx/>
              <a:buAutoNum type="arabicPeriod"/>
            </a:pPr>
            <a:r>
              <a:rPr lang="uk-UA" sz="2400" dirty="0" smtClean="0">
                <a:latin typeface="Bookman Old Style" pitchFamily="18" charset="0"/>
              </a:rPr>
              <a:t>Провідні види транспорту: основне значення для внутрішніх та зовнішніх перевезень має залізничний транспорт.</a:t>
            </a:r>
          </a:p>
          <a:p>
            <a:pPr>
              <a:buFontTx/>
              <a:buAutoNum type="arabicPeriod"/>
            </a:pPr>
            <a:endParaRPr lang="uk-UA" sz="2400" dirty="0" smtClean="0">
              <a:latin typeface="Bookman Old Style" pitchFamily="18" charset="0"/>
            </a:endParaRPr>
          </a:p>
          <a:p>
            <a:pPr>
              <a:buFontTx/>
              <a:buAutoNum type="arabicPeriod"/>
            </a:pPr>
            <a:r>
              <a:rPr lang="uk-UA" sz="2400" dirty="0" smtClean="0">
                <a:latin typeface="Bookman Old Style" pitchFamily="18" charset="0"/>
              </a:rPr>
              <a:t>У структурі національного господарства країни на промисловість припадає 30 %</a:t>
            </a:r>
          </a:p>
          <a:p>
            <a:endParaRPr lang="uk-UA" dirty="0"/>
          </a:p>
        </p:txBody>
      </p:sp>
    </p:spTree>
  </p:cSld>
  <p:clrMapOvr>
    <a:masterClrMapping/>
  </p:clrMapOvr>
  <p:transition spd="med" advTm="2480">
    <p:push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14400"/>
          </a:xfrm>
        </p:spPr>
        <p:txBody>
          <a:bodyPr/>
          <a:lstStyle/>
          <a:p>
            <a:r>
              <a:rPr lang="uk-UA" dirty="0" smtClean="0"/>
              <a:t>Промисловість</a:t>
            </a:r>
            <a:endParaRPr lang="uk-UA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990600"/>
          <a:ext cx="9144000" cy="573028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32666"/>
                <a:gridCol w="6011334"/>
              </a:tblGrid>
              <a:tr h="103631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uk-UA" sz="1800" dirty="0" smtClean="0">
                        <a:solidFill>
                          <a:schemeClr val="tx1"/>
                        </a:solidFill>
                        <a:latin typeface="Bookman Old Style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800" dirty="0" smtClean="0">
                          <a:solidFill>
                            <a:schemeClr val="tx1"/>
                          </a:solidFill>
                          <a:latin typeface="Bookman Old Style" pitchFamily="18" charset="0"/>
                        </a:rPr>
                        <a:t>Галузь промисловості</a:t>
                      </a:r>
                      <a:endParaRPr lang="ru-RU" sz="1800" dirty="0" smtClean="0">
                        <a:solidFill>
                          <a:schemeClr val="tx1"/>
                        </a:solidFill>
                        <a:latin typeface="Bookman Old Style" pitchFamily="18" charset="0"/>
                      </a:endParaRPr>
                    </a:p>
                    <a:p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dirty="0" smtClean="0"/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800" dirty="0" smtClean="0">
                          <a:solidFill>
                            <a:schemeClr val="tx1"/>
                          </a:solidFill>
                          <a:latin typeface="Bookman Old Style" pitchFamily="18" charset="0"/>
                        </a:rPr>
                        <a:t>Основні центри</a:t>
                      </a:r>
                      <a:endParaRPr lang="ru-RU" sz="1800" dirty="0" smtClean="0">
                        <a:solidFill>
                          <a:schemeClr val="tx1"/>
                        </a:solidFill>
                        <a:latin typeface="Bookman Old Style" pitchFamily="18" charset="0"/>
                      </a:endParaRPr>
                    </a:p>
                    <a:p>
                      <a:pPr algn="ctr"/>
                      <a:endParaRPr lang="uk-UA" dirty="0"/>
                    </a:p>
                  </a:txBody>
                  <a:tcPr/>
                </a:tc>
              </a:tr>
              <a:tr h="368775">
                <a:tc>
                  <a:txBody>
                    <a:bodyPr/>
                    <a:lstStyle/>
                    <a:p>
                      <a:r>
                        <a:rPr lang="uk-UA" sz="1900" dirty="0" smtClean="0">
                          <a:latin typeface="Bookman Old Style" pitchFamily="18" charset="0"/>
                        </a:rPr>
                        <a:t>1. Торф'яна</a:t>
                      </a:r>
                      <a:endParaRPr lang="ru-RU" sz="1900" b="0" dirty="0">
                        <a:latin typeface="Bookman Old Style" pitchFamily="18" charset="0"/>
                      </a:endParaRPr>
                    </a:p>
                  </a:txBody>
                  <a:tcPr marL="91444" marR="91444" marT="45723" marB="45723"/>
                </a:tc>
                <a:tc>
                  <a:txBody>
                    <a:bodyPr/>
                    <a:lstStyle/>
                    <a:p>
                      <a:r>
                        <a:rPr lang="uk-UA" sz="1900" dirty="0" smtClean="0">
                          <a:latin typeface="Bookman Old Style" pitchFamily="18" charset="0"/>
                        </a:rPr>
                        <a:t>повсюдно</a:t>
                      </a:r>
                      <a:endParaRPr lang="ru-RU" sz="1900" b="0" dirty="0">
                        <a:latin typeface="Bookman Old Style" pitchFamily="18" charset="0"/>
                      </a:endParaRPr>
                    </a:p>
                  </a:txBody>
                  <a:tcPr marL="91444" marR="91444" marT="45723" marB="45723"/>
                </a:tc>
              </a:tr>
              <a:tr h="335274">
                <a:tc>
                  <a:txBody>
                    <a:bodyPr/>
                    <a:lstStyle/>
                    <a:p>
                      <a:r>
                        <a:rPr lang="uk-UA" sz="1900" dirty="0" smtClean="0">
                          <a:latin typeface="Bookman Old Style" pitchFamily="18" charset="0"/>
                        </a:rPr>
                        <a:t>2. Нафтопереробна </a:t>
                      </a:r>
                      <a:endParaRPr lang="ru-RU" sz="1900" b="0" dirty="0">
                        <a:latin typeface="Bookman Old Style" pitchFamily="18" charset="0"/>
                      </a:endParaRPr>
                    </a:p>
                  </a:txBody>
                  <a:tcPr marL="91444" marR="91444" marT="45723" marB="45723"/>
                </a:tc>
                <a:tc>
                  <a:txBody>
                    <a:bodyPr/>
                    <a:lstStyle/>
                    <a:p>
                      <a:r>
                        <a:rPr lang="uk-UA" sz="1900" dirty="0" smtClean="0">
                          <a:latin typeface="Bookman Old Style" pitchFamily="18" charset="0"/>
                        </a:rPr>
                        <a:t>Мозир, </a:t>
                      </a:r>
                      <a:r>
                        <a:rPr lang="uk-UA" sz="1900" dirty="0" err="1" smtClean="0">
                          <a:latin typeface="Bookman Old Style" pitchFamily="18" charset="0"/>
                        </a:rPr>
                        <a:t>Новополоцьк</a:t>
                      </a:r>
                      <a:r>
                        <a:rPr lang="uk-UA" sz="1900" dirty="0" smtClean="0">
                          <a:latin typeface="Bookman Old Style" pitchFamily="18" charset="0"/>
                        </a:rPr>
                        <a:t> (на нафтопровід)</a:t>
                      </a:r>
                      <a:endParaRPr lang="ru-RU" sz="1900" b="0" dirty="0">
                        <a:latin typeface="Bookman Old Style" pitchFamily="18" charset="0"/>
                      </a:endParaRPr>
                    </a:p>
                  </a:txBody>
                  <a:tcPr marL="91444" marR="91444" marT="45723" marB="45723"/>
                </a:tc>
              </a:tr>
              <a:tr h="368775">
                <a:tc>
                  <a:txBody>
                    <a:bodyPr/>
                    <a:lstStyle/>
                    <a:p>
                      <a:r>
                        <a:rPr lang="uk-UA" sz="1900" dirty="0" smtClean="0">
                          <a:latin typeface="Bookman Old Style" pitchFamily="18" charset="0"/>
                        </a:rPr>
                        <a:t>3.Електроенергетика</a:t>
                      </a:r>
                      <a:endParaRPr lang="ru-RU" sz="1900" b="0" dirty="0">
                        <a:latin typeface="Bookman Old Style" pitchFamily="18" charset="0"/>
                      </a:endParaRPr>
                    </a:p>
                  </a:txBody>
                  <a:tcPr marL="91444" marR="91444" marT="45723" marB="45723"/>
                </a:tc>
                <a:tc>
                  <a:txBody>
                    <a:bodyPr/>
                    <a:lstStyle/>
                    <a:p>
                      <a:r>
                        <a:rPr lang="uk-UA" sz="1900" dirty="0" smtClean="0">
                          <a:latin typeface="Bookman Old Style" pitchFamily="18" charset="0"/>
                        </a:rPr>
                        <a:t>ТЕС -</a:t>
                      </a:r>
                      <a:r>
                        <a:rPr lang="uk-UA" sz="1900" baseline="0" dirty="0" smtClean="0">
                          <a:latin typeface="Bookman Old Style" pitchFamily="18" charset="0"/>
                        </a:rPr>
                        <a:t> </a:t>
                      </a:r>
                      <a:r>
                        <a:rPr lang="uk-UA" sz="1900" dirty="0" smtClean="0">
                          <a:latin typeface="Bookman Old Style" pitchFamily="18" charset="0"/>
                        </a:rPr>
                        <a:t>100%</a:t>
                      </a:r>
                      <a:r>
                        <a:rPr lang="uk-UA" sz="1900" baseline="0" dirty="0" smtClean="0">
                          <a:latin typeface="Bookman Old Style" pitchFamily="18" charset="0"/>
                        </a:rPr>
                        <a:t> </a:t>
                      </a:r>
                      <a:r>
                        <a:rPr lang="uk-UA" sz="1900" dirty="0" smtClean="0">
                          <a:latin typeface="Bookman Old Style" pitchFamily="18" charset="0"/>
                        </a:rPr>
                        <a:t> (біля міст)</a:t>
                      </a:r>
                      <a:endParaRPr lang="ru-RU" sz="1900" b="0" dirty="0">
                        <a:latin typeface="Bookman Old Style" pitchFamily="18" charset="0"/>
                      </a:endParaRPr>
                    </a:p>
                  </a:txBody>
                  <a:tcPr marL="91444" marR="91444" marT="45723" marB="45723"/>
                </a:tc>
              </a:tr>
              <a:tr h="1249662">
                <a:tc>
                  <a:txBody>
                    <a:bodyPr/>
                    <a:lstStyle/>
                    <a:p>
                      <a:r>
                        <a:rPr lang="uk-UA" sz="1900" dirty="0" smtClean="0">
                          <a:latin typeface="Bookman Old Style" pitchFamily="18" charset="0"/>
                        </a:rPr>
                        <a:t>4. Машинобудування</a:t>
                      </a:r>
                      <a:endParaRPr lang="ru-RU" sz="1900" b="0" dirty="0">
                        <a:latin typeface="Bookman Old Style" pitchFamily="18" charset="0"/>
                      </a:endParaRPr>
                    </a:p>
                  </a:txBody>
                  <a:tcPr marL="91444" marR="91444" marT="45723" marB="45723"/>
                </a:tc>
                <a:tc>
                  <a:txBody>
                    <a:bodyPr/>
                    <a:lstStyle/>
                    <a:p>
                      <a:r>
                        <a:rPr lang="uk-UA" sz="1900" dirty="0" smtClean="0">
                          <a:latin typeface="Bookman Old Style" pitchFamily="18" charset="0"/>
                        </a:rPr>
                        <a:t>Трактори (Мінськ), комбайни (Гомель (силосні), Ліда (картоплезбиральні)), Вантажівки (</a:t>
                      </a:r>
                      <a:r>
                        <a:rPr lang="uk-UA" sz="1900" dirty="0" err="1" smtClean="0">
                          <a:latin typeface="Bookman Old Style" pitchFamily="18" charset="0"/>
                        </a:rPr>
                        <a:t>Жодіно</a:t>
                      </a:r>
                      <a:r>
                        <a:rPr lang="uk-UA" sz="1900" dirty="0" smtClean="0">
                          <a:latin typeface="Bookman Old Style" pitchFamily="18" charset="0"/>
                        </a:rPr>
                        <a:t> (</a:t>
                      </a:r>
                      <a:r>
                        <a:rPr lang="uk-UA" sz="1900" dirty="0" err="1" smtClean="0">
                          <a:latin typeface="Bookman Old Style" pitchFamily="18" charset="0"/>
                        </a:rPr>
                        <a:t>БелАЗ</a:t>
                      </a:r>
                      <a:r>
                        <a:rPr lang="uk-UA" sz="1900" dirty="0" smtClean="0">
                          <a:latin typeface="Bookman Old Style" pitchFamily="18" charset="0"/>
                        </a:rPr>
                        <a:t>), Могильов, Мінськ), верстати та точне (Мінськ, Гомель, Вітебськ)</a:t>
                      </a:r>
                      <a:endParaRPr lang="ru-RU" sz="1900" b="0" dirty="0">
                        <a:latin typeface="Bookman Old Style" pitchFamily="18" charset="0"/>
                      </a:endParaRPr>
                    </a:p>
                  </a:txBody>
                  <a:tcPr marL="91444" marR="91444" marT="45723" marB="45723"/>
                </a:tc>
              </a:tr>
              <a:tr h="929305">
                <a:tc>
                  <a:txBody>
                    <a:bodyPr/>
                    <a:lstStyle/>
                    <a:p>
                      <a:r>
                        <a:rPr lang="uk-UA" sz="1900" dirty="0" smtClean="0">
                          <a:latin typeface="Bookman Old Style" pitchFamily="18" charset="0"/>
                        </a:rPr>
                        <a:t>5. Хімічна </a:t>
                      </a:r>
                      <a:endParaRPr lang="ru-RU" sz="1900" b="0" dirty="0">
                        <a:latin typeface="Bookman Old Style" pitchFamily="18" charset="0"/>
                      </a:endParaRPr>
                    </a:p>
                  </a:txBody>
                  <a:tcPr marL="91444" marR="91444" marT="45723" marB="45723"/>
                </a:tc>
                <a:tc>
                  <a:txBody>
                    <a:bodyPr/>
                    <a:lstStyle/>
                    <a:p>
                      <a:r>
                        <a:rPr lang="uk-UA" sz="1900" dirty="0" smtClean="0">
                          <a:latin typeface="Bookman Old Style" pitchFamily="18" charset="0"/>
                        </a:rPr>
                        <a:t>Калійні добрива (</a:t>
                      </a:r>
                      <a:r>
                        <a:rPr lang="uk-UA" sz="1900" dirty="0" err="1" smtClean="0">
                          <a:latin typeface="Bookman Old Style" pitchFamily="18" charset="0"/>
                        </a:rPr>
                        <a:t>Солігорськ</a:t>
                      </a:r>
                      <a:r>
                        <a:rPr lang="uk-UA" sz="1900" dirty="0" smtClean="0">
                          <a:latin typeface="Bookman Old Style" pitchFamily="18" charset="0"/>
                        </a:rPr>
                        <a:t>), нітратні</a:t>
                      </a:r>
                      <a:r>
                        <a:rPr lang="uk-UA" sz="1900" baseline="0" dirty="0" smtClean="0">
                          <a:latin typeface="Bookman Old Style" pitchFamily="18" charset="0"/>
                        </a:rPr>
                        <a:t> добрива (Гродно), фосфатні добрива (Гомель), пластмаси та СВ (Полоцьк)</a:t>
                      </a:r>
                      <a:endParaRPr lang="ru-RU" sz="1900" b="0" dirty="0">
                        <a:latin typeface="Bookman Old Style" pitchFamily="18" charset="0"/>
                      </a:endParaRPr>
                    </a:p>
                  </a:txBody>
                  <a:tcPr marL="91444" marR="91444" marT="45723" marB="45723"/>
                </a:tc>
              </a:tr>
              <a:tr h="929305">
                <a:tc>
                  <a:txBody>
                    <a:bodyPr/>
                    <a:lstStyle/>
                    <a:p>
                      <a:r>
                        <a:rPr lang="uk-UA" sz="1900" dirty="0" smtClean="0">
                          <a:latin typeface="Bookman Old Style" pitchFamily="18" charset="0"/>
                        </a:rPr>
                        <a:t>6. Текстильна (галузь легкої промисловості)</a:t>
                      </a:r>
                      <a:endParaRPr lang="ru-RU" sz="1900" b="0" dirty="0">
                        <a:latin typeface="Bookman Old Style" pitchFamily="18" charset="0"/>
                      </a:endParaRPr>
                    </a:p>
                  </a:txBody>
                  <a:tcPr marL="91444" marR="91444" marT="45723" marB="45723"/>
                </a:tc>
                <a:tc>
                  <a:txBody>
                    <a:bodyPr/>
                    <a:lstStyle/>
                    <a:p>
                      <a:r>
                        <a:rPr lang="uk-UA" sz="1900" dirty="0" smtClean="0">
                          <a:latin typeface="Bookman Old Style" pitchFamily="18" charset="0"/>
                        </a:rPr>
                        <a:t>Бавовняна (Гомель, Гродно), шовкова (Могильов), вовняна (Мінськ, Гродно), лляна (</a:t>
                      </a:r>
                      <a:r>
                        <a:rPr lang="uk-UA" sz="1900" dirty="0" err="1" smtClean="0">
                          <a:latin typeface="Bookman Old Style" pitchFamily="18" charset="0"/>
                        </a:rPr>
                        <a:t>Орша</a:t>
                      </a:r>
                      <a:r>
                        <a:rPr lang="uk-UA" sz="1900" dirty="0" smtClean="0">
                          <a:latin typeface="Bookman Old Style" pitchFamily="18" charset="0"/>
                        </a:rPr>
                        <a:t>)</a:t>
                      </a:r>
                      <a:endParaRPr lang="ru-RU" sz="1900" b="0" dirty="0">
                        <a:latin typeface="Bookman Old Style" pitchFamily="18" charset="0"/>
                      </a:endParaRPr>
                    </a:p>
                  </a:txBody>
                  <a:tcPr marL="91444" marR="91444" marT="45723" marB="45723"/>
                </a:tc>
              </a:tr>
              <a:tr h="368775">
                <a:tc>
                  <a:txBody>
                    <a:bodyPr/>
                    <a:lstStyle/>
                    <a:p>
                      <a:r>
                        <a:rPr lang="uk-UA" sz="1900" dirty="0" smtClean="0">
                          <a:latin typeface="Bookman Old Style" pitchFamily="18" charset="0"/>
                        </a:rPr>
                        <a:t>7. Лісова</a:t>
                      </a:r>
                      <a:endParaRPr lang="ru-RU" sz="1900" b="0" dirty="0">
                        <a:latin typeface="Bookman Old Style" pitchFamily="18" charset="0"/>
                      </a:endParaRPr>
                    </a:p>
                  </a:txBody>
                  <a:tcPr marL="91444" marR="91444" marT="45723" marB="45723"/>
                </a:tc>
                <a:tc>
                  <a:txBody>
                    <a:bodyPr/>
                    <a:lstStyle/>
                    <a:p>
                      <a:r>
                        <a:rPr lang="uk-UA" sz="1900" b="0" dirty="0" smtClean="0">
                          <a:latin typeface="Bookman Old Style" pitchFamily="18" charset="0"/>
                        </a:rPr>
                        <a:t>Меблі, папір, сірники, шпалери (Гомель)</a:t>
                      </a:r>
                    </a:p>
                  </a:txBody>
                  <a:tcPr marL="91444" marR="91444" marT="45723" marB="45723"/>
                </a:tc>
              </a:tr>
            </a:tbl>
          </a:graphicData>
        </a:graphic>
      </p:graphicFrame>
    </p:spTree>
  </p:cSld>
  <p:clrMapOvr>
    <a:masterClrMapping/>
  </p:clrMapOvr>
  <p:transition spd="med" advTm="2480">
    <p:newsflash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</TotalTime>
  <Words>572</Words>
  <PresentationFormat>Экран (4:3)</PresentationFormat>
  <Paragraphs>106</Paragraphs>
  <Slides>23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5" baseType="lpstr">
      <vt:lpstr>Office Theme</vt:lpstr>
      <vt:lpstr>Диаграмма Microsoft Excel</vt:lpstr>
      <vt:lpstr>Республіка Білорусь</vt:lpstr>
      <vt:lpstr>Загальні відомості про Білорусь:</vt:lpstr>
      <vt:lpstr>Клімат</vt:lpstr>
      <vt:lpstr>Політична карта</vt:lpstr>
      <vt:lpstr>Склад території</vt:lpstr>
      <vt:lpstr>Етнічний склад населення</vt:lpstr>
      <vt:lpstr>Релігія</vt:lpstr>
      <vt:lpstr>Господарство</vt:lpstr>
      <vt:lpstr>Промисловість</vt:lpstr>
      <vt:lpstr>Зовнішня торгівля</vt:lpstr>
      <vt:lpstr>Сільське господарство</vt:lpstr>
      <vt:lpstr>Сільське господарство</vt:lpstr>
      <vt:lpstr>Рельєф </vt:lpstr>
      <vt:lpstr>Грунти</vt:lpstr>
      <vt:lpstr>Корисні копалини</vt:lpstr>
      <vt:lpstr>Лісові ресурси</vt:lpstr>
      <vt:lpstr>Тваринний світ</vt:lpstr>
      <vt:lpstr>У водоймах:</vt:lpstr>
      <vt:lpstr>Ріки</vt:lpstr>
      <vt:lpstr>Визначні місця</vt:lpstr>
      <vt:lpstr>Слайд 21</vt:lpstr>
      <vt:lpstr>Слайд 22</vt:lpstr>
      <vt:lpstr>Слайд 23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Білорусь Офіційна назва – Республіка Білорусь</dc:title>
  <dc:creator>USER</dc:creator>
  <cp:lastModifiedBy>USER</cp:lastModifiedBy>
  <cp:revision>16</cp:revision>
  <dcterms:created xsi:type="dcterms:W3CDTF">2014-01-28T13:29:09Z</dcterms:created>
  <dcterms:modified xsi:type="dcterms:W3CDTF">2014-01-28T17:45:43Z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1010447</vt:lpwstr>
  </property>
  <property fmtid="{D5CDD505-2E9C-101B-9397-08002B2CF9AE}" name="NXPowerLiteVersion" pid="3">
    <vt:lpwstr>D4.1.4</vt:lpwstr>
  </property>
</Properties>
</file>