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D5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6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A566B1-00FC-4ED4-AE17-34380A72B57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0874DA-F13B-4C60-8FF9-DB70AF47C6E7}">
      <dgm:prSet phldrT="[Текст]" custT="1"/>
      <dgm:spPr/>
      <dgm:t>
        <a:bodyPr/>
        <a:lstStyle/>
        <a:p>
          <a:r>
            <a:rPr lang="uk-UA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Ідеальна держава</a:t>
          </a:r>
          <a:endParaRPr lang="ru-RU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BCE115-1626-455F-9745-ED33F164F4CF}" type="parTrans" cxnId="{D4EBC7E8-C7BB-40B8-BDB6-15C3A8CF1DC7}">
      <dgm:prSet/>
      <dgm:spPr/>
      <dgm:t>
        <a:bodyPr/>
        <a:lstStyle/>
        <a:p>
          <a:endParaRPr lang="ru-RU"/>
        </a:p>
      </dgm:t>
    </dgm:pt>
    <dgm:pt modelId="{407E872B-3AD1-42C5-B5B1-359AE35A196F}" type="sibTrans" cxnId="{D4EBC7E8-C7BB-40B8-BDB6-15C3A8CF1DC7}">
      <dgm:prSet/>
      <dgm:spPr/>
      <dgm:t>
        <a:bodyPr/>
        <a:lstStyle/>
        <a:p>
          <a:endParaRPr lang="ru-RU"/>
        </a:p>
      </dgm:t>
    </dgm:pt>
    <dgm:pt modelId="{48F366F7-6BFF-4140-9341-CADB49950599}">
      <dgm:prSet phldrT="[Текст]"/>
      <dgm:spPr/>
      <dgm:t>
        <a:bodyPr/>
        <a:lstStyle/>
        <a:p>
          <a:r>
            <a:rPr lang="uk-UA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Рівень життя населення</a:t>
          </a:r>
          <a:endParaRPr lang="ru-RU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4DF7C3-0AAC-4A26-9F2E-2BDBB3202C1D}" type="parTrans" cxnId="{6E3DAF0F-241E-45C2-B39B-2BEE8731CA44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C249CC9C-24DD-4751-9B19-894131BC64DC}" type="sibTrans" cxnId="{6E3DAF0F-241E-45C2-B39B-2BEE8731CA44}">
      <dgm:prSet/>
      <dgm:spPr/>
      <dgm:t>
        <a:bodyPr/>
        <a:lstStyle/>
        <a:p>
          <a:endParaRPr lang="ru-RU"/>
        </a:p>
      </dgm:t>
    </dgm:pt>
    <dgm:pt modelId="{38D96B7C-50DE-4F9A-86F4-365CFBA9551F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Економіка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DC4BE0-E997-4FB8-ABE3-EC3AF037D02F}" type="parTrans" cxnId="{10942024-ABB0-498F-AD9C-1234CA1AA584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6F2A060-FC41-45F7-8C6B-72EE27580EB3}" type="sibTrans" cxnId="{10942024-ABB0-498F-AD9C-1234CA1AA584}">
      <dgm:prSet/>
      <dgm:spPr/>
      <dgm:t>
        <a:bodyPr/>
        <a:lstStyle/>
        <a:p>
          <a:endParaRPr lang="ru-RU"/>
        </a:p>
      </dgm:t>
    </dgm:pt>
    <dgm:pt modelId="{76EFDE35-45C6-46FD-8610-5235E00F135F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Апарат управління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D598D2-71AD-4843-A929-274E997602F4}" type="parTrans" cxnId="{B470F419-026C-45D7-A404-2C6FD283A21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73D08ED-8A15-412D-A72E-36A6BD22D8F4}" type="sibTrans" cxnId="{B470F419-026C-45D7-A404-2C6FD283A215}">
      <dgm:prSet/>
      <dgm:spPr/>
      <dgm:t>
        <a:bodyPr/>
        <a:lstStyle/>
        <a:p>
          <a:endParaRPr lang="ru-RU"/>
        </a:p>
      </dgm:t>
    </dgm:pt>
    <dgm:pt modelId="{C3073425-DD5D-4D7A-BD11-A21606A30594}" type="pres">
      <dgm:prSet presAssocID="{BCA566B1-00FC-4ED4-AE17-34380A72B57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52FD62-5FCE-480F-90BF-3EE0189FD97D}" type="pres">
      <dgm:prSet presAssocID="{950874DA-F13B-4C60-8FF9-DB70AF47C6E7}" presName="hierRoot1" presStyleCnt="0"/>
      <dgm:spPr/>
    </dgm:pt>
    <dgm:pt modelId="{FC05E806-81A7-4270-83E7-565F4A95587C}" type="pres">
      <dgm:prSet presAssocID="{950874DA-F13B-4C60-8FF9-DB70AF47C6E7}" presName="composite" presStyleCnt="0"/>
      <dgm:spPr/>
    </dgm:pt>
    <dgm:pt modelId="{5A4EFA6A-6BC6-4379-BC34-B6966938951E}" type="pres">
      <dgm:prSet presAssocID="{950874DA-F13B-4C60-8FF9-DB70AF47C6E7}" presName="background" presStyleLbl="node0" presStyleIdx="0" presStyleCnt="1"/>
      <dgm:spPr/>
    </dgm:pt>
    <dgm:pt modelId="{478C1B5E-4E28-4A3F-AF56-A7A191DC6C8C}" type="pres">
      <dgm:prSet presAssocID="{950874DA-F13B-4C60-8FF9-DB70AF47C6E7}" presName="text" presStyleLbl="fgAcc0" presStyleIdx="0" presStyleCnt="1" custScaleY="1169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E53124-5E87-437E-A1E1-E942A13A4139}" type="pres">
      <dgm:prSet presAssocID="{950874DA-F13B-4C60-8FF9-DB70AF47C6E7}" presName="hierChild2" presStyleCnt="0"/>
      <dgm:spPr/>
    </dgm:pt>
    <dgm:pt modelId="{58AE71BB-D1E7-480C-B720-6234CE61BF8E}" type="pres">
      <dgm:prSet presAssocID="{544DF7C3-0AAC-4A26-9F2E-2BDBB3202C1D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CB768D8-4731-4024-94E3-68FB006AD789}" type="pres">
      <dgm:prSet presAssocID="{48F366F7-6BFF-4140-9341-CADB49950599}" presName="hierRoot2" presStyleCnt="0"/>
      <dgm:spPr/>
    </dgm:pt>
    <dgm:pt modelId="{81894568-2039-4F79-9810-7CCA6E409331}" type="pres">
      <dgm:prSet presAssocID="{48F366F7-6BFF-4140-9341-CADB49950599}" presName="composite2" presStyleCnt="0"/>
      <dgm:spPr/>
    </dgm:pt>
    <dgm:pt modelId="{EE8C6465-11C3-410F-AC77-67A98A3C55C9}" type="pres">
      <dgm:prSet presAssocID="{48F366F7-6BFF-4140-9341-CADB49950599}" presName="background2" presStyleLbl="node2" presStyleIdx="0" presStyleCnt="3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0000"/>
        </a:solidFill>
        <a:ln>
          <a:solidFill>
            <a:schemeClr val="tx1"/>
          </a:solidFill>
        </a:ln>
      </dgm:spPr>
    </dgm:pt>
    <dgm:pt modelId="{783DFDC9-F05D-40E9-AD05-B0FC4AF1FAC7}" type="pres">
      <dgm:prSet presAssocID="{48F366F7-6BFF-4140-9341-CADB4995059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CAB05C-5C06-44AD-95E5-64BB588A6AD2}" type="pres">
      <dgm:prSet presAssocID="{48F366F7-6BFF-4140-9341-CADB49950599}" presName="hierChild3" presStyleCnt="0"/>
      <dgm:spPr/>
    </dgm:pt>
    <dgm:pt modelId="{B2551C23-3C26-44CF-8652-7AF155BCF03D}" type="pres">
      <dgm:prSet presAssocID="{23DC4BE0-E997-4FB8-ABE3-EC3AF037D02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DE75E92-84E7-42AB-8DC2-1F3F2F6DA5A1}" type="pres">
      <dgm:prSet presAssocID="{38D96B7C-50DE-4F9A-86F4-365CFBA9551F}" presName="hierRoot2" presStyleCnt="0"/>
      <dgm:spPr/>
    </dgm:pt>
    <dgm:pt modelId="{3B632DB8-E076-4B32-BF88-3A291EDC5E38}" type="pres">
      <dgm:prSet presAssocID="{38D96B7C-50DE-4F9A-86F4-365CFBA9551F}" presName="composite2" presStyleCnt="0"/>
      <dgm:spPr/>
    </dgm:pt>
    <dgm:pt modelId="{317F93F3-E83D-4748-BB0A-8023E61C6A10}" type="pres">
      <dgm:prSet presAssocID="{38D96B7C-50DE-4F9A-86F4-365CFBA9551F}" presName="background2" presStyleLbl="node2" presStyleIdx="1" presStyleCnt="3"/>
      <dgm:spPr>
        <a:solidFill>
          <a:schemeClr val="accent4"/>
        </a:solidFill>
      </dgm:spPr>
    </dgm:pt>
    <dgm:pt modelId="{FD96FA10-EA9C-4DC8-B910-2267944BF569}" type="pres">
      <dgm:prSet presAssocID="{38D96B7C-50DE-4F9A-86F4-365CFBA9551F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B9B438-4A7D-497D-BA82-316417136E39}" type="pres">
      <dgm:prSet presAssocID="{38D96B7C-50DE-4F9A-86F4-365CFBA9551F}" presName="hierChild3" presStyleCnt="0"/>
      <dgm:spPr/>
    </dgm:pt>
    <dgm:pt modelId="{2E091630-9B36-4A35-B158-6C1EB25C07FC}" type="pres">
      <dgm:prSet presAssocID="{2BD598D2-71AD-4843-A929-274E997602F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58C08910-6C05-42F8-9D07-D808E5339ACD}" type="pres">
      <dgm:prSet presAssocID="{76EFDE35-45C6-46FD-8610-5235E00F135F}" presName="hierRoot2" presStyleCnt="0"/>
      <dgm:spPr/>
    </dgm:pt>
    <dgm:pt modelId="{D65976F9-5518-4790-826A-974DCB718053}" type="pres">
      <dgm:prSet presAssocID="{76EFDE35-45C6-46FD-8610-5235E00F135F}" presName="composite2" presStyleCnt="0"/>
      <dgm:spPr/>
    </dgm:pt>
    <dgm:pt modelId="{D4C8A31E-1BE5-4A38-A78F-FA9A9C1AC655}" type="pres">
      <dgm:prSet presAssocID="{76EFDE35-45C6-46FD-8610-5235E00F135F}" presName="background2" presStyleLbl="node2" presStyleIdx="2" presStyleCnt="3"/>
      <dgm:spPr>
        <a:solidFill>
          <a:srgbClr val="FFFF00"/>
        </a:solidFill>
      </dgm:spPr>
    </dgm:pt>
    <dgm:pt modelId="{AA226386-DF9A-4EBE-90AB-53446825EF4A}" type="pres">
      <dgm:prSet presAssocID="{76EFDE35-45C6-46FD-8610-5235E00F135F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192395-D8E0-4DB3-B287-D57760CA2E4A}" type="pres">
      <dgm:prSet presAssocID="{76EFDE35-45C6-46FD-8610-5235E00F135F}" presName="hierChild3" presStyleCnt="0"/>
      <dgm:spPr/>
    </dgm:pt>
  </dgm:ptLst>
  <dgm:cxnLst>
    <dgm:cxn modelId="{D4EBC7E8-C7BB-40B8-BDB6-15C3A8CF1DC7}" srcId="{BCA566B1-00FC-4ED4-AE17-34380A72B57D}" destId="{950874DA-F13B-4C60-8FF9-DB70AF47C6E7}" srcOrd="0" destOrd="0" parTransId="{F8BCE115-1626-455F-9745-ED33F164F4CF}" sibTransId="{407E872B-3AD1-42C5-B5B1-359AE35A196F}"/>
    <dgm:cxn modelId="{3ADD41BF-FF75-4D82-84E7-182496137EE5}" type="presOf" srcId="{2BD598D2-71AD-4843-A929-274E997602F4}" destId="{2E091630-9B36-4A35-B158-6C1EB25C07FC}" srcOrd="0" destOrd="0" presId="urn:microsoft.com/office/officeart/2005/8/layout/hierarchy1"/>
    <dgm:cxn modelId="{4E2F3864-C5D3-44DF-AE9A-EB7651C25607}" type="presOf" srcId="{950874DA-F13B-4C60-8FF9-DB70AF47C6E7}" destId="{478C1B5E-4E28-4A3F-AF56-A7A191DC6C8C}" srcOrd="0" destOrd="0" presId="urn:microsoft.com/office/officeart/2005/8/layout/hierarchy1"/>
    <dgm:cxn modelId="{597218E9-84F5-463B-9E9A-861E046C0CD5}" type="presOf" srcId="{38D96B7C-50DE-4F9A-86F4-365CFBA9551F}" destId="{FD96FA10-EA9C-4DC8-B910-2267944BF569}" srcOrd="0" destOrd="0" presId="urn:microsoft.com/office/officeart/2005/8/layout/hierarchy1"/>
    <dgm:cxn modelId="{B470F419-026C-45D7-A404-2C6FD283A215}" srcId="{950874DA-F13B-4C60-8FF9-DB70AF47C6E7}" destId="{76EFDE35-45C6-46FD-8610-5235E00F135F}" srcOrd="2" destOrd="0" parTransId="{2BD598D2-71AD-4843-A929-274E997602F4}" sibTransId="{473D08ED-8A15-412D-A72E-36A6BD22D8F4}"/>
    <dgm:cxn modelId="{9AECC7B0-2120-47B3-B6BA-F288559C0755}" type="presOf" srcId="{76EFDE35-45C6-46FD-8610-5235E00F135F}" destId="{AA226386-DF9A-4EBE-90AB-53446825EF4A}" srcOrd="0" destOrd="0" presId="urn:microsoft.com/office/officeart/2005/8/layout/hierarchy1"/>
    <dgm:cxn modelId="{3A764723-B39C-4E85-82BA-D4EBB1A6E9E7}" type="presOf" srcId="{BCA566B1-00FC-4ED4-AE17-34380A72B57D}" destId="{C3073425-DD5D-4D7A-BD11-A21606A30594}" srcOrd="0" destOrd="0" presId="urn:microsoft.com/office/officeart/2005/8/layout/hierarchy1"/>
    <dgm:cxn modelId="{9C801328-C830-44CA-8D93-D747C9D15899}" type="presOf" srcId="{48F366F7-6BFF-4140-9341-CADB49950599}" destId="{783DFDC9-F05D-40E9-AD05-B0FC4AF1FAC7}" srcOrd="0" destOrd="0" presId="urn:microsoft.com/office/officeart/2005/8/layout/hierarchy1"/>
    <dgm:cxn modelId="{6E3DAF0F-241E-45C2-B39B-2BEE8731CA44}" srcId="{950874DA-F13B-4C60-8FF9-DB70AF47C6E7}" destId="{48F366F7-6BFF-4140-9341-CADB49950599}" srcOrd="0" destOrd="0" parTransId="{544DF7C3-0AAC-4A26-9F2E-2BDBB3202C1D}" sibTransId="{C249CC9C-24DD-4751-9B19-894131BC64DC}"/>
    <dgm:cxn modelId="{7D091409-FBCD-4E88-85C5-54C706B8E442}" type="presOf" srcId="{544DF7C3-0AAC-4A26-9F2E-2BDBB3202C1D}" destId="{58AE71BB-D1E7-480C-B720-6234CE61BF8E}" srcOrd="0" destOrd="0" presId="urn:microsoft.com/office/officeart/2005/8/layout/hierarchy1"/>
    <dgm:cxn modelId="{CCEEDD4B-5ED1-426E-8545-147E42C2021E}" type="presOf" srcId="{23DC4BE0-E997-4FB8-ABE3-EC3AF037D02F}" destId="{B2551C23-3C26-44CF-8652-7AF155BCF03D}" srcOrd="0" destOrd="0" presId="urn:microsoft.com/office/officeart/2005/8/layout/hierarchy1"/>
    <dgm:cxn modelId="{10942024-ABB0-498F-AD9C-1234CA1AA584}" srcId="{950874DA-F13B-4C60-8FF9-DB70AF47C6E7}" destId="{38D96B7C-50DE-4F9A-86F4-365CFBA9551F}" srcOrd="1" destOrd="0" parTransId="{23DC4BE0-E997-4FB8-ABE3-EC3AF037D02F}" sibTransId="{16F2A060-FC41-45F7-8C6B-72EE27580EB3}"/>
    <dgm:cxn modelId="{15BCDA89-233D-4ABB-B800-4F67AA6107A6}" type="presParOf" srcId="{C3073425-DD5D-4D7A-BD11-A21606A30594}" destId="{8B52FD62-5FCE-480F-90BF-3EE0189FD97D}" srcOrd="0" destOrd="0" presId="urn:microsoft.com/office/officeart/2005/8/layout/hierarchy1"/>
    <dgm:cxn modelId="{937EE00D-14A5-4D01-942E-7A267F1BD014}" type="presParOf" srcId="{8B52FD62-5FCE-480F-90BF-3EE0189FD97D}" destId="{FC05E806-81A7-4270-83E7-565F4A95587C}" srcOrd="0" destOrd="0" presId="urn:microsoft.com/office/officeart/2005/8/layout/hierarchy1"/>
    <dgm:cxn modelId="{1055A0FD-529D-4E39-A5B2-BB2CB8F9F3D5}" type="presParOf" srcId="{FC05E806-81A7-4270-83E7-565F4A95587C}" destId="{5A4EFA6A-6BC6-4379-BC34-B6966938951E}" srcOrd="0" destOrd="0" presId="urn:microsoft.com/office/officeart/2005/8/layout/hierarchy1"/>
    <dgm:cxn modelId="{F3800046-491B-4DC2-A141-80E8682DFEC3}" type="presParOf" srcId="{FC05E806-81A7-4270-83E7-565F4A95587C}" destId="{478C1B5E-4E28-4A3F-AF56-A7A191DC6C8C}" srcOrd="1" destOrd="0" presId="urn:microsoft.com/office/officeart/2005/8/layout/hierarchy1"/>
    <dgm:cxn modelId="{4AAB046B-1185-40B3-974D-7185EBC03D0F}" type="presParOf" srcId="{8B52FD62-5FCE-480F-90BF-3EE0189FD97D}" destId="{1DE53124-5E87-437E-A1E1-E942A13A4139}" srcOrd="1" destOrd="0" presId="urn:microsoft.com/office/officeart/2005/8/layout/hierarchy1"/>
    <dgm:cxn modelId="{644FCD2B-DF52-4DC5-AD97-F6FB1B9F31A2}" type="presParOf" srcId="{1DE53124-5E87-437E-A1E1-E942A13A4139}" destId="{58AE71BB-D1E7-480C-B720-6234CE61BF8E}" srcOrd="0" destOrd="0" presId="urn:microsoft.com/office/officeart/2005/8/layout/hierarchy1"/>
    <dgm:cxn modelId="{2C889B2B-FA1E-4B71-A6AA-0FF43CF2E454}" type="presParOf" srcId="{1DE53124-5E87-437E-A1E1-E942A13A4139}" destId="{7CB768D8-4731-4024-94E3-68FB006AD789}" srcOrd="1" destOrd="0" presId="urn:microsoft.com/office/officeart/2005/8/layout/hierarchy1"/>
    <dgm:cxn modelId="{7D8572D8-41F7-43A3-8E87-7ED3CEFC43C3}" type="presParOf" srcId="{7CB768D8-4731-4024-94E3-68FB006AD789}" destId="{81894568-2039-4F79-9810-7CCA6E409331}" srcOrd="0" destOrd="0" presId="urn:microsoft.com/office/officeart/2005/8/layout/hierarchy1"/>
    <dgm:cxn modelId="{7536371D-C5AA-464A-9CD4-D97616B0BE67}" type="presParOf" srcId="{81894568-2039-4F79-9810-7CCA6E409331}" destId="{EE8C6465-11C3-410F-AC77-67A98A3C55C9}" srcOrd="0" destOrd="0" presId="urn:microsoft.com/office/officeart/2005/8/layout/hierarchy1"/>
    <dgm:cxn modelId="{57DC97E7-1019-4B0B-98D9-BDF393D28A29}" type="presParOf" srcId="{81894568-2039-4F79-9810-7CCA6E409331}" destId="{783DFDC9-F05D-40E9-AD05-B0FC4AF1FAC7}" srcOrd="1" destOrd="0" presId="urn:microsoft.com/office/officeart/2005/8/layout/hierarchy1"/>
    <dgm:cxn modelId="{F3073B43-CC5C-4721-9C18-AD134BCD4044}" type="presParOf" srcId="{7CB768D8-4731-4024-94E3-68FB006AD789}" destId="{5CCAB05C-5C06-44AD-95E5-64BB588A6AD2}" srcOrd="1" destOrd="0" presId="urn:microsoft.com/office/officeart/2005/8/layout/hierarchy1"/>
    <dgm:cxn modelId="{B80C0D8A-CB30-47D9-B229-847DC49984F8}" type="presParOf" srcId="{1DE53124-5E87-437E-A1E1-E942A13A4139}" destId="{B2551C23-3C26-44CF-8652-7AF155BCF03D}" srcOrd="2" destOrd="0" presId="urn:microsoft.com/office/officeart/2005/8/layout/hierarchy1"/>
    <dgm:cxn modelId="{4378F4F3-AB97-4B9A-8FCF-086202D9153C}" type="presParOf" srcId="{1DE53124-5E87-437E-A1E1-E942A13A4139}" destId="{BDE75E92-84E7-42AB-8DC2-1F3F2F6DA5A1}" srcOrd="3" destOrd="0" presId="urn:microsoft.com/office/officeart/2005/8/layout/hierarchy1"/>
    <dgm:cxn modelId="{11FC684F-DFDF-468D-A54D-0C0CE36AF7AE}" type="presParOf" srcId="{BDE75E92-84E7-42AB-8DC2-1F3F2F6DA5A1}" destId="{3B632DB8-E076-4B32-BF88-3A291EDC5E38}" srcOrd="0" destOrd="0" presId="urn:microsoft.com/office/officeart/2005/8/layout/hierarchy1"/>
    <dgm:cxn modelId="{10649CB7-7E7D-4E15-9F88-998EBBB89092}" type="presParOf" srcId="{3B632DB8-E076-4B32-BF88-3A291EDC5E38}" destId="{317F93F3-E83D-4748-BB0A-8023E61C6A10}" srcOrd="0" destOrd="0" presId="urn:microsoft.com/office/officeart/2005/8/layout/hierarchy1"/>
    <dgm:cxn modelId="{3C896AE3-B477-4DF1-9D64-85C5FEFAE754}" type="presParOf" srcId="{3B632DB8-E076-4B32-BF88-3A291EDC5E38}" destId="{FD96FA10-EA9C-4DC8-B910-2267944BF569}" srcOrd="1" destOrd="0" presId="urn:microsoft.com/office/officeart/2005/8/layout/hierarchy1"/>
    <dgm:cxn modelId="{29854FBE-D96D-408A-945F-AB6AF772A6C9}" type="presParOf" srcId="{BDE75E92-84E7-42AB-8DC2-1F3F2F6DA5A1}" destId="{85B9B438-4A7D-497D-BA82-316417136E39}" srcOrd="1" destOrd="0" presId="urn:microsoft.com/office/officeart/2005/8/layout/hierarchy1"/>
    <dgm:cxn modelId="{9BA113CA-3FD8-4490-8330-8F9F5C7C135B}" type="presParOf" srcId="{1DE53124-5E87-437E-A1E1-E942A13A4139}" destId="{2E091630-9B36-4A35-B158-6C1EB25C07FC}" srcOrd="4" destOrd="0" presId="urn:microsoft.com/office/officeart/2005/8/layout/hierarchy1"/>
    <dgm:cxn modelId="{04C94D5F-A668-4577-BA99-758C4105FDDF}" type="presParOf" srcId="{1DE53124-5E87-437E-A1E1-E942A13A4139}" destId="{58C08910-6C05-42F8-9D07-D808E5339ACD}" srcOrd="5" destOrd="0" presId="urn:microsoft.com/office/officeart/2005/8/layout/hierarchy1"/>
    <dgm:cxn modelId="{24C90DB2-0DF3-48CA-B28A-5B42619E86DA}" type="presParOf" srcId="{58C08910-6C05-42F8-9D07-D808E5339ACD}" destId="{D65976F9-5518-4790-826A-974DCB718053}" srcOrd="0" destOrd="0" presId="urn:microsoft.com/office/officeart/2005/8/layout/hierarchy1"/>
    <dgm:cxn modelId="{A7921391-A65D-4CC1-BF8A-8CD86C149606}" type="presParOf" srcId="{D65976F9-5518-4790-826A-974DCB718053}" destId="{D4C8A31E-1BE5-4A38-A78F-FA9A9C1AC655}" srcOrd="0" destOrd="0" presId="urn:microsoft.com/office/officeart/2005/8/layout/hierarchy1"/>
    <dgm:cxn modelId="{CB6CA347-38B6-4B70-8D9D-4378B60BB2D1}" type="presParOf" srcId="{D65976F9-5518-4790-826A-974DCB718053}" destId="{AA226386-DF9A-4EBE-90AB-53446825EF4A}" srcOrd="1" destOrd="0" presId="urn:microsoft.com/office/officeart/2005/8/layout/hierarchy1"/>
    <dgm:cxn modelId="{18374BDA-4DCD-49C1-B491-7417DE85EEBF}" type="presParOf" srcId="{58C08910-6C05-42F8-9D07-D808E5339ACD}" destId="{F0192395-D8E0-4DB3-B287-D57760CA2E4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91630-9B36-4A35-B158-6C1EB25C07FC}">
      <dsp:nvSpPr>
        <dsp:cNvPr id="0" name=""/>
        <dsp:cNvSpPr/>
      </dsp:nvSpPr>
      <dsp:spPr>
        <a:xfrm>
          <a:off x="4150586" y="2892773"/>
          <a:ext cx="2945577" cy="700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652"/>
              </a:lnTo>
              <a:lnTo>
                <a:pt x="2945577" y="477652"/>
              </a:lnTo>
              <a:lnTo>
                <a:pt x="2945577" y="700913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551C23-3C26-44CF-8652-7AF155BCF03D}">
      <dsp:nvSpPr>
        <dsp:cNvPr id="0" name=""/>
        <dsp:cNvSpPr/>
      </dsp:nvSpPr>
      <dsp:spPr>
        <a:xfrm>
          <a:off x="4104866" y="2892773"/>
          <a:ext cx="91440" cy="7009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00913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AE71BB-D1E7-480C-B720-6234CE61BF8E}">
      <dsp:nvSpPr>
        <dsp:cNvPr id="0" name=""/>
        <dsp:cNvSpPr/>
      </dsp:nvSpPr>
      <dsp:spPr>
        <a:xfrm>
          <a:off x="1205008" y="2892773"/>
          <a:ext cx="2945577" cy="700913"/>
        </a:xfrm>
        <a:custGeom>
          <a:avLst/>
          <a:gdLst/>
          <a:ahLst/>
          <a:cxnLst/>
          <a:rect l="0" t="0" r="0" b="0"/>
          <a:pathLst>
            <a:path>
              <a:moveTo>
                <a:pt x="2945577" y="0"/>
              </a:moveTo>
              <a:lnTo>
                <a:pt x="2945577" y="477652"/>
              </a:lnTo>
              <a:lnTo>
                <a:pt x="0" y="477652"/>
              </a:lnTo>
              <a:lnTo>
                <a:pt x="0" y="700913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4EFA6A-6BC6-4379-BC34-B6966938951E}">
      <dsp:nvSpPr>
        <dsp:cNvPr id="0" name=""/>
        <dsp:cNvSpPr/>
      </dsp:nvSpPr>
      <dsp:spPr>
        <a:xfrm>
          <a:off x="2945577" y="1102281"/>
          <a:ext cx="2410017" cy="1790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8C1B5E-4E28-4A3F-AF56-A7A191DC6C8C}">
      <dsp:nvSpPr>
        <dsp:cNvPr id="0" name=""/>
        <dsp:cNvSpPr/>
      </dsp:nvSpPr>
      <dsp:spPr>
        <a:xfrm>
          <a:off x="3213356" y="1356671"/>
          <a:ext cx="2410017" cy="1790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Ідеальна держава</a:t>
          </a:r>
          <a:endParaRPr lang="ru-RU" sz="3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65798" y="1409113"/>
        <a:ext cx="2305133" cy="1685608"/>
      </dsp:txXfrm>
    </dsp:sp>
    <dsp:sp modelId="{EE8C6465-11C3-410F-AC77-67A98A3C55C9}">
      <dsp:nvSpPr>
        <dsp:cNvPr id="0" name=""/>
        <dsp:cNvSpPr/>
      </dsp:nvSpPr>
      <dsp:spPr>
        <a:xfrm>
          <a:off x="0" y="3593686"/>
          <a:ext cx="2410017" cy="1530361"/>
        </a:xfrm>
        <a:prstGeom prst="roundRect">
          <a:avLst>
            <a:gd name="adj" fmla="val 10000"/>
          </a:avLst>
        </a:prstGeom>
        <a:solidFill>
          <a:srgbClr val="FF0000"/>
        </a:solidFill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783DFDC9-F05D-40E9-AD05-B0FC4AF1FAC7}">
      <dsp:nvSpPr>
        <dsp:cNvPr id="0" name=""/>
        <dsp:cNvSpPr/>
      </dsp:nvSpPr>
      <dsp:spPr>
        <a:xfrm>
          <a:off x="267779" y="3848077"/>
          <a:ext cx="2410017" cy="15303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Рівень життя населення</a:t>
          </a:r>
          <a:endParaRPr lang="ru-RU" sz="2900" kern="120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2602" y="3892900"/>
        <a:ext cx="2320371" cy="1440715"/>
      </dsp:txXfrm>
    </dsp:sp>
    <dsp:sp modelId="{317F93F3-E83D-4748-BB0A-8023E61C6A10}">
      <dsp:nvSpPr>
        <dsp:cNvPr id="0" name=""/>
        <dsp:cNvSpPr/>
      </dsp:nvSpPr>
      <dsp:spPr>
        <a:xfrm>
          <a:off x="2945577" y="3593686"/>
          <a:ext cx="2410017" cy="1530361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96FA10-EA9C-4DC8-B910-2267944BF569}">
      <dsp:nvSpPr>
        <dsp:cNvPr id="0" name=""/>
        <dsp:cNvSpPr/>
      </dsp:nvSpPr>
      <dsp:spPr>
        <a:xfrm>
          <a:off x="3213356" y="3848077"/>
          <a:ext cx="2410017" cy="15303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Економіка</a:t>
          </a:r>
          <a:endParaRPr lang="ru-RU" sz="2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58179" y="3892900"/>
        <a:ext cx="2320371" cy="1440715"/>
      </dsp:txXfrm>
    </dsp:sp>
    <dsp:sp modelId="{D4C8A31E-1BE5-4A38-A78F-FA9A9C1AC655}">
      <dsp:nvSpPr>
        <dsp:cNvPr id="0" name=""/>
        <dsp:cNvSpPr/>
      </dsp:nvSpPr>
      <dsp:spPr>
        <a:xfrm>
          <a:off x="5891154" y="3593686"/>
          <a:ext cx="2410017" cy="1530361"/>
        </a:xfrm>
        <a:prstGeom prst="roundRect">
          <a:avLst>
            <a:gd name="adj" fmla="val 10000"/>
          </a:avLst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226386-DF9A-4EBE-90AB-53446825EF4A}">
      <dsp:nvSpPr>
        <dsp:cNvPr id="0" name=""/>
        <dsp:cNvSpPr/>
      </dsp:nvSpPr>
      <dsp:spPr>
        <a:xfrm>
          <a:off x="6158934" y="3848077"/>
          <a:ext cx="2410017" cy="15303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Апарат управління</a:t>
          </a:r>
          <a:endParaRPr lang="ru-RU" sz="2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03757" y="3892900"/>
        <a:ext cx="2320371" cy="14407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51A078A-3E7B-47F4-B92A-076D321BE45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D75CB2-A90C-4BC6-B3BD-4838F90E93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4.wdp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Підготував:</a:t>
            </a:r>
            <a:br>
              <a:rPr lang="uk-UA" dirty="0" smtClean="0"/>
            </a:br>
            <a:r>
              <a:rPr lang="uk-UA" dirty="0" smtClean="0"/>
              <a:t>кадет 45 взводу</a:t>
            </a:r>
            <a:br>
              <a:rPr lang="uk-UA" dirty="0" smtClean="0"/>
            </a:br>
            <a:r>
              <a:rPr lang="uk-UA" dirty="0" err="1" smtClean="0"/>
              <a:t>Ігнатьєв</a:t>
            </a:r>
            <a:r>
              <a:rPr lang="uk-UA" dirty="0" smtClean="0"/>
              <a:t> І.В.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6600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1"/>
                </a:solidFill>
                <a:effectLst>
                  <a:glow rad="63500">
                    <a:schemeClr val="accent4">
                      <a:satMod val="175000"/>
                      <a:alpha val="29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Ідеальна правова держава</a:t>
            </a:r>
            <a:endParaRPr lang="ru-RU" sz="6600" b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chemeClr val="tx1"/>
              </a:solidFill>
              <a:effectLst>
                <a:glow rad="63500">
                  <a:schemeClr val="accent4">
                    <a:satMod val="175000"/>
                    <a:alpha val="29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040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cuments and Settings\Nikolay\Рабочий стол\1309457279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401" y="836712"/>
            <a:ext cx="7620000" cy="5715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i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Рівень життя населення</a:t>
            </a:r>
            <a:endParaRPr lang="ru-RU" sz="5400" b="1" i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25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s and Settings\Nikolay\Рабочий стол\111d5d9f5fb0c1ed137578e26edc5656e459258a810bf1e662250ffca81d79dd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1" y="3477746"/>
            <a:ext cx="4683985" cy="31196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Documents and Settings\Nikolay\Рабочий стол\16431445455ogi7uiiu1u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39"/>
            <a:ext cx="4582348" cy="328910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680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cuments and Settings\Nikolay\Рабочий стол\moshen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54743"/>
            <a:ext cx="6480720" cy="50549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279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-99392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uk-UA" sz="5400" b="1" i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Наслідки корупції</a:t>
            </a:r>
            <a:endParaRPr lang="ru-RU" sz="5400" b="1" i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04800" y="1268760"/>
            <a:ext cx="8686800" cy="532859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неефективний розподіл і витрачання державних коштів і ресурсів; </a:t>
            </a:r>
          </a:p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неефективність корупційних фінансових потоків з погляду економіки країни;</a:t>
            </a:r>
          </a:p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розорення приватних підприємців;</a:t>
            </a:r>
          </a:p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пониження якості суспільного сервісу;</a:t>
            </a:r>
          </a:p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зростання соціальної нерівності;</a:t>
            </a:r>
          </a:p>
          <a:p>
            <a:r>
              <a:rPr lang="uk-UA" sz="15200" dirty="0" smtClean="0">
                <a:ln w="3175">
                  <a:solidFill>
                    <a:srgbClr val="FFFF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зниження суспільної моралі</a:t>
            </a:r>
          </a:p>
          <a:p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763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1521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2800" b="1" i="1" dirty="0" smtClean="0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/>
            </a:r>
            <a:br>
              <a:rPr lang="uk-UA" sz="2800" b="1" i="1" dirty="0" smtClean="0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</a:br>
            <a:r>
              <a:rPr lang="uk-UA" sz="2800" b="1" i="1" dirty="0" smtClean="0">
                <a:ln w="31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Останній </a:t>
            </a:r>
            <a:r>
              <a:rPr lang="uk-UA" sz="2800" b="1" i="1" dirty="0">
                <a:ln w="31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рейтинг країн за рівнем сприйняття корупції опублікований </a:t>
            </a:r>
            <a:r>
              <a:rPr lang="ru-RU" sz="2800" b="1" i="1" dirty="0" err="1">
                <a:ln w="31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Transparency</a:t>
            </a:r>
            <a:r>
              <a:rPr lang="ru-RU" sz="2800" b="1" i="1" dirty="0">
                <a:ln w="31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ln w="3175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anose="020B0604020202020204" pitchFamily="34" charset="0"/>
              </a:rPr>
              <a:t>International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8204478"/>
              </p:ext>
            </p:extLst>
          </p:nvPr>
        </p:nvGraphicFramePr>
        <p:xfrm>
          <a:off x="323527" y="1268762"/>
          <a:ext cx="8568954" cy="526684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{1E171933-4619-4E11-9A3F-F7608DF75F80}</a:tableStyleId>
              </a:tblPr>
              <a:tblGrid>
                <a:gridCol w="1203167"/>
                <a:gridCol w="5616949"/>
                <a:gridCol w="1748838"/>
              </a:tblGrid>
              <a:tr h="40964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cap="all" spc="75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all" spc="75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МІСЦЕ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cap="all" spc="75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all" spc="75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КРАЇНА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2000" b="1" cap="all" spc="75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all" spc="75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ІНДЕКС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Дан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я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9.0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uk-UA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Ф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нлянд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я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9.0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Нова </a:t>
                      </a:r>
                      <a:r>
                        <a:rPr lang="ru-RU" sz="2000" b="1" u="none" strike="noStrike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Зеланд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я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9.0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4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Швец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я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8.8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5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Сингапур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8.7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uk-UA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___________________________________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144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Укра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ї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на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2.6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5288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uk-UA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___________________________________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174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Афган</a:t>
                      </a: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стан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0.8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174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uk-UA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Північна</a:t>
                      </a:r>
                      <a:r>
                        <a:rPr lang="ru-RU" sz="2000" b="1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Корея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0.8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432837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174</a:t>
                      </a:r>
                      <a:endParaRPr lang="ru-RU" sz="2000" b="1" u="none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strike="noStrike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Сомал</a:t>
                      </a:r>
                      <a:r>
                        <a:rPr lang="uk-UA" sz="2000" b="1" u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і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2000" b="1" u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0.8</a:t>
                      </a:r>
                      <a:endParaRPr lang="ru-RU" sz="2000" b="1" u="none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6327" marR="46327" marT="34745" marB="347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6348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718" y="1090583"/>
            <a:ext cx="88569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12700" stA="220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4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Зменшення числа так званих "</a:t>
            </a:r>
            <a:r>
              <a:rPr lang="uk-UA" sz="28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хабаромістких</a:t>
            </a: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 функцій державного управління (видача дозволів, ліцензій, довідок тощо);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Чітке законодавче визначення процедур прийняття управлінських рішень;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Введення незалежного антикорупційного органу, що слідкуватиме за рівнем корупції в країні та вживатиме заходів для боротьби з нею.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Забезпечення прозорості прийняття рішень за допомогою конкурсів, тендерів тощо;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Підвищення кримінальної відповідальності за корупційну діяльність.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b="1" dirty="0" smtClean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12700" stA="220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40" y="-46"/>
            <a:ext cx="8634762" cy="121920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Заходи для боротьби з корупцією:</a:t>
            </a:r>
            <a:endParaRPr lang="ru-RU" sz="4000" b="1" i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28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i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Безробіття</a:t>
            </a:r>
            <a:endParaRPr lang="ru-RU" sz="5400" b="1" i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194" name="Picture 2" descr="D:\Documents and Settings\Nikolay\Рабочий стол\f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982787"/>
            <a:ext cx="5795144" cy="421536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674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cuments and Settings\Nikolay\Рабочий стол\1279045301_1271409158_image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7" y="2262078"/>
            <a:ext cx="6110131" cy="40663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Documents and Settings\Nikolay\Рабочий стол\AppliedMaterialsSolarResearchXianCh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830788" cy="306217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Documents and Settings\Nikolay\Рабочий стол\4014174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447" y="2262078"/>
            <a:ext cx="3615991" cy="24630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3160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D:\Documents and Settings\Nikolay\Рабочий стол\dreamstimefree_515592 copy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865" y="260648"/>
            <a:ext cx="8389440" cy="629207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6492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solidFill>
                  <a:srgbClr val="FFFF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Ідеальний</a:t>
            </a:r>
            <a:r>
              <a:rPr lang="ru-RU" sz="5400" b="1" cap="all" spc="0" dirty="0" smtClean="0">
                <a:ln w="0"/>
                <a:solidFill>
                  <a:srgbClr val="FFFF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закон?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38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d268033052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40"/>
            <a:ext cx="8715436" cy="1919278"/>
          </a:xfrm>
        </p:spPr>
        <p:txBody>
          <a:bodyPr>
            <a:normAutofit/>
          </a:bodyPr>
          <a:lstStyle/>
          <a:p>
            <a:pPr algn="ctr"/>
            <a:r>
              <a:rPr lang="uk-UA" sz="9600" b="1" dirty="0" smtClean="0">
                <a:solidFill>
                  <a:srgbClr val="FFFF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Висновок</a:t>
            </a:r>
            <a:endParaRPr lang="ru-RU" sz="9600" b="1" dirty="0">
              <a:solidFill>
                <a:srgbClr val="FFFF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30990"/>
            <a:ext cx="8496944" cy="6264696"/>
          </a:xfrm>
        </p:spPr>
        <p:txBody>
          <a:bodyPr/>
          <a:lstStyle/>
          <a:p>
            <a:pPr algn="ctr" indent="0" marL="0">
              <a:buNone/>
            </a:pPr>
            <a:endParaRPr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ctr" indent="0" marL="0">
              <a:buNone/>
            </a:pPr>
            <a:endParaRPr dirty="0" lang="uk-UA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ctr" indent="0" marL="0">
              <a:buNone/>
            </a:pPr>
            <a:endParaRPr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ctr" indent="0" marL="0">
              <a:buNone/>
            </a:pPr>
            <a:endParaRPr dirty="0" lang="uk-UA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ctr" indent="0" marL="0">
              <a:buNone/>
            </a:pPr>
            <a:r>
              <a:rPr dirty="0" lang="uk-UA" smtClean="0" sz="480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Проблема </a:t>
            </a:r>
            <a:r>
              <a:rPr dirty="0" lang="uk-UA" sz="480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створення </a:t>
            </a:r>
            <a:endParaRPr dirty="0" lang="uk-UA" smtClean="0" sz="480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Comic Sans MS"/>
            </a:endParaRPr>
          </a:p>
          <a:p>
            <a:pPr algn="ctr" indent="0" marL="0">
              <a:buNone/>
            </a:pPr>
            <a:r>
              <a:rPr dirty="0" lang="uk-UA" smtClean="0" sz="480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ідеальної </a:t>
            </a:r>
            <a:r>
              <a:rPr dirty="0" lang="uk-UA" sz="480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держави</a:t>
            </a:r>
            <a:endParaRPr dirty="0" lang="ru-RU" sz="480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Comic Sans MS"/>
            </a:endParaRPr>
          </a:p>
          <a:p>
            <a:endParaRPr dirty="0" lang="ru-RU" sz="32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D:\Documents and Settings\Nikolay\Рабочий стол\Scene_at_the_Signing_of_the_Constitution_of_the_United_States.png" id="1026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88313"/>
            <a:ext cx="4032448" cy="26462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D:\Documents and Settings\Nikolay\Рабочий стол\UrS-xODrtIE.jpg" id="1027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3312368" cy="22610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D:\Documents and Settings\Nikolay\Рабочий стол\Revolutionary_POSTER_IV_Congress.jpg" id="1028" name="Picture 4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"/>
          <a:stretch/>
        </p:blipFill>
        <p:spPr bwMode="auto">
          <a:xfrm>
            <a:off x="5868144" y="110914"/>
            <a:ext cx="3143574" cy="20162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9262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Documents and Settings\Nikolay\Рабочий стол\law-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1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3456384"/>
          </a:xfrm>
        </p:spPr>
        <p:txBody>
          <a:bodyPr>
            <a:normAutofit/>
          </a:bodyPr>
          <a:lstStyle/>
          <a:p>
            <a:pPr algn="ctr"/>
            <a:r>
              <a:rPr lang="uk-UA" sz="8000" dirty="0" smtClean="0">
                <a:ln w="28575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glow rad="63500">
                    <a:srgbClr val="FFFF00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Дякуємо за увагу!</a:t>
            </a:r>
            <a:endParaRPr lang="ru-RU" sz="8000" dirty="0">
              <a:ln w="28575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glow rad="63500">
                  <a:srgbClr val="FFFF00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1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Утопія</a:t>
            </a:r>
            <a:endParaRPr lang="ru-RU" sz="6000" b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D:\Documents and Settings\Nikolay\Рабочий стол\717547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472608" cy="437808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Documents and Settings\Nikolay\Рабочий стол\Early_flight_02561u_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39964"/>
            <a:ext cx="2448272" cy="358173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ocuments and Settings\Nikolay\Рабочий стол\Hans_Holbein,_the_Younger_-_Sir_Thomas_More_-_Google_Art_Projec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3" y="548680"/>
            <a:ext cx="2773447" cy="345091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308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/>
          <a:lstStyle/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endParaRPr lang="uk-UA" dirty="0"/>
          </a:p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endParaRPr lang="uk-UA" sz="2400" dirty="0"/>
          </a:p>
          <a:p>
            <a:pPr marL="0" indent="0" algn="ctr">
              <a:buNone/>
            </a:pPr>
            <a:endParaRPr lang="uk-UA" sz="2400" dirty="0" smtClean="0"/>
          </a:p>
          <a:p>
            <a:pPr marL="0" indent="0" algn="ctr">
              <a:buNone/>
            </a:pPr>
            <a:r>
              <a:rPr lang="uk-UA" sz="4000" b="1" i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Ідеальна держава</a:t>
            </a:r>
            <a:endParaRPr lang="ru-RU" sz="4000" b="1" i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D:\Documents and Settings\Nikolay\Рабочий стол\Head_Platon_Glyptothek_Munich_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2"/>
            <a:ext cx="1848674" cy="25703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ocuments and Settings\Nikolay\Рабочий стол\wells-01052009102757Q7S_midd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411"/>
            <a:ext cx="2154144" cy="23934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ocuments and Settings\Nikolay\Рабочий стол\7aae918906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313" y="3429001"/>
            <a:ext cx="2060392" cy="252499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Documents and Settings\Nikolay\Рабочий стол\KAMPANELLA_Tommazo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5910" y="332656"/>
            <a:ext cx="2203096" cy="23543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Documents and Settings\Nikolay\Рабочий стол\velikie-ludi-1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84984"/>
            <a:ext cx="1702502" cy="21237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Documents and Settings\Nikolay\Рабочий стол\i_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5371" y="3756795"/>
            <a:ext cx="2087300" cy="236063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Documents and Settings\Nikolay\Рабочий стол\Ignatius-Donnell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1872208" cy="233357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1964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7016" y="692696"/>
            <a:ext cx="8856984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Правова держава – </a:t>
            </a:r>
            <a:r>
              <a:rPr lang="uk-UA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dirty="0" err="1" smtClean="0">
                <a:ln w="3200">
                  <a:noFill/>
                  <a:prstDash val="solid"/>
                  <a:round/>
                </a:ln>
                <a:solidFill>
                  <a:schemeClr val="tx1"/>
                </a:solidFill>
                <a:effectLst/>
              </a:rPr>
              <a:t>держава</a:t>
            </a:r>
            <a:r>
              <a:rPr lang="uk-UA" sz="3600" dirty="0" smtClean="0">
                <a:ln w="3200">
                  <a:noFill/>
                  <a:prstDash val="solid"/>
                  <a:round/>
                </a:ln>
                <a:solidFill>
                  <a:schemeClr val="tx1"/>
                </a:solidFill>
                <a:effectLst/>
              </a:rPr>
              <a:t>, </a:t>
            </a:r>
            <a:r>
              <a:rPr lang="uk-UA" sz="3600" dirty="0">
                <a:ln w="3200">
                  <a:noFill/>
                  <a:prstDash val="solid"/>
                  <a:round/>
                </a:ln>
                <a:solidFill>
                  <a:schemeClr val="tx1"/>
                </a:solidFill>
                <a:effectLst/>
              </a:rPr>
              <a:t>вся діяльність якої підпорядковується нормам і фундаментальним принципам права. </a:t>
            </a:r>
            <a:endParaRPr lang="ru-RU" b="1" dirty="0">
              <a:ln w="3200">
                <a:noFill/>
                <a:prstDash val="solid"/>
                <a:round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Lucifer\Desktop\b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552728" cy="49541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8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1547664" y="543137"/>
            <a:ext cx="6264696" cy="5112568"/>
          </a:xfrm>
          <a:prstGeom prst="triangle">
            <a:avLst/>
          </a:prstGeom>
          <a:solidFill>
            <a:srgbClr val="FFFF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ln>
                <a:solidFill>
                  <a:schemeClr val="bg1"/>
                </a:solidFill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491880" y="467684"/>
            <a:ext cx="2376264" cy="2025212"/>
          </a:xfrm>
          <a:prstGeom prst="triangle">
            <a:avLst>
              <a:gd name="adj" fmla="val 50232"/>
            </a:avLst>
          </a:prstGeom>
          <a:solidFill>
            <a:srgbClr val="FF0000"/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ln>
                <a:solidFill>
                  <a:schemeClr val="bg1"/>
                </a:solidFill>
              </a:ln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51920" y="1262542"/>
            <a:ext cx="1800200" cy="1158346"/>
          </a:xfrm>
          <a:noFill/>
          <a:ln>
            <a:noFill/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3600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ЗАКОН</a:t>
            </a:r>
            <a:endParaRPr lang="ru-RU" sz="3600" b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chemeClr val="tx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>
            <a:off x="4796086" y="1414412"/>
            <a:ext cx="147310" cy="172570"/>
          </a:xfrm>
          <a:prstGeom prst="rtTriangle">
            <a:avLst/>
          </a:prstGeom>
          <a:solidFill>
            <a:srgbClr val="FFFF00"/>
          </a:solidFill>
          <a:ln w="127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4416626" y="1412774"/>
            <a:ext cx="176386" cy="180497"/>
          </a:xfrm>
          <a:prstGeom prst="rtTriangle">
            <a:avLst/>
          </a:prstGeom>
          <a:solidFill>
            <a:srgbClr val="FFFF00"/>
          </a:solidFill>
          <a:ln w="127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593012" y="1337658"/>
            <a:ext cx="203074" cy="241981"/>
          </a:xfrm>
          <a:prstGeom prst="triangle">
            <a:avLst/>
          </a:prstGeom>
          <a:solidFill>
            <a:srgbClr val="FFFF00"/>
          </a:solidFill>
          <a:ln w="127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6626" y="1579639"/>
            <a:ext cx="526770" cy="140909"/>
          </a:xfrm>
          <a:prstGeom prst="rect">
            <a:avLst/>
          </a:prstGeom>
          <a:solidFill>
            <a:srgbClr val="FFFF00"/>
          </a:solidFill>
          <a:ln w="127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843808" y="3475748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4400" b="1" dirty="0" smtClean="0">
                <a:ln w="31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ДЕРЖАВА</a:t>
            </a:r>
            <a:endParaRPr lang="ru-RU" sz="4400" b="1" dirty="0">
              <a:ln w="31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96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718883" y="538875"/>
            <a:ext cx="5544616" cy="5773640"/>
            <a:chOff x="1791122" y="548679"/>
            <a:chExt cx="4958021" cy="5773640"/>
          </a:xfrm>
        </p:grpSpPr>
        <p:pic>
          <p:nvPicPr>
            <p:cNvPr descr="D:\Documents and Settings\Nikolay\Рабочий стол\121.jpg" id="4098" name="Picture 2"/>
            <p:cNvPicPr>
              <a:picLocks noChangeArrowheads="1" noChangeAspect="1"/>
            </p:cNvPicPr>
            <p:nvPr/>
          </p:nvPicPr>
          <p:blipFill rotWithShape="1">
            <a:blip r:embed="rId2">
              <a:biLevel thresh="5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Photocopy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10"/>
            <a:stretch/>
          </p:blipFill>
          <p:spPr bwMode="auto">
            <a:xfrm>
              <a:off x="3846286" y="548680"/>
              <a:ext cx="2902857" cy="577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D:\Documents and Settings\Nikolay\Рабочий стол\121.jpg" id="5" name="Picture 2"/>
            <p:cNvPicPr>
              <a:picLocks noChangeArrowheads="1" noChangeAspect="1"/>
            </p:cNvPicPr>
            <p:nvPr/>
          </p:nvPicPr>
          <p:blipFill rotWithShape="1">
            <a:blip r:embed="rId2">
              <a:biLevel thresh="5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Photocopy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011" r="323"/>
            <a:stretch/>
          </p:blipFill>
          <p:spPr bwMode="auto">
            <a:xfrm>
              <a:off x="1791122" y="548679"/>
              <a:ext cx="2082637" cy="577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D:\Documents and Settings\Nikolay\Рабочий стол\shield.jpg" id="4099" name="Picture 3"/>
          <p:cNvPicPr>
            <a:picLocks noChangeArrowheads="1"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2123728" y="1988840"/>
            <a:ext cx="1530969" cy="158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D:\Documents and Settings\Nikolay\Рабочий стол\shield.jpg" id="11" name="Picture 3"/>
          <p:cNvPicPr>
            <a:picLocks noChangeArrowheads="1"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5292079" y="1988839"/>
            <a:ext cx="1530970" cy="158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263222" y="1343992"/>
            <a:ext cx="3240360" cy="3275425"/>
            <a:chOff x="1331640" y="1377711"/>
            <a:chExt cx="3024336" cy="3024336"/>
          </a:xfrm>
          <a:solidFill>
            <a:schemeClr val="bg1">
              <a:lumMod val="50000"/>
              <a:lumOff val="50000"/>
            </a:schemeClr>
          </a:solidFill>
        </p:grpSpPr>
        <p:sp>
          <p:nvSpPr>
            <p:cNvPr id="9" name="Равно 8"/>
            <p:cNvSpPr/>
            <p:nvPr/>
          </p:nvSpPr>
          <p:spPr>
            <a:xfrm>
              <a:off x="1331640" y="2204864"/>
              <a:ext cx="3024336" cy="1370029"/>
            </a:xfrm>
            <a:prstGeom prst="mathEqual">
              <a:avLst>
                <a:gd fmla="val 22294" name="adj1"/>
                <a:gd fmla="val 40580" name="adj2"/>
              </a:avLst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  <a:scene3d>
              <a:camera prst="orthographicFront"/>
              <a:lightRig dir="t" rig="threeP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Равно 12"/>
            <p:cNvSpPr/>
            <p:nvPr/>
          </p:nvSpPr>
          <p:spPr>
            <a:xfrm rot="5400000">
              <a:off x="1331639" y="2204864"/>
              <a:ext cx="3024336" cy="1370029"/>
            </a:xfrm>
            <a:prstGeom prst="mathEqual">
              <a:avLst>
                <a:gd fmla="val 22294" name="adj1"/>
                <a:gd fmla="val 40580" name="adj2"/>
              </a:avLst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  <a:scene3d>
              <a:camera prst="orthographicFront"/>
              <a:lightRig dir="t" rig="threeP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03582" y="1343991"/>
            <a:ext cx="3240360" cy="3275425"/>
            <a:chOff x="1331640" y="1377711"/>
            <a:chExt cx="3024336" cy="3024336"/>
          </a:xfrm>
          <a:solidFill>
            <a:schemeClr val="bg1">
              <a:lumMod val="50000"/>
              <a:lumOff val="50000"/>
            </a:schemeClr>
          </a:solidFill>
        </p:grpSpPr>
        <p:sp>
          <p:nvSpPr>
            <p:cNvPr id="16" name="Равно 15"/>
            <p:cNvSpPr/>
            <p:nvPr/>
          </p:nvSpPr>
          <p:spPr>
            <a:xfrm>
              <a:off x="1331640" y="2204864"/>
              <a:ext cx="3024336" cy="1370029"/>
            </a:xfrm>
            <a:prstGeom prst="mathEqual">
              <a:avLst>
                <a:gd fmla="val 22294" name="adj1"/>
                <a:gd fmla="val 40580" name="adj2"/>
              </a:avLst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  <a:scene3d>
              <a:camera prst="orthographicFront"/>
              <a:lightRig dir="t" rig="threeP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7" name="Равно 16"/>
            <p:cNvSpPr/>
            <p:nvPr/>
          </p:nvSpPr>
          <p:spPr>
            <a:xfrm rot="5400000">
              <a:off x="1331639" y="2204864"/>
              <a:ext cx="3024336" cy="1370029"/>
            </a:xfrm>
            <a:prstGeom prst="mathEqual">
              <a:avLst>
                <a:gd fmla="val 22294" name="adj1"/>
                <a:gd fmla="val 40580" name="adj2"/>
              </a:avLst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  <a:scene3d>
              <a:camera prst="orthographicFront"/>
              <a:lightRig dir="t" rig="threeP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1848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2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3000"/>
                            </p:stCondLst>
                            <p:childTnLst>
                              <p:par>
                                <p:cTn fill="hold" id="16" nodeType="afterEffect" presetClass="exit" presetID="22" presetSubtype="4">
                                  <p:stCondLst>
                                    <p:cond delay="2000"/>
                                  </p:stCondLst>
                                  <p:childTnLst>
                                    <p:animEffect filter="wipe(down)" transition="out">
                                      <p:cBhvr>
                                        <p:cTn dur="500" id="1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9" nodeType="withEffect" presetClass="exit" presetID="22" presetSubtype="4">
                                  <p:stCondLst>
                                    <p:cond delay="2000"/>
                                  </p:stCondLst>
                                  <p:childTnLst>
                                    <p:animEffect filter="wipe(down)" transition="out">
                                      <p:cBhvr>
                                        <p:cTn dur="500" id="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5500"/>
                            </p:stCondLst>
                            <p:childTnLst>
                              <p:par>
                                <p:cTn fill="hold" id="23" nodeType="afterEffect" presetClass="entr" presetID="2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2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19256" cy="4644752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6600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Тож </a:t>
            </a:r>
            <a:r>
              <a:rPr lang="uk-UA" sz="6600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 </a:t>
            </a:r>
            <a:r>
              <a:rPr lang="uk-UA" sz="6600" b="1" dirty="0" smtClean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має </a:t>
            </a:r>
            <a:r>
              <a:rPr lang="uk-UA" sz="6600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бути ідеальна правова держава? </a:t>
            </a:r>
            <a:endParaRPr lang="ru-RU" sz="6600" b="1" dirty="0">
              <a:ln w="3200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59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126506836"/>
              </p:ext>
            </p:extLst>
          </p:nvPr>
        </p:nvGraphicFramePr>
        <p:xfrm>
          <a:off x="323528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3661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195</TotalTime>
  <Words>206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Ідеальна правова держава</vt:lpstr>
      <vt:lpstr>Слайд 2</vt:lpstr>
      <vt:lpstr>Утопія</vt:lpstr>
      <vt:lpstr>Слайд 4</vt:lpstr>
      <vt:lpstr>Правова держава –  держава, вся діяльність якої підпорядковується нормам і фундаментальним принципам права. </vt:lpstr>
      <vt:lpstr>ЗАКОН</vt:lpstr>
      <vt:lpstr>Слайд 7</vt:lpstr>
      <vt:lpstr>Тож якою має бути ідеальна правова держава? </vt:lpstr>
      <vt:lpstr>Слайд 9</vt:lpstr>
      <vt:lpstr>Рівень життя населення</vt:lpstr>
      <vt:lpstr>Слайд 11</vt:lpstr>
      <vt:lpstr>Слайд 12</vt:lpstr>
      <vt:lpstr>Наслідки корупції</vt:lpstr>
      <vt:lpstr> Останній рейтинг країн за рівнем сприйняття корупції опублікований Transparency International </vt:lpstr>
      <vt:lpstr>Заходи для боротьби з корупцією:</vt:lpstr>
      <vt:lpstr>Безробіття</vt:lpstr>
      <vt:lpstr>Слайд 17</vt:lpstr>
      <vt:lpstr>Слайд 18</vt:lpstr>
      <vt:lpstr>Висновок</vt:lpstr>
      <vt:lpstr>Дякуємо за увагу!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Ідеальна правова держава</dc:title>
  <dc:creator>Николай</dc:creator>
  <cp:lastModifiedBy>1</cp:lastModifiedBy>
  <cp:revision>19</cp:revision>
  <dcterms:created xsi:type="dcterms:W3CDTF">2013-11-26T21:36:21Z</dcterms:created>
  <dcterms:modified xsi:type="dcterms:W3CDTF">2013-12-03T12:49:50Z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1586374</vt:lpwstr>
  </property>
  <property fmtid="{D5CDD505-2E9C-101B-9397-08002B2CF9AE}" name="NXPowerLiteVersion" pid="3">
    <vt:lpwstr>D4.1.4</vt:lpwstr>
  </property>
</Properties>
</file>