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9" r:id="rId3"/>
    <p:sldId id="257" r:id="rId4"/>
    <p:sldId id="260" r:id="rId5"/>
    <p:sldId id="258" r:id="rId6"/>
    <p:sldId id="263" r:id="rId7"/>
    <p:sldId id="262" r:id="rId8"/>
    <p:sldId id="261" r:id="rId9"/>
    <p:sldId id="269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14554"/>
            <a:ext cx="9144000" cy="2071702"/>
          </a:xfrm>
        </p:spPr>
        <p:txBody>
          <a:bodyPr>
            <a:noAutofit/>
          </a:bodyPr>
          <a:lstStyle/>
          <a:p>
            <a:r>
              <a:rPr lang="uk-UA" sz="8000" b="1" i="1" dirty="0" smtClean="0"/>
              <a:t>На сторожі слова</a:t>
            </a:r>
            <a:endParaRPr lang="uk-UA" sz="8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428604"/>
            <a:ext cx="4071934" cy="4572032"/>
          </a:xfrm>
        </p:spPr>
        <p:txBody>
          <a:bodyPr>
            <a:no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/>
            </a:r>
            <a:br>
              <a:rPr lang="uk-UA" sz="2400" dirty="0" smtClean="0">
                <a:latin typeface="Monotype Corsiva" pitchFamily="66" charset="0"/>
              </a:rPr>
            </a:br>
            <a:endParaRPr lang="uk-UA" sz="24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214290"/>
            <a:ext cx="364333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 не лукавила зо мною,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 другом, братом і сестрою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Сіромі стала. Ти взяла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Мене, маленького, за руку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в школу хлопця одвела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п’яного дяка в науку.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“Учися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серденько, колись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нас будуть </a:t>
            </a:r>
            <a:r>
              <a:rPr lang="uk-UA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люде”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– ти сказала.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я й послухав, і учивсь,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вивчився. А ти збрехала.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 з нас </a:t>
            </a:r>
            <a:r>
              <a:rPr lang="uk-UA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люде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Та дарма!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не лукавили з тобою,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просто йшли; у нас нема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Зерна неправди за собою.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Ходімо ж, доленько моя!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Мій друже вбогий, нелукавий!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Ходімо дальше, </a:t>
            </a:r>
            <a:r>
              <a:rPr lang="uk-UA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слава,</a:t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слава – заповідь моя.</a:t>
            </a:r>
            <a:endParaRPr lang="uk-UA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428604"/>
            <a:ext cx="4071934" cy="4572032"/>
          </a:xfrm>
        </p:spPr>
        <p:txBody>
          <a:bodyPr>
            <a:no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/>
            </a:r>
            <a:br>
              <a:rPr lang="uk-UA" sz="2400" dirty="0" smtClean="0">
                <a:latin typeface="Monotype Corsiva" pitchFamily="66" charset="0"/>
              </a:rPr>
            </a:br>
            <a:endParaRPr lang="uk-UA" sz="24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73088"/>
            <a:ext cx="4181474" cy="506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85860"/>
            <a:ext cx="9144000" cy="2571768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err="1" smtClean="0">
                <a:latin typeface="Century" pitchFamily="18" charset="0"/>
              </a:rPr>
              <a:t>Від</a:t>
            </a:r>
            <a:r>
              <a:rPr lang="ru-RU" sz="6000" b="1" i="1" dirty="0" smtClean="0">
                <a:latin typeface="Century" pitchFamily="18" charset="0"/>
              </a:rPr>
              <a:t> </a:t>
            </a:r>
            <a:r>
              <a:rPr lang="ru-RU" sz="6000" b="1" i="1" dirty="0" err="1" smtClean="0">
                <a:latin typeface="Century" pitchFamily="18" charset="0"/>
              </a:rPr>
              <a:t>Літнього</a:t>
            </a:r>
            <a:r>
              <a:rPr lang="ru-RU" sz="6000" b="1" i="1" dirty="0" smtClean="0">
                <a:latin typeface="Century" pitchFamily="18" charset="0"/>
              </a:rPr>
              <a:t> саду до </a:t>
            </a:r>
            <a:r>
              <a:rPr lang="ru-RU" sz="6000" b="1" i="1" dirty="0" err="1" smtClean="0">
                <a:latin typeface="Century" pitchFamily="18" charset="0"/>
              </a:rPr>
              <a:t>петербурзької</a:t>
            </a:r>
            <a:r>
              <a:rPr lang="ru-RU" sz="6000" b="1" i="1" dirty="0" smtClean="0">
                <a:latin typeface="Century" pitchFamily="18" charset="0"/>
              </a:rPr>
              <a:t> </a:t>
            </a:r>
            <a:r>
              <a:rPr lang="ru-RU" sz="6000" b="1" i="1" dirty="0" err="1" smtClean="0">
                <a:latin typeface="Century" pitchFamily="18" charset="0"/>
              </a:rPr>
              <a:t>слави</a:t>
            </a:r>
            <a:endParaRPr lang="uk-UA" sz="6000" b="1" i="1" dirty="0">
              <a:latin typeface="Century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124" y="285728"/>
            <a:ext cx="4714876" cy="4786346"/>
          </a:xfrm>
        </p:spPr>
        <p:txBody>
          <a:bodyPr>
            <a:noAutofit/>
          </a:bodyPr>
          <a:lstStyle/>
          <a:p>
            <a:r>
              <a:rPr lang="uk-UA" sz="2200" dirty="0" smtClean="0">
                <a:latin typeface="Monotype Corsiva" pitchFamily="66" charset="0"/>
              </a:rPr>
              <a:t>Така її доля… О боже мій милий!</a:t>
            </a:r>
            <a:br>
              <a:rPr lang="uk-UA" sz="2200" dirty="0" smtClean="0">
                <a:latin typeface="Monotype Corsiva" pitchFamily="66" charset="0"/>
              </a:rPr>
            </a:br>
            <a:r>
              <a:rPr lang="uk-UA" sz="2200" dirty="0" smtClean="0">
                <a:latin typeface="Monotype Corsiva" pitchFamily="66" charset="0"/>
              </a:rPr>
              <a:t> За що ж ти караєш її, молоду?</a:t>
            </a:r>
            <a:br>
              <a:rPr lang="uk-UA" sz="2200" dirty="0" smtClean="0">
                <a:latin typeface="Monotype Corsiva" pitchFamily="66" charset="0"/>
              </a:rPr>
            </a:br>
            <a:r>
              <a:rPr lang="uk-UA" sz="2200" dirty="0" smtClean="0">
                <a:latin typeface="Monotype Corsiva" pitchFamily="66" charset="0"/>
              </a:rPr>
              <a:t> За те, що так щиро вона полюбила</a:t>
            </a:r>
            <a:br>
              <a:rPr lang="uk-UA" sz="2200" dirty="0" smtClean="0">
                <a:latin typeface="Monotype Corsiva" pitchFamily="66" charset="0"/>
              </a:rPr>
            </a:br>
            <a:r>
              <a:rPr lang="uk-UA" sz="2200" dirty="0" smtClean="0">
                <a:latin typeface="Monotype Corsiva" pitchFamily="66" charset="0"/>
              </a:rPr>
              <a:t> </a:t>
            </a:r>
            <a:r>
              <a:rPr lang="uk-UA" sz="2200" dirty="0" err="1" smtClean="0">
                <a:latin typeface="Monotype Corsiva" pitchFamily="66" charset="0"/>
              </a:rPr>
              <a:t>Козацькії</a:t>
            </a:r>
            <a:r>
              <a:rPr lang="uk-UA" sz="2200" dirty="0" smtClean="0">
                <a:latin typeface="Monotype Corsiva" pitchFamily="66" charset="0"/>
              </a:rPr>
              <a:t> очі?.. Прости сироту!</a:t>
            </a:r>
            <a:br>
              <a:rPr lang="uk-UA" sz="2200" dirty="0" smtClean="0">
                <a:latin typeface="Monotype Corsiva" pitchFamily="66" charset="0"/>
              </a:rPr>
            </a:br>
            <a:r>
              <a:rPr lang="uk-UA" sz="2200" dirty="0" smtClean="0">
                <a:latin typeface="Monotype Corsiva" pitchFamily="66" charset="0"/>
              </a:rPr>
              <a:t> Кого ж їй любити? Ні батька, ні неньки,</a:t>
            </a:r>
            <a:br>
              <a:rPr lang="uk-UA" sz="2200" dirty="0" smtClean="0">
                <a:latin typeface="Monotype Corsiva" pitchFamily="66" charset="0"/>
              </a:rPr>
            </a:br>
            <a:r>
              <a:rPr lang="uk-UA" sz="2200" dirty="0" smtClean="0">
                <a:latin typeface="Monotype Corsiva" pitchFamily="66" charset="0"/>
              </a:rPr>
              <a:t> Одна, як та пташка в далекім краю.</a:t>
            </a:r>
            <a:br>
              <a:rPr lang="uk-UA" sz="2200" dirty="0" smtClean="0">
                <a:latin typeface="Monotype Corsiva" pitchFamily="66" charset="0"/>
              </a:rPr>
            </a:br>
            <a:r>
              <a:rPr lang="uk-UA" sz="2200" dirty="0" smtClean="0">
                <a:latin typeface="Monotype Corsiva" pitchFamily="66" charset="0"/>
              </a:rPr>
              <a:t> Пошли ж ти їй долю, – вона молоденька,</a:t>
            </a:r>
            <a:br>
              <a:rPr lang="uk-UA" sz="2200" dirty="0" smtClean="0">
                <a:latin typeface="Monotype Corsiva" pitchFamily="66" charset="0"/>
              </a:rPr>
            </a:br>
            <a:r>
              <a:rPr lang="uk-UA" sz="2200" dirty="0" smtClean="0">
                <a:latin typeface="Monotype Corsiva" pitchFamily="66" charset="0"/>
              </a:rPr>
              <a:t> Бо </a:t>
            </a:r>
            <a:r>
              <a:rPr lang="uk-UA" sz="2200" dirty="0" err="1" smtClean="0">
                <a:latin typeface="Monotype Corsiva" pitchFamily="66" charset="0"/>
              </a:rPr>
              <a:t>люде</a:t>
            </a:r>
            <a:r>
              <a:rPr lang="uk-UA" sz="2200" dirty="0" smtClean="0">
                <a:latin typeface="Monotype Corsiva" pitchFamily="66" charset="0"/>
              </a:rPr>
              <a:t> </a:t>
            </a:r>
            <a:r>
              <a:rPr lang="uk-UA" sz="2200" dirty="0" err="1" smtClean="0">
                <a:latin typeface="Monotype Corsiva" pitchFamily="66" charset="0"/>
              </a:rPr>
              <a:t>чужії</a:t>
            </a:r>
            <a:r>
              <a:rPr lang="uk-UA" sz="2200" dirty="0" smtClean="0">
                <a:latin typeface="Monotype Corsiva" pitchFamily="66" charset="0"/>
              </a:rPr>
              <a:t> її засміють.</a:t>
            </a:r>
            <a:endParaRPr lang="uk-UA" sz="2200" b="1" i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1142984"/>
            <a:ext cx="46291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42852"/>
            <a:ext cx="3643338" cy="516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532" y="285728"/>
            <a:ext cx="4413314" cy="4962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42908" y="785794"/>
            <a:ext cx="9144000" cy="4143404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>
                <a:latin typeface="Century" pitchFamily="18" charset="0"/>
              </a:rPr>
              <a:t>«</a:t>
            </a:r>
            <a:r>
              <a:rPr lang="ru-RU" sz="6000" b="1" i="1" dirty="0" err="1" smtClean="0">
                <a:latin typeface="Century" pitchFamily="18" charset="0"/>
              </a:rPr>
              <a:t>Невеликії</a:t>
            </a:r>
            <a:r>
              <a:rPr lang="ru-RU" sz="6000" b="1" i="1" dirty="0" smtClean="0">
                <a:latin typeface="Century" pitchFamily="18" charset="0"/>
              </a:rPr>
              <a:t> три </a:t>
            </a:r>
            <a:r>
              <a:rPr lang="ru-RU" sz="6000" b="1" i="1" dirty="0" err="1" smtClean="0">
                <a:latin typeface="Century" pitchFamily="18" charset="0"/>
              </a:rPr>
              <a:t>літа</a:t>
            </a:r>
            <a:r>
              <a:rPr lang="ru-RU" sz="6000" b="1" i="1" dirty="0" smtClean="0">
                <a:latin typeface="Century" pitchFamily="18" charset="0"/>
              </a:rPr>
              <a:t> </a:t>
            </a:r>
            <a:r>
              <a:rPr lang="ru-RU" sz="6000" b="1" i="1" dirty="0" err="1" smtClean="0">
                <a:latin typeface="Century" pitchFamily="18" charset="0"/>
              </a:rPr>
              <a:t>марно</a:t>
            </a:r>
            <a:r>
              <a:rPr lang="ru-RU" sz="6000" b="1" i="1" dirty="0" smtClean="0">
                <a:latin typeface="Century" pitchFamily="18" charset="0"/>
              </a:rPr>
              <a:t> </a:t>
            </a:r>
            <a:r>
              <a:rPr lang="ru-RU" sz="6000" b="1" i="1" dirty="0" err="1" smtClean="0">
                <a:latin typeface="Century" pitchFamily="18" charset="0"/>
              </a:rPr>
              <a:t>пролетіли</a:t>
            </a:r>
            <a:r>
              <a:rPr lang="ru-RU" sz="6000" b="1" i="1" dirty="0" smtClean="0">
                <a:latin typeface="Century" pitchFamily="18" charset="0"/>
              </a:rPr>
              <a:t>…»</a:t>
            </a:r>
            <a:endParaRPr lang="uk-UA" sz="6000" b="1" i="1" dirty="0">
              <a:latin typeface="Century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378621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Чигрине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Чигрине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Все на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світі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гине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І святая твоя слава,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Як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пилина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лине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вітрами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холодними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хмарі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пропадає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Над землею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летять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літа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Дніпро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висихає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Розсипаються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могили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Високі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могили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— 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Твоя слава...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і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про тебе,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Старче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малосилий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Ніхто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й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слова не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промовить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Ніхто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й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не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покаже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ти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стояв?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Чого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стояв?</a:t>
            </a:r>
          </a:p>
          <a:p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І на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сміх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не </a:t>
            </a:r>
            <a:r>
              <a:rPr lang="ru-RU" sz="2000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скаже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!!</a:t>
            </a:r>
            <a:endParaRPr lang="uk-UA" sz="2000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4605" y="428604"/>
            <a:ext cx="4781243" cy="446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14488"/>
            <a:ext cx="9144000" cy="2071702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 smtClean="0">
                <a:latin typeface="Century" pitchFamily="18" charset="0"/>
              </a:rPr>
              <a:t>Захалявна творчість</a:t>
            </a:r>
            <a:endParaRPr lang="uk-UA" sz="6000" b="1" i="1" dirty="0">
              <a:latin typeface="Century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428604"/>
            <a:ext cx="4071934" cy="4572032"/>
          </a:xfrm>
        </p:spPr>
        <p:txBody>
          <a:bodyPr>
            <a:no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>«Господь відвів від моїх очей призму, через яку я дивився на людей і самого себе. Він навчив мене як любити ворогів і тих, що нас ненавидять. А цього не навчить ніяка школа, крім тяжкої школи випробувань та чисельних довгих бесід із самим собою».</a:t>
            </a:r>
            <a:br>
              <a:rPr lang="uk-UA" sz="2400" dirty="0" smtClean="0">
                <a:latin typeface="Monotype Corsiva" pitchFamily="66" charset="0"/>
              </a:rPr>
            </a:br>
            <a:endParaRPr lang="uk-UA" sz="24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42852"/>
            <a:ext cx="3714776" cy="517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14488"/>
            <a:ext cx="9144000" cy="2071702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 err="1" smtClean="0">
                <a:latin typeface="Century" pitchFamily="18" charset="0"/>
              </a:rPr>
              <a:t>“Свою</a:t>
            </a:r>
            <a:r>
              <a:rPr lang="uk-UA" sz="6000" b="1" i="1" dirty="0" smtClean="0">
                <a:latin typeface="Century" pitchFamily="18" charset="0"/>
              </a:rPr>
              <a:t> Україну </a:t>
            </a:r>
            <a:r>
              <a:rPr lang="uk-UA" sz="6000" b="1" i="1" dirty="0" err="1" smtClean="0">
                <a:latin typeface="Century" pitchFamily="18" charset="0"/>
              </a:rPr>
              <a:t>любіть”</a:t>
            </a:r>
            <a:endParaRPr lang="uk-UA" sz="6000" b="1" i="1" dirty="0">
              <a:latin typeface="Century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500702"/>
            <a:ext cx="6786578" cy="50006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i="1" dirty="0" smtClean="0">
                <a:latin typeface="Arial Black" pitchFamily="34" charset="0"/>
              </a:rPr>
              <a:t>Творча спадщина Великого Кобзаря</a:t>
            </a:r>
            <a:endParaRPr lang="uk-UA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3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64</TotalTime>
  <Words>206</Words>
  <Application>Microsoft Office PowerPoint</Application>
  <PresentationFormat>Екран 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Трек</vt:lpstr>
      <vt:lpstr>На сторожі слова</vt:lpstr>
      <vt:lpstr>Від Літнього саду до петербурзької слави</vt:lpstr>
      <vt:lpstr>Така її доля… О боже мій милий!  За що ж ти караєш її, молоду?  За те, що так щиро вона полюбила  Козацькії очі?.. Прости сироту!  Кого ж їй любити? Ні батька, ні неньки,  Одна, як та пташка в далекім краю.  Пошли ж ти їй долю, – вона молоденька,  Бо люде чужії її засміють.</vt:lpstr>
      <vt:lpstr>Слайд 4</vt:lpstr>
      <vt:lpstr>«Невеликії три літа марно пролетіли…»</vt:lpstr>
      <vt:lpstr>Слайд 6</vt:lpstr>
      <vt:lpstr>Захалявна творчість</vt:lpstr>
      <vt:lpstr>«Господь відвів від моїх очей призму, через яку я дивився на людей і самого себе. Він навчив мене як любити ворогів і тих, що нас ненавидять. А цього не навчить ніяка школа, крім тяжкої школи випробувань та чисельних довгих бесід із самим собою». </vt:lpstr>
      <vt:lpstr>“Свою Україну любіть”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сторожі слова</dc:title>
  <cp:lastModifiedBy>majaky</cp:lastModifiedBy>
  <cp:revision>13</cp:revision>
  <dcterms:modified xsi:type="dcterms:W3CDTF">2013-12-04T13:48:18Z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374412</vt:lpwstr>
  </property>
  <property fmtid="{D5CDD505-2E9C-101B-9397-08002B2CF9AE}" name="NXPowerLiteVersion" pid="3">
    <vt:lpwstr>D4.1.4</vt:lpwstr>
  </property>
</Properties>
</file>