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tags+xml" PartName="/ppt/tags/tag6.xml"/>
  <Override ContentType="application/vnd.openxmlformats-officedocument.presentationml.tags+xml" PartName="/ppt/tags/tag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tags+xml" PartName="/ppt/tags/tag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tags+xml" PartName="/ppt/tags/tag14.xml"/>
  <Override ContentType="application/vnd.openxmlformats-officedocument.presentationml.tags+xml" PartName="/ppt/tags/tag15.xml"/>
  <Override ContentType="application/vnd.openxmlformats-officedocument.presentationml.tags+xml" PartName="/ppt/tags/tag12.xml"/>
  <Override ContentType="application/vnd.openxmlformats-officedocument.presentationml.tags+xml" PartName="/ppt/tags/tag1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tags+xml" PartName="/ppt/tags/tag9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tags+xml" PartName="/ppt/tags/tag7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Default ContentType="audio/wav" Extension="wav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306" r:id="rId3"/>
    <p:sldId id="260" r:id="rId4"/>
    <p:sldId id="258" r:id="rId5"/>
    <p:sldId id="259" r:id="rId6"/>
    <p:sldId id="261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72" r:id="rId15"/>
    <p:sldId id="284" r:id="rId16"/>
    <p:sldId id="273" r:id="rId17"/>
    <p:sldId id="309" r:id="rId18"/>
    <p:sldId id="312" r:id="rId19"/>
    <p:sldId id="285" r:id="rId20"/>
    <p:sldId id="313" r:id="rId21"/>
    <p:sldId id="317" r:id="rId22"/>
    <p:sldId id="318" r:id="rId23"/>
    <p:sldId id="274" r:id="rId24"/>
    <p:sldId id="320" r:id="rId25"/>
    <p:sldId id="276" r:id="rId26"/>
    <p:sldId id="298" r:id="rId27"/>
    <p:sldId id="271" r:id="rId28"/>
    <p:sldId id="323" r:id="rId29"/>
    <p:sldId id="296" r:id="rId30"/>
    <p:sldId id="321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Rg st="49" end="54"/>
    <p:penClr>
      <a:srgbClr val="FF0000"/>
    </p:penClr>
  </p:showPr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721" autoAdjust="0"/>
    <p:restoredTop sz="94721" autoAdjust="0"/>
  </p:normalViewPr>
  <p:slideViewPr>
    <p:cSldViewPr>
      <p:cViewPr varScale="1">
        <p:scale>
          <a:sx n="43" d="100"/>
          <a:sy n="43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90EA89-87A9-4010-A90F-278543824F41}" type="datetimeFigureOut">
              <a:rPr lang="uk-UA" smtClean="0"/>
              <a:pPr/>
              <a:t>26.06.2014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3B4B51C-B806-4EF4-A6D9-A55B5A9BBD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Users\admin\Music\Motsart_-_Rekviem_po_mechte_remix__(get-tune.net).mp3" TargetMode="External" Type="http://schemas.openxmlformats.org/officeDocument/2006/relationships/audio"/><Relationship Id="rId4" Target="../media/image4.pn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6.xml" Type="http://schemas.openxmlformats.org/officeDocument/2006/relationships/tag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_rels/slide12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audio2.wav" Type="http://schemas.openxmlformats.org/officeDocument/2006/relationships/audio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 ?><Relationships xmlns="http://schemas.openxmlformats.org/package/2006/relationships"><Relationship Id="rId3" Target="../media/audio2.wav" Type="http://schemas.openxmlformats.org/officeDocument/2006/relationships/audio"/><Relationship Id="rId2" Target="../slideLayouts/slideLayout2.xml" Type="http://schemas.openxmlformats.org/officeDocument/2006/relationships/slideLayout"/><Relationship Id="rId1" Target="../tags/tag9.xml" Type="http://schemas.openxmlformats.org/officeDocument/2006/relationships/tags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2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audio2.wav" Type="http://schemas.openxmlformats.org/officeDocument/2006/relationships/audio"/><Relationship Id="rId2" Target="../slideLayouts/slideLayout2.xml" Type="http://schemas.openxmlformats.org/officeDocument/2006/relationships/slideLayout"/><Relationship Id="rId1" Target="../tags/tag10.xml" Type="http://schemas.openxmlformats.org/officeDocument/2006/relationships/tags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audio3.wav" Type="http://schemas.openxmlformats.org/officeDocument/2006/relationships/audio"/><Relationship Id="rId2" Target="../slideLayouts/slideLayout2.xml" Type="http://schemas.openxmlformats.org/officeDocument/2006/relationships/slideLayout"/><Relationship Id="rId1" Target="../tags/tag11.xml" Type="http://schemas.openxmlformats.org/officeDocument/2006/relationships/tags"/><Relationship Id="rId4" Target="../media/image32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12.xml" Type="http://schemas.openxmlformats.org/officeDocument/2006/relationships/tag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7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14.xml" Type="http://schemas.openxmlformats.org/officeDocument/2006/relationships/tags"/></Relationships>
</file>

<file path=ppt/slides/_rels/slide28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40.jpeg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audio2.wav" Type="http://schemas.openxmlformats.org/officeDocument/2006/relationships/audio"/><Relationship Id="rId7" Target="../media/image44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15.xml" Type="http://schemas.openxmlformats.org/officeDocument/2006/relationships/tags"/><Relationship Id="rId6" Target="../media/image43.jpeg" Type="http://schemas.openxmlformats.org/officeDocument/2006/relationships/image"/><Relationship Id="rId5" Target="../media/image42.jpeg" Type="http://schemas.openxmlformats.org/officeDocument/2006/relationships/image"/><Relationship Id="rId4" Target="../media/image41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 ?><Relationships xmlns="http://schemas.openxmlformats.org/package/2006/relationships"><Relationship Id="rId3" Target="../media/audio1.wav" Type="http://schemas.openxmlformats.org/officeDocument/2006/relationships/audio"/><Relationship Id="rId2" Target="../slideLayouts/slideLayout2.xml" Type="http://schemas.openxmlformats.org/officeDocument/2006/relationships/slideLayout"/><Relationship Id="rId1" Target="../tags/tag3.xml" Type="http://schemas.openxmlformats.org/officeDocument/2006/relationships/tags"/><Relationship Id="rId4" Target="../media/image7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7544" y="404664"/>
            <a:ext cx="8424936" cy="626469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40960" cy="1512168"/>
          </a:xfrm>
        </p:spPr>
        <p:txBody>
          <a:bodyPr numCol="1">
            <a:no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ru-RU" sz="5400" b="1" spc="0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Чорнобиль</a:t>
            </a:r>
            <a:r>
              <a:rPr lang="ru-RU" sz="5400" b="1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:  </a:t>
            </a:r>
            <a:r>
              <a:rPr lang="ru-RU" sz="5400" b="1" spc="0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життя</a:t>
            </a:r>
            <a:r>
              <a:rPr lang="ru-RU" sz="5400" b="1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«до»  </a:t>
            </a:r>
            <a:r>
              <a:rPr lang="ru-RU" sz="5400" b="1" spc="0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й</a:t>
            </a:r>
            <a:r>
              <a:rPr lang="ru-RU" sz="5400" b="1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«</a:t>
            </a:r>
            <a:r>
              <a:rPr lang="ru-RU" sz="5400" b="1" spc="0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після</a:t>
            </a:r>
            <a:r>
              <a:rPr lang="ru-RU" sz="5400" b="1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uk-UA" sz="5400" b="1" spc="0" dirty="0">
              <a:ln w="19050">
                <a:solidFill>
                  <a:schemeClr val="bg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Motsart_-_Rekviem_po_mechte_remix_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317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5656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Будівництво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атомної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електростанції</a:t>
            </a:r>
            <a:r>
              <a:rPr lang="ru-RU" sz="3600" b="1" dirty="0" smtClean="0">
                <a:solidFill>
                  <a:schemeClr val="bg1"/>
                </a:solidFill>
              </a:rPr>
              <a:t> в  м. </a:t>
            </a:r>
            <a:r>
              <a:rPr lang="ru-RU" sz="3600" b="1" dirty="0" err="1" smtClean="0">
                <a:solidFill>
                  <a:schemeClr val="bg1"/>
                </a:solidFill>
              </a:rPr>
              <a:t>Прип’яті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проводилося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поспішно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що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призвело</a:t>
            </a:r>
            <a:r>
              <a:rPr lang="ru-RU" sz="3600" b="1" dirty="0" smtClean="0">
                <a:solidFill>
                  <a:schemeClr val="bg1"/>
                </a:solidFill>
              </a:rPr>
              <a:t> до </a:t>
            </a:r>
            <a:r>
              <a:rPr lang="ru-RU" sz="3600" b="1" dirty="0" err="1" smtClean="0">
                <a:solidFill>
                  <a:schemeClr val="bg1"/>
                </a:solidFill>
              </a:rPr>
              <a:t>зниження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якості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робіт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креслень</a:t>
            </a:r>
            <a:r>
              <a:rPr lang="ru-RU" sz="3600" b="1" dirty="0" smtClean="0">
                <a:solidFill>
                  <a:schemeClr val="bg1"/>
                </a:solidFill>
              </a:rPr>
              <a:t>. </a:t>
            </a:r>
            <a:r>
              <a:rPr lang="ru-RU" sz="3600" b="1" dirty="0" err="1" smtClean="0">
                <a:solidFill>
                  <a:schemeClr val="bg1"/>
                </a:solidFill>
              </a:rPr>
              <a:t>Помилки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проектантів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обслуговуючого</a:t>
            </a:r>
            <a:r>
              <a:rPr lang="ru-RU" sz="3600" b="1" dirty="0" smtClean="0">
                <a:solidFill>
                  <a:schemeClr val="bg1"/>
                </a:solidFill>
              </a:rPr>
              <a:t> персоналу не </a:t>
            </a:r>
            <a:r>
              <a:rPr lang="ru-RU" sz="3600" b="1" dirty="0" err="1" smtClean="0">
                <a:solidFill>
                  <a:schemeClr val="bg1"/>
                </a:solidFill>
              </a:rPr>
              <a:t>рідко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призводили</a:t>
            </a:r>
            <a:r>
              <a:rPr lang="ru-RU" sz="3600" b="1" dirty="0" smtClean="0">
                <a:solidFill>
                  <a:schemeClr val="bg1"/>
                </a:solidFill>
              </a:rPr>
              <a:t> до </a:t>
            </a:r>
            <a:r>
              <a:rPr lang="ru-RU" sz="3600" b="1" dirty="0" err="1" smtClean="0">
                <a:solidFill>
                  <a:schemeClr val="bg1"/>
                </a:solidFill>
              </a:rPr>
              <a:t>аварій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і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відмов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обладнання</a:t>
            </a:r>
            <a:r>
              <a:rPr lang="ru-RU" sz="3600" b="1" dirty="0" smtClean="0">
                <a:solidFill>
                  <a:schemeClr val="bg1"/>
                </a:solidFill>
              </a:rPr>
              <a:t>. </a:t>
            </a:r>
            <a:r>
              <a:rPr lang="ru-RU" sz="3600" b="1" dirty="0" err="1" smtClean="0">
                <a:solidFill>
                  <a:schemeClr val="bg1"/>
                </a:solidFill>
              </a:rPr>
              <a:t>Тільки</a:t>
            </a:r>
            <a:r>
              <a:rPr lang="ru-RU" sz="3600" b="1" dirty="0" smtClean="0">
                <a:solidFill>
                  <a:schemeClr val="bg1"/>
                </a:solidFill>
              </a:rPr>
              <a:t> у 1980 </a:t>
            </a:r>
            <a:r>
              <a:rPr lang="ru-RU" sz="3600" b="1" dirty="0" err="1" smtClean="0">
                <a:solidFill>
                  <a:schemeClr val="bg1"/>
                </a:solidFill>
              </a:rPr>
              <a:t>році</a:t>
            </a:r>
            <a:r>
              <a:rPr lang="ru-RU" sz="3600" b="1" dirty="0" smtClean="0">
                <a:solidFill>
                  <a:schemeClr val="bg1"/>
                </a:solidFill>
              </a:rPr>
              <a:t> 8 раз </a:t>
            </a:r>
            <a:r>
              <a:rPr lang="ru-RU" sz="3600" b="1" dirty="0" err="1" smtClean="0">
                <a:solidFill>
                  <a:schemeClr val="bg1"/>
                </a:solidFill>
              </a:rPr>
              <a:t>зупинялись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енергоблоки</a:t>
            </a:r>
            <a:r>
              <a:rPr lang="ru-RU" sz="3600" b="1" dirty="0" smtClean="0">
                <a:solidFill>
                  <a:schemeClr val="bg1"/>
                </a:solidFill>
              </a:rPr>
              <a:t>. </a:t>
            </a:r>
            <a:endParaRPr lang="uk-UA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212976"/>
            <a:ext cx="6408712" cy="33123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В </a:t>
            </a:r>
            <a:r>
              <a:rPr lang="ru-RU" b="1" dirty="0" err="1" smtClean="0"/>
              <a:t>ніч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25 на 26 </a:t>
            </a:r>
            <a:r>
              <a:rPr lang="ru-RU" b="1" dirty="0" err="1" smtClean="0"/>
              <a:t>квітня</a:t>
            </a:r>
            <a:r>
              <a:rPr lang="ru-RU" b="1" dirty="0" smtClean="0"/>
              <a:t> 1986 року в </a:t>
            </a:r>
            <a:r>
              <a:rPr lang="ru-RU" b="1" dirty="0" err="1" smtClean="0"/>
              <a:t>ході</a:t>
            </a:r>
            <a:r>
              <a:rPr lang="ru-RU" b="1" dirty="0" smtClean="0"/>
              <a:t> </a:t>
            </a:r>
            <a:r>
              <a:rPr lang="ru-RU" b="1" dirty="0" err="1" smtClean="0"/>
              <a:t>проведення</a:t>
            </a:r>
            <a:r>
              <a:rPr lang="ru-RU" b="1" dirty="0" smtClean="0"/>
              <a:t> на 4-му </a:t>
            </a:r>
            <a:r>
              <a:rPr lang="ru-RU" b="1" dirty="0" err="1" smtClean="0"/>
              <a:t>реакторі</a:t>
            </a:r>
            <a:r>
              <a:rPr lang="ru-RU" b="1" dirty="0" smtClean="0"/>
              <a:t> ЧАЕС </a:t>
            </a:r>
            <a:r>
              <a:rPr lang="ru-RU" b="1" dirty="0" err="1" smtClean="0"/>
              <a:t>експериментів</a:t>
            </a:r>
            <a:r>
              <a:rPr lang="ru-RU" b="1" dirty="0" smtClean="0"/>
              <a:t>, </a:t>
            </a:r>
            <a:r>
              <a:rPr lang="ru-RU" b="1" dirty="0" err="1" smtClean="0"/>
              <a:t>пов’язаних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режимами </a:t>
            </a:r>
            <a:r>
              <a:rPr lang="ru-RU" b="1" dirty="0" err="1" smtClean="0"/>
              <a:t>роботи</a:t>
            </a:r>
            <a:r>
              <a:rPr lang="ru-RU" b="1" dirty="0" smtClean="0"/>
              <a:t> турбогенератора, </a:t>
            </a:r>
            <a:r>
              <a:rPr lang="ru-RU" b="1" dirty="0" err="1" smtClean="0"/>
              <a:t>виникла</a:t>
            </a:r>
            <a:r>
              <a:rPr lang="ru-RU" b="1" dirty="0" smtClean="0"/>
              <a:t> </a:t>
            </a:r>
            <a:r>
              <a:rPr lang="ru-RU" b="1" dirty="0" err="1" smtClean="0"/>
              <a:t>великомасштабна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глобальними</a:t>
            </a:r>
            <a:r>
              <a:rPr lang="ru-RU" b="1" dirty="0" smtClean="0"/>
              <a:t> </a:t>
            </a:r>
            <a:r>
              <a:rPr lang="ru-RU" b="1" dirty="0" err="1" smtClean="0"/>
              <a:t>наслідками</a:t>
            </a:r>
            <a:r>
              <a:rPr lang="ru-RU" b="1" dirty="0" smtClean="0"/>
              <a:t> </a:t>
            </a:r>
            <a:r>
              <a:rPr lang="ru-RU" b="1" dirty="0" err="1" smtClean="0"/>
              <a:t>аварія</a:t>
            </a:r>
            <a:r>
              <a:rPr lang="ru-RU" b="1" dirty="0" smtClean="0"/>
              <a:t>.</a:t>
            </a:r>
            <a:endParaRPr lang="uk-UA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uk-UA" b="1" u="sng" dirty="0" smtClean="0">
                <a:solidFill>
                  <a:srgbClr val="FF0000"/>
                </a:solidFill>
              </a:rPr>
              <a:t>Ядерна катастрофа</a:t>
            </a:r>
            <a:endParaRPr lang="uk-UA" b="1" u="sng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sndAc>
      <p:stSnd loop="1">
        <p:snd r:embed="rId3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" y="0"/>
            <a:ext cx="9138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336704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О </a:t>
            </a:r>
            <a:r>
              <a:rPr lang="uk-UA" sz="3600" b="1" u="sng" dirty="0" smtClean="0">
                <a:solidFill>
                  <a:srgbClr val="FF0000"/>
                </a:solidFill>
              </a:rPr>
              <a:t>1 </a:t>
            </a:r>
            <a:r>
              <a:rPr lang="uk-UA" sz="3600" b="1" u="sng" dirty="0" err="1" smtClean="0">
                <a:solidFill>
                  <a:srgbClr val="FF0000"/>
                </a:solidFill>
              </a:rPr>
              <a:t>год</a:t>
            </a:r>
            <a:r>
              <a:rPr lang="uk-UA" sz="3600" b="1" u="sng" dirty="0" smtClean="0">
                <a:solidFill>
                  <a:srgbClr val="FF0000"/>
                </a:solidFill>
              </a:rPr>
              <a:t> 23 </a:t>
            </a:r>
            <a:r>
              <a:rPr lang="uk-UA" sz="3600" b="1" u="sng" dirty="0" err="1" smtClean="0">
                <a:solidFill>
                  <a:srgbClr val="FF0000"/>
                </a:solidFill>
              </a:rPr>
              <a:t>хв</a:t>
            </a:r>
            <a:r>
              <a:rPr lang="uk-UA" sz="3600" b="1" u="sng" dirty="0" smtClean="0">
                <a:solidFill>
                  <a:srgbClr val="FF0000"/>
                </a:solidFill>
              </a:rPr>
              <a:t> 40 </a:t>
            </a:r>
            <a:r>
              <a:rPr lang="uk-UA" sz="3600" b="1" u="sng" dirty="0" err="1" smtClean="0">
                <a:solidFill>
                  <a:srgbClr val="FF0000"/>
                </a:solidFill>
              </a:rPr>
              <a:t>сек</a:t>
            </a:r>
            <a:r>
              <a:rPr lang="uk-UA" sz="3600" b="1" u="sng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26 </a:t>
            </a:r>
            <a:r>
              <a:rPr lang="uk-UA" sz="3600" b="1" dirty="0" smtClean="0"/>
              <a:t>квітня перший, а слідом за ним другий вибух зруйнували реактор, в якому знаходилось  200 т  урану. Ланцюгова реакція ділення, яка виникла відразу ж після вибуху, зупинилась.  Почався процес плавлення тепловиділяючих збірок і всіх елементів активної зони. Утворився </a:t>
            </a:r>
            <a:r>
              <a:rPr lang="uk-UA" sz="3600" b="1" dirty="0" err="1" smtClean="0"/>
              <a:t>багатокомпозиційний</a:t>
            </a:r>
            <a:r>
              <a:rPr lang="uk-UA" sz="3600" b="1" dirty="0" smtClean="0"/>
              <a:t> розплав металу, що ділився.</a:t>
            </a:r>
            <a:endParaRPr lang="uk-UA" sz="3600" b="1" dirty="0"/>
          </a:p>
        </p:txBody>
      </p:sp>
    </p:spTree>
  </p:cSld>
  <p:clrMapOvr>
    <a:masterClrMapping/>
  </p:clrMapOvr>
  <p:transition spd="slow">
    <p:wipe dir="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19472"/>
            <a:ext cx="9144000" cy="767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Розвитку обстановки у ще більш загрозливому напрямку сприяло те, що на тих ділянках зруйнованого реактору, котрі були доступні для попадання зовнішнього повітря з киснем і мали температуру 1200-1500оС, загорівся графіт. </a:t>
            </a:r>
          </a:p>
          <a:p>
            <a:r>
              <a:rPr lang="uk-UA" sz="3200" b="1" dirty="0" smtClean="0"/>
              <a:t>Створилась вкрай загрозлива ситуація, коли горіння графіту і виникнення під реактором потужної теплової колони утворили небачений в історії людства штучний радіаційний вулкан фантастичної сили.</a:t>
            </a:r>
            <a:endParaRPr lang="uk-UA" sz="3200" b="1" dirty="0"/>
          </a:p>
        </p:txBody>
      </p:sp>
    </p:spTree>
  </p:cSld>
  <p:clrMapOvr>
    <a:masterClrMapping/>
  </p:clrMapOvr>
  <p:transition spd="slow">
    <p:wipe dir="d"/>
    <p:sndAc>
      <p:stSnd loop="1"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7240"/>
          </a:xfrm>
        </p:spPr>
        <p:txBody>
          <a:bodyPr>
            <a:noAutofit/>
          </a:bodyPr>
          <a:lstStyle/>
          <a:p>
            <a:pPr algn="ctr"/>
            <a:r>
              <a:rPr lang="uk-UA" sz="2800" b="1" u="sng" dirty="0" smtClean="0">
                <a:solidFill>
                  <a:schemeClr val="bg1"/>
                </a:solidFill>
              </a:rPr>
              <a:t>В таких, </a:t>
            </a:r>
            <a:r>
              <a:rPr lang="uk-UA" sz="2800" b="1" u="sng" dirty="0" err="1" smtClean="0">
                <a:solidFill>
                  <a:schemeClr val="bg1"/>
                </a:solidFill>
              </a:rPr>
              <a:t>надекстремальних</a:t>
            </a:r>
            <a:r>
              <a:rPr lang="uk-UA" sz="2800" b="1" u="sng" dirty="0" smtClean="0">
                <a:solidFill>
                  <a:schemeClr val="bg1"/>
                </a:solidFill>
              </a:rPr>
              <a:t> умовах вступали в боротьбу з атомною трагедією десятки і сотні тисяч людей. Ось як про цю небезпеку писала газета «Правда»: </a:t>
            </a:r>
            <a:r>
              <a:rPr lang="uk-UA" sz="2800" b="1" dirty="0" smtClean="0">
                <a:solidFill>
                  <a:srgbClr val="FF0000"/>
                </a:solidFill>
              </a:rPr>
              <a:t>«Не більше півтори хвилини можна працювати на даху, де розкидані сильні джерела випромінювання… Ні один механізм, ні найбільш досконалий робот не в змозі діяти тут – «вони сходять з глузду». І ось ідуть добровольці… Повільно, ой як повільно тягнуться секунди, і ми стаємо свідками того, як народжується подвиг.»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uk-UA" b="1" u="sng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Подвиг у Чорнобилі</a:t>
            </a:r>
            <a:endParaRPr lang="uk-UA" b="1" u="sng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1483" y="2420888"/>
            <a:ext cx="6022517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sndAc>
      <p:stSnd loop="1"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32859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</a:rPr>
              <a:t>Почалось найбільш героїчне в історії пожежної охорони світу бойове протистояння людей атомній стихії. З перших хвилин після вибуху на четвертому реакторі та локалізації аварії разом з пожежними мужньо боролись працівники ЧАЕС. Перебуваючи в епіцентрі катастрофи, ризикуючи своїм життям, енергетики робили все, що було в їх силах, щоб врятувати атомну станцію від ще більш небезпечних руйнувань.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56176" y="457200"/>
            <a:ext cx="2606824" cy="5564088"/>
          </a:xfrm>
        </p:spPr>
        <p:txBody>
          <a:bodyPr>
            <a:noAutofit/>
          </a:bodyPr>
          <a:lstStyle/>
          <a:p>
            <a:pPr algn="ctr"/>
            <a:r>
              <a:rPr lang="ru-RU" sz="3200" u="sng" dirty="0" err="1" smtClean="0">
                <a:solidFill>
                  <a:schemeClr val="bg1"/>
                </a:solidFill>
              </a:rPr>
              <a:t>Володимир</a:t>
            </a:r>
            <a:r>
              <a:rPr lang="ru-RU" sz="3200" u="sng" dirty="0" smtClean="0">
                <a:solidFill>
                  <a:schemeClr val="bg1"/>
                </a:solidFill>
              </a:rPr>
              <a:t> </a:t>
            </a:r>
            <a:r>
              <a:rPr lang="ru-RU" sz="3200" u="sng" dirty="0" err="1" smtClean="0">
                <a:solidFill>
                  <a:schemeClr val="bg1"/>
                </a:solidFill>
              </a:rPr>
              <a:t>Правик</a:t>
            </a:r>
            <a:r>
              <a:rPr lang="ru-RU" sz="2800" u="sng" dirty="0" smtClean="0">
                <a:solidFill>
                  <a:schemeClr val="bg1"/>
                </a:solidFill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</a:rPr>
              <a:t>який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отримав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смертельну</a:t>
            </a:r>
            <a:r>
              <a:rPr lang="ru-RU" sz="2800" dirty="0" smtClean="0">
                <a:solidFill>
                  <a:schemeClr val="bg1"/>
                </a:solidFill>
              </a:rPr>
              <a:t> дозу </a:t>
            </a:r>
            <a:r>
              <a:rPr lang="ru-RU" sz="2800" dirty="0" err="1" smtClean="0">
                <a:solidFill>
                  <a:schemeClr val="bg1"/>
                </a:solidFill>
              </a:rPr>
              <a:t>опромінення</a:t>
            </a:r>
            <a:r>
              <a:rPr lang="ru-RU" sz="2800" dirty="0" smtClean="0">
                <a:solidFill>
                  <a:schemeClr val="bg1"/>
                </a:solidFill>
              </a:rPr>
              <a:t> в </a:t>
            </a:r>
            <a:r>
              <a:rPr lang="ru-RU" sz="2800" dirty="0" err="1" smtClean="0">
                <a:solidFill>
                  <a:schemeClr val="bg1"/>
                </a:solidFill>
              </a:rPr>
              <a:t>перші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хвилини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аварії</a:t>
            </a:r>
            <a:r>
              <a:rPr lang="ru-RU" sz="2800" dirty="0" smtClean="0">
                <a:solidFill>
                  <a:schemeClr val="bg1"/>
                </a:solidFill>
              </a:rPr>
              <a:t> на ЧАЕС, до </a:t>
            </a:r>
            <a:r>
              <a:rPr lang="ru-RU" sz="2800" dirty="0" err="1" smtClean="0">
                <a:solidFill>
                  <a:schemeClr val="bg1"/>
                </a:solidFill>
              </a:rPr>
              <a:t>останнього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вірив</a:t>
            </a:r>
            <a:r>
              <a:rPr lang="ru-RU" sz="2800" dirty="0" smtClean="0">
                <a:solidFill>
                  <a:schemeClr val="bg1"/>
                </a:solidFill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</a:rPr>
              <a:t>що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житиме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uk-UA" sz="28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5868144" cy="64087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uk-UA" b="1" u="sng" dirty="0" smtClean="0">
                <a:solidFill>
                  <a:srgbClr val="FF0000"/>
                </a:solidFill>
              </a:rPr>
              <a:t>Герої-ліквідатори</a:t>
            </a:r>
            <a:endParaRPr lang="uk-UA" b="1" u="sng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1695450" cy="23812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979712" y="1196752"/>
            <a:ext cx="23762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АКІМОВ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Олександр</a:t>
            </a:r>
            <a:r>
              <a:rPr lang="ru-RU" sz="2400" b="1" u="sng" dirty="0" smtClean="0">
                <a:solidFill>
                  <a:schemeClr val="bg1"/>
                </a:solidFill>
              </a:rPr>
              <a:t> Федорович </a:t>
            </a:r>
            <a:r>
              <a:rPr lang="ru-RU" sz="2400" b="1" dirty="0" smtClean="0">
                <a:solidFill>
                  <a:schemeClr val="bg1"/>
                </a:solidFill>
              </a:rPr>
              <a:t>– </a:t>
            </a:r>
            <a:r>
              <a:rPr lang="ru-RU" sz="2400" dirty="0" smtClean="0"/>
              <a:t>начальник </a:t>
            </a:r>
            <a:r>
              <a:rPr lang="ru-RU" sz="2400" dirty="0" err="1" smtClean="0"/>
              <a:t>зміни</a:t>
            </a:r>
            <a:r>
              <a:rPr lang="ru-RU" sz="2400" dirty="0" smtClean="0"/>
              <a:t> 4-го </a:t>
            </a:r>
            <a:r>
              <a:rPr lang="ru-RU" sz="2400" dirty="0" err="1" smtClean="0"/>
              <a:t>енергоблока</a:t>
            </a:r>
            <a:endParaRPr lang="uk-UA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196752"/>
            <a:ext cx="1695450" cy="2371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228184" y="1124744"/>
            <a:ext cx="26642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БАРАНОВ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Анатолій</a:t>
            </a:r>
            <a:r>
              <a:rPr lang="ru-RU" sz="2400" b="1" u="sng" dirty="0" smtClean="0">
                <a:solidFill>
                  <a:schemeClr val="bg1"/>
                </a:solidFill>
              </a:rPr>
              <a:t>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Іванович</a:t>
            </a:r>
            <a:r>
              <a:rPr lang="ru-RU" sz="2400" b="1" u="sng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/>
              <a:t>– старший </a:t>
            </a:r>
            <a:r>
              <a:rPr lang="ru-RU" sz="2400" dirty="0" err="1" smtClean="0"/>
              <a:t>черговий</a:t>
            </a:r>
            <a:r>
              <a:rPr lang="ru-RU" sz="2400" dirty="0" smtClean="0"/>
              <a:t> </a:t>
            </a:r>
            <a:r>
              <a:rPr lang="ru-RU" sz="2400" dirty="0" err="1" smtClean="0"/>
              <a:t>електромонтер</a:t>
            </a:r>
            <a:r>
              <a:rPr lang="ru-RU" sz="2400" dirty="0" smtClean="0"/>
              <a:t> </a:t>
            </a:r>
            <a:r>
              <a:rPr lang="ru-RU" sz="2400" dirty="0" err="1" smtClean="0"/>
              <a:t>електроцеху</a:t>
            </a:r>
            <a:endParaRPr lang="uk-UA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05064"/>
            <a:ext cx="1695450" cy="24482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051720" y="3717032"/>
            <a:ext cx="20882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БРАЖНИК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В'ячеслав</a:t>
            </a:r>
            <a:r>
              <a:rPr lang="ru-RU" sz="2400" b="1" u="sng" dirty="0" smtClean="0">
                <a:solidFill>
                  <a:schemeClr val="bg1"/>
                </a:solidFill>
              </a:rPr>
              <a:t> Степанович </a:t>
            </a:r>
            <a:r>
              <a:rPr lang="ru-RU" sz="2400" dirty="0" smtClean="0"/>
              <a:t>– </a:t>
            </a:r>
            <a:r>
              <a:rPr lang="ru-RU" sz="2400" dirty="0" err="1" smtClean="0"/>
              <a:t>машиніст</a:t>
            </a:r>
            <a:r>
              <a:rPr lang="ru-RU" sz="2400" dirty="0" smtClean="0"/>
              <a:t> </a:t>
            </a:r>
            <a:r>
              <a:rPr lang="ru-RU" sz="2400" dirty="0" err="1" smtClean="0"/>
              <a:t>парової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турбіни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турбінного</a:t>
            </a:r>
            <a:r>
              <a:rPr lang="ru-RU" sz="2400" dirty="0" smtClean="0"/>
              <a:t> цеху</a:t>
            </a:r>
            <a:endParaRPr lang="uk-UA" sz="24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005064"/>
            <a:ext cx="1695450" cy="24482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372200" y="3789040"/>
            <a:ext cx="2520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u="sng" dirty="0" smtClean="0">
                <a:solidFill>
                  <a:schemeClr val="bg1"/>
                </a:solidFill>
              </a:rPr>
              <a:t>ВАЩУК Микола Васильович </a:t>
            </a:r>
            <a:r>
              <a:rPr lang="uk-UA" sz="2000" dirty="0" smtClean="0"/>
              <a:t>– командир відділення 6-ї самостійної воєнізованої пожежної частини міста Прип'яті.</a:t>
            </a:r>
            <a:endParaRPr lang="uk-UA" sz="20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sndAc>
      <p:stSnd loop="1"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>
            <a:normAutofit lnSpcReduction="10000"/>
          </a:bodyPr>
          <a:lstStyle/>
          <a:p>
            <a:r>
              <a:rPr lang="uk-UA" sz="2800" b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Мета:  </a:t>
            </a:r>
            <a:r>
              <a:rPr lang="uk-UA" sz="3200" b="1" i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осмислити та усвідомити масштаби трагічних подій, розбудити почуття відповідальності перед наступним поколінням, виховувати глибоку повагу до людей, які віддали своє життя в ім'я майбутнього життя людства, розвивати почуття гордості за свій народ, прищеплювати любов до рідного краю.</a:t>
            </a:r>
            <a:r>
              <a:rPr lang="uk-UA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  <a:endParaRPr lang="uk-UA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r>
              <a:rPr lang="uk-UA" u="sng" dirty="0" err="1" smtClean="0">
                <a:solidFill>
                  <a:srgbClr val="FF0000"/>
                </a:solidFill>
              </a:rPr>
              <a:t>Урок-</a:t>
            </a:r>
            <a:r>
              <a:rPr lang="uk-UA" u="sng" dirty="0" smtClean="0">
                <a:solidFill>
                  <a:srgbClr val="FF0000"/>
                </a:solidFill>
              </a:rPr>
              <a:t> реквієм.</a:t>
            </a:r>
            <a:endParaRPr lang="uk-UA" u="sng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64088" y="1600200"/>
            <a:ext cx="3401960" cy="4853136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/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старший оператор головного </a:t>
            </a:r>
            <a:r>
              <a:rPr lang="ru-RU" sz="2400" b="1" dirty="0" err="1" smtClean="0">
                <a:solidFill>
                  <a:schemeClr val="bg1"/>
                </a:solidFill>
              </a:rPr>
              <a:t>циркуляційного</a:t>
            </a:r>
            <a:r>
              <a:rPr lang="ru-RU" sz="2400" b="1" dirty="0" smtClean="0">
                <a:solidFill>
                  <a:schemeClr val="bg1"/>
                </a:solidFill>
              </a:rPr>
              <a:t> насосу 4-го </a:t>
            </a:r>
            <a:r>
              <a:rPr lang="ru-RU" sz="2400" b="1" dirty="0" err="1" smtClean="0">
                <a:solidFill>
                  <a:schemeClr val="bg1"/>
                </a:solidFill>
              </a:rPr>
              <a:t>енергоблоку</a:t>
            </a:r>
            <a:r>
              <a:rPr lang="ru-RU" sz="2400" b="1" dirty="0" smtClean="0">
                <a:solidFill>
                  <a:schemeClr val="bg1"/>
                </a:solidFill>
              </a:rPr>
              <a:t> реакторного цеху </a:t>
            </a:r>
            <a:r>
              <a:rPr lang="ru-RU" sz="2400" b="1" dirty="0" err="1" smtClean="0">
                <a:solidFill>
                  <a:schemeClr val="bg1"/>
                </a:solidFill>
              </a:rPr>
              <a:t>Чорнобильської</a:t>
            </a:r>
            <a:r>
              <a:rPr lang="ru-RU" sz="2400" b="1" dirty="0" smtClean="0">
                <a:solidFill>
                  <a:schemeClr val="bg1"/>
                </a:solidFill>
              </a:rPr>
              <a:t> АЕС.</a:t>
            </a:r>
          </a:p>
          <a:p>
            <a:pPr algn="ctr"/>
            <a:r>
              <a:rPr lang="ru-RU" sz="2400" b="1" dirty="0" err="1" smtClean="0">
                <a:solidFill>
                  <a:schemeClr val="bg1"/>
                </a:solidFill>
              </a:rPr>
              <a:t>Четвертий</a:t>
            </a:r>
            <a:r>
              <a:rPr lang="ru-RU" sz="2400" b="1" dirty="0" smtClean="0">
                <a:solidFill>
                  <a:schemeClr val="bg1"/>
                </a:solidFill>
              </a:rPr>
              <a:t> блок </a:t>
            </a:r>
            <a:r>
              <a:rPr lang="ru-RU" sz="2400" b="1" dirty="0" err="1" smtClean="0">
                <a:solidFill>
                  <a:schemeClr val="bg1"/>
                </a:solidFill>
              </a:rPr>
              <a:t>назавжди</a:t>
            </a:r>
            <a:r>
              <a:rPr lang="ru-RU" sz="2400" b="1" dirty="0" smtClean="0">
                <a:solidFill>
                  <a:schemeClr val="bg1"/>
                </a:solidFill>
              </a:rPr>
              <a:t> став для </a:t>
            </a:r>
            <a:r>
              <a:rPr lang="ru-RU" sz="2400" b="1" dirty="0" err="1" smtClean="0">
                <a:solidFill>
                  <a:schemeClr val="bg1"/>
                </a:solidFill>
              </a:rPr>
              <a:t>нього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</a:rPr>
              <a:t> могилою, </a:t>
            </a:r>
            <a:r>
              <a:rPr lang="ru-RU" sz="2400" b="1" dirty="0" err="1" smtClean="0">
                <a:solidFill>
                  <a:schemeClr val="bg1"/>
                </a:solidFill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пам'яттю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0072" y="457200"/>
            <a:ext cx="3542928" cy="11716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u="sng" dirty="0" smtClean="0">
                <a:solidFill>
                  <a:schemeClr val="bg1"/>
                </a:solidFill>
              </a:rPr>
              <a:t>ХОДЕМЧУК Валерій Ілліч </a:t>
            </a:r>
            <a:endParaRPr lang="uk-UA" sz="4000" u="sn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608512" cy="62646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484" y="-156422"/>
            <a:ext cx="9206484" cy="70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71400"/>
            <a:ext cx="9143999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93188" cy="689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-171400"/>
            <a:ext cx="9324528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356992"/>
            <a:ext cx="5981700" cy="31527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/>
              <a:t>Ряд учасників ліквідації наслідків аварії одержали надто велику дозу опромінення, не сумісну з життям.  Людський організм не був спроможний витримати такого потужного радіаційного удару, який він прийняв на себе в перші хвилини і години боротьби.</a:t>
            </a:r>
            <a:endParaRPr lang="uk-UA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custDataLst>
      <p:tags r:id="rId1"/>
    </p:custDataLst>
  </p:cSld>
  <p:clrMapOvr>
    <a:masterClrMapping/>
  </p:clrMapOvr>
  <p:transition spd="slow"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35152"/>
          </a:xfrm>
        </p:spPr>
        <p:txBody>
          <a:bodyPr>
            <a:normAutofit lnSpcReduction="10000"/>
          </a:bodyPr>
          <a:lstStyle/>
          <a:p>
            <a:r>
              <a:rPr lang="uk-UA" b="1" u="sng" dirty="0" smtClean="0">
                <a:solidFill>
                  <a:srgbClr val="FF0000"/>
                </a:solidFill>
              </a:rPr>
              <a:t>Перша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chemeClr val="bg1"/>
                </a:solidFill>
              </a:rPr>
              <a:t>пожежні і енергетики своїми діями відвернули страшну загрозу від мільйонів людей. Страшно уявити. які наслідки могли бути. якби герої Чорнобиля не ліквідували небезпеку, що на нас насувалась</a:t>
            </a:r>
            <a:r>
              <a:rPr lang="uk-UA" dirty="0" smtClean="0"/>
              <a:t>.</a:t>
            </a:r>
          </a:p>
          <a:p>
            <a:r>
              <a:rPr lang="uk-UA" b="1" u="sng" dirty="0" smtClean="0">
                <a:solidFill>
                  <a:srgbClr val="FF0000"/>
                </a:solidFill>
              </a:rPr>
              <a:t>Друга</a:t>
            </a:r>
            <a:r>
              <a:rPr lang="uk-UA" b="1" u="sng" dirty="0" smtClean="0"/>
              <a:t>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chemeClr val="bg1"/>
                </a:solidFill>
              </a:rPr>
              <a:t>співробітники пожежної охорони і працівники АЕС, які боролись з вогнем і радіацією, виявили безмежний героїзм і надлюдські можливості в самому ядерному пеклі.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3600" b="1" u="sng" dirty="0" err="1" smtClean="0">
                <a:solidFill>
                  <a:srgbClr val="FF0000"/>
                </a:solidFill>
              </a:rPr>
              <a:t>Особливу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велич</a:t>
            </a:r>
            <a:r>
              <a:rPr lang="ru-RU" sz="3600" b="1" u="sng" dirty="0" smtClean="0">
                <a:solidFill>
                  <a:srgbClr val="FF0000"/>
                </a:solidFill>
              </a:rPr>
              <a:t> подвигу,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який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здійснили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пожежні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і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працівники</a:t>
            </a:r>
            <a:r>
              <a:rPr lang="ru-RU" sz="3600" b="1" u="sng" dirty="0" smtClean="0">
                <a:solidFill>
                  <a:srgbClr val="FF0000"/>
                </a:solidFill>
              </a:rPr>
              <a:t> ЧАЕС 26 </a:t>
            </a:r>
            <a:r>
              <a:rPr lang="ru-RU" sz="3600" b="1" u="sng" dirty="0" err="1" smtClean="0">
                <a:solidFill>
                  <a:srgbClr val="FF0000"/>
                </a:solidFill>
              </a:rPr>
              <a:t>квітня</a:t>
            </a:r>
            <a:r>
              <a:rPr lang="ru-RU" sz="3600" b="1" u="sng" dirty="0" smtClean="0">
                <a:solidFill>
                  <a:srgbClr val="FF0000"/>
                </a:solidFill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</a:rPr>
              <a:t>1986 року, </a:t>
            </a:r>
            <a:r>
              <a:rPr lang="ru-RU" b="1" u="sng" dirty="0" err="1" smtClean="0">
                <a:solidFill>
                  <a:srgbClr val="FF0000"/>
                </a:solidFill>
              </a:rPr>
              <a:t>надають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ru-RU" b="1" u="sng" dirty="0" err="1" smtClean="0">
                <a:solidFill>
                  <a:srgbClr val="FF0000"/>
                </a:solidFill>
              </a:rPr>
              <a:t>дві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ru-RU" b="1" u="sng" dirty="0" err="1" smtClean="0">
                <a:solidFill>
                  <a:srgbClr val="FF0000"/>
                </a:solidFill>
              </a:rPr>
              <a:t>обставини</a:t>
            </a:r>
            <a:r>
              <a:rPr lang="ru-RU" b="1" u="sng" dirty="0" smtClean="0">
                <a:solidFill>
                  <a:srgbClr val="FF0000"/>
                </a:solidFill>
              </a:rPr>
              <a:t>:</a:t>
            </a:r>
            <a:endParaRPr lang="uk-UA" b="1" u="sng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mso2CAFE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165304"/>
            <a:ext cx="82352" cy="4320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uk-UA" u="sng" dirty="0" smtClean="0">
                <a:solidFill>
                  <a:srgbClr val="FF0000"/>
                </a:solidFill>
              </a:rPr>
              <a:t>Евакуація населення</a:t>
            </a:r>
            <a:endParaRPr lang="uk-UA" u="sng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55232"/>
          </a:xfrm>
        </p:spPr>
        <p:txBody>
          <a:bodyPr>
            <a:normAutofit fontScale="25000" lnSpcReduction="20000"/>
          </a:bodyPr>
          <a:lstStyle/>
          <a:p>
            <a:endParaRPr lang="uk-UA" sz="8600" b="1" u="sng" dirty="0" smtClean="0">
              <a:solidFill>
                <a:schemeClr val="bg1"/>
              </a:solidFill>
            </a:endParaRPr>
          </a:p>
          <a:p>
            <a:r>
              <a:rPr lang="uk-UA" sz="8600" b="1" u="sng" dirty="0" smtClean="0"/>
              <a:t>- зона відчуження </a:t>
            </a:r>
            <a:r>
              <a:rPr lang="uk-UA" sz="8600" b="1" u="sng" dirty="0" smtClean="0">
                <a:solidFill>
                  <a:schemeClr val="bg1"/>
                </a:solidFill>
              </a:rPr>
              <a:t>(рівень радіації по зовнішньому кордону 29 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мР</a:t>
            </a:r>
            <a:r>
              <a:rPr lang="uk-UA" sz="8600" b="1" u="sng" dirty="0" smtClean="0">
                <a:solidFill>
                  <a:schemeClr val="bg1"/>
                </a:solidFill>
              </a:rPr>
              <a:t>/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год</a:t>
            </a:r>
            <a:r>
              <a:rPr lang="uk-UA" sz="8600" b="1" u="sng" dirty="0" smtClean="0">
                <a:solidFill>
                  <a:schemeClr val="bg1"/>
                </a:solidFill>
              </a:rPr>
              <a:t>). Площа 982 км2. Вона охоплювала ЧАЕС, м. Прип’ять, 15 населених пунктів, 4627 дворів, 4 колгоспи, 9 промислових об’єктів, 11 навчальних закладів, раніше там проживало 62 852 людей; </a:t>
            </a:r>
          </a:p>
          <a:p>
            <a:r>
              <a:rPr lang="uk-UA" sz="8600" b="1" u="sng" dirty="0" smtClean="0"/>
              <a:t>-</a:t>
            </a:r>
            <a:r>
              <a:rPr lang="uk-UA" sz="8600" b="1" u="sng" dirty="0" smtClean="0">
                <a:solidFill>
                  <a:schemeClr val="bg1"/>
                </a:solidFill>
              </a:rPr>
              <a:t> </a:t>
            </a:r>
            <a:r>
              <a:rPr lang="uk-UA" sz="8600" b="1" u="sng" dirty="0" smtClean="0"/>
              <a:t>зона відселення </a:t>
            </a:r>
            <a:r>
              <a:rPr lang="uk-UA" sz="8600" b="1" u="sng" dirty="0" smtClean="0">
                <a:solidFill>
                  <a:schemeClr val="bg1"/>
                </a:solidFill>
              </a:rPr>
              <a:t>(20-5 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мР</a:t>
            </a:r>
            <a:r>
              <a:rPr lang="uk-UA" sz="8600" b="1" u="sng" dirty="0" smtClean="0">
                <a:solidFill>
                  <a:schemeClr val="bg1"/>
                </a:solidFill>
              </a:rPr>
              <a:t>/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год</a:t>
            </a:r>
            <a:r>
              <a:rPr lang="uk-UA" sz="8600" b="1" u="sng" dirty="0" smtClean="0">
                <a:solidFill>
                  <a:schemeClr val="bg1"/>
                </a:solidFill>
              </a:rPr>
              <a:t>). Її площа – 3320 км2, на які розміщено 23 населених пункти, 9969 дворів, 5 колгоспів і господарств, 8 промислових об’єктів, 27 навчальних закладів. Тут проживало 33 562 людини; </a:t>
            </a:r>
          </a:p>
          <a:p>
            <a:r>
              <a:rPr lang="uk-UA" sz="8600" b="1" u="sng" dirty="0" smtClean="0"/>
              <a:t>- зона жорстокого контролю </a:t>
            </a:r>
            <a:r>
              <a:rPr lang="uk-UA" sz="8600" b="1" u="sng" dirty="0" smtClean="0">
                <a:solidFill>
                  <a:schemeClr val="bg1"/>
                </a:solidFill>
              </a:rPr>
              <a:t>(5-3 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мР</a:t>
            </a:r>
            <a:r>
              <a:rPr lang="uk-UA" sz="8600" b="1" u="sng" dirty="0" smtClean="0">
                <a:solidFill>
                  <a:schemeClr val="bg1"/>
                </a:solidFill>
              </a:rPr>
              <a:t>/</a:t>
            </a:r>
            <a:r>
              <a:rPr lang="uk-UA" sz="8600" b="1" u="sng" dirty="0" err="1" smtClean="0">
                <a:solidFill>
                  <a:schemeClr val="bg1"/>
                </a:solidFill>
              </a:rPr>
              <a:t>год</a:t>
            </a:r>
            <a:r>
              <a:rPr lang="uk-UA" sz="8600" b="1" u="sng" dirty="0" smtClean="0">
                <a:solidFill>
                  <a:schemeClr val="bg1"/>
                </a:solidFill>
              </a:rPr>
              <a:t>). Площа 1500 км2, 86 населених пунктів, 29 754 дворів, 2 колгоспи, радгоспів, 16 промислових об’єктів, 44 навчальних закладів. Тут проживало 46 200 людей.</a:t>
            </a:r>
            <a:endParaRPr lang="uk-UA" sz="8600" b="1" u="sng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solidFill>
                  <a:srgbClr val="FF0000"/>
                </a:solidFill>
              </a:rPr>
              <a:t>На забрудненій радіонуклідами площі України спочатку було виділено три зони: </a:t>
            </a: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7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До…</a:t>
            </a:r>
            <a:endParaRPr lang="uk-U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Після…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cut thruBlk="1"/>
    <p:sndAc>
      <p:stSnd loop="1"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24744"/>
            <a:ext cx="5760639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uk-UA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3600" b="1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Минуло 26 років, а чорний день Чорнобильської трагедії продовжує хвилювати людей: і тих, кого він зачепив своїм недобрим крилом, і тих, хто пізніше народився далеко від покривдженої, землі. Цей день не минув безслідно, він розплодив по світу багато трагедій; він буде завжди об'єднувати всіх одним спогадом, однією печаллю, однією надією.</a:t>
            </a:r>
            <a:endParaRPr lang="uk-UA" sz="3600" b="1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10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uk-UA" sz="4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Ти відомий сьогодні кожному –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Не ім’ям своїм, а бідою.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Тою вулицею порожньою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Понад прип’ятською водою…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Мій Чорнобиль! Зелений </a:t>
            </a:r>
            <a:r>
              <a:rPr lang="uk-UA" sz="4000" b="1" dirty="0" err="1" smtClean="0">
                <a:solidFill>
                  <a:srgbClr val="00FF00"/>
                </a:solidFill>
              </a:rPr>
              <a:t>пагорбе</a:t>
            </a:r>
            <a:r>
              <a:rPr lang="uk-UA" sz="4000" b="1" dirty="0" smtClean="0">
                <a:solidFill>
                  <a:srgbClr val="00FF00"/>
                </a:solidFill>
              </a:rPr>
              <a:t>!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У якому ти жив сторіччі?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Запеклись перестиглі ягоди,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FF00"/>
                </a:solidFill>
              </a:rPr>
              <a:t>Наче кров, на твоїм обличчі.</a:t>
            </a:r>
            <a:endParaRPr lang="uk-UA" sz="4000" b="1" dirty="0">
              <a:solidFill>
                <a:srgbClr val="00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custDataLst>
      <p:tags r:id="rId1"/>
    </p:custData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708920"/>
            <a:ext cx="7488832" cy="3848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Серед усіх трагедій, які пережило людство, чорнобильська катастрофа не має аналогів за масштабами рукотворного забруднення екологічної сфери, негативного впливу на здоров’я, психіку людей, їх соціальні, економічні і побутові умови життя.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custDataLst>
      <p:tags r:id="rId1"/>
    </p:custDataLst>
  </p:cSld>
  <p:clrMapOvr>
    <a:masterClrMapping/>
  </p:clrMapOvr>
  <p:transition spd="slow">
    <p:plus/>
    <p:sndAc>
      <p:stSnd>
        <p:snd r:embed="rId3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708920"/>
            <a:ext cx="6264696" cy="38164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2800" dirty="0" smtClean="0">
                <a:ln w="50800">
                  <a:solidFill>
                    <a:schemeClr val="bg1"/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Щоб глибше зрозуміти весь трагізм становища, в яке потрапили мільйони людей, знайти коріння цього всенародного лиха, повернемося трохи до історії чорнобильського регіону і діючої в ньому атомної станції.</a:t>
            </a:r>
          </a:p>
          <a:p>
            <a:pPr>
              <a:buNone/>
            </a:pPr>
            <a:endParaRPr lang="uk-UA" sz="2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15240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1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0" fill="hold"/>
                                        <p:tgtEl>
                                          <p:spTgt spid="61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264" y="154460"/>
            <a:ext cx="8995735" cy="670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/>
          <a:lstStyle/>
          <a:p>
            <a:pPr algn="ctr"/>
            <a:r>
              <a:rPr lang="uk-UA" sz="3200" b="1" dirty="0" smtClean="0">
                <a:ln w="50800"/>
                <a:solidFill>
                  <a:srgbClr val="FF0000"/>
                </a:solidFill>
              </a:rPr>
              <a:t>Чорнобиль </a:t>
            </a:r>
            <a:r>
              <a:rPr lang="uk-UA" sz="3200" b="1" dirty="0" smtClean="0">
                <a:ln w="50800"/>
                <a:solidFill>
                  <a:schemeClr val="bg1"/>
                </a:solidFill>
              </a:rPr>
              <a:t>– місто Київської області України – розташований на річці Прип’яті при впаданні в неї річки Уж. Він є одним з найстаріших слов’янських міст.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/>
                </a:solidFill>
              </a:rPr>
              <a:t>У </a:t>
            </a:r>
            <a:r>
              <a:rPr lang="ru-RU" sz="3200" b="1" dirty="0" smtClean="0">
                <a:ln w="50800"/>
                <a:solidFill>
                  <a:srgbClr val="FF0000"/>
                </a:solidFill>
              </a:rPr>
              <a:t>1923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році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утворюється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Чорнобильський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район.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Його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центром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стає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місто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Чорнобиль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. У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районі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– </a:t>
            </a:r>
            <a:r>
              <a:rPr lang="ru-RU" sz="3200" b="1" dirty="0" smtClean="0">
                <a:ln w="50800"/>
                <a:solidFill>
                  <a:srgbClr val="FF0000"/>
                </a:solidFill>
              </a:rPr>
              <a:t>64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населені</a:t>
            </a:r>
            <a:r>
              <a:rPr lang="ru-RU" sz="3200" b="1" dirty="0" smtClean="0">
                <a:ln w="50800"/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ln w="50800"/>
                <a:solidFill>
                  <a:schemeClr val="bg1"/>
                </a:solidFill>
              </a:rPr>
              <a:t>пункти</a:t>
            </a:r>
            <a:r>
              <a:rPr lang="ru-RU" sz="3200" b="1" dirty="0" smtClean="0">
                <a:ln w="50800"/>
                <a:solidFill>
                  <a:srgbClr val="002060"/>
                </a:solidFill>
              </a:rPr>
              <a:t>.</a:t>
            </a:r>
            <a:endParaRPr lang="uk-UA" sz="3200" b="1" dirty="0" smtClean="0">
              <a:ln w="50800"/>
              <a:solidFill>
                <a:srgbClr val="002060"/>
              </a:solidFill>
            </a:endParaRPr>
          </a:p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9"/>
            <a:ext cx="8229600" cy="2088231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b="1" dirty="0" smtClean="0">
                <a:solidFill>
                  <a:schemeClr val="bg1"/>
                </a:solidFill>
              </a:rPr>
              <a:t/>
            </a:r>
            <a:br>
              <a:rPr lang="uk-UA" sz="3100" b="1" dirty="0" smtClean="0">
                <a:solidFill>
                  <a:schemeClr val="bg1"/>
                </a:solidFill>
              </a:rPr>
            </a:br>
            <a:r>
              <a:rPr lang="uk-UA" sz="3100" b="1" dirty="0" smtClean="0">
                <a:solidFill>
                  <a:schemeClr val="bg1"/>
                </a:solidFill>
              </a:rPr>
              <a:t/>
            </a:r>
            <a:br>
              <a:rPr lang="uk-UA" sz="3100" b="1" dirty="0" smtClean="0">
                <a:solidFill>
                  <a:schemeClr val="bg1"/>
                </a:solidFill>
              </a:rPr>
            </a:br>
            <a:r>
              <a:rPr lang="uk-UA" sz="3100" b="1" dirty="0" smtClean="0">
                <a:solidFill>
                  <a:schemeClr val="bg1"/>
                </a:solidFill>
              </a:rPr>
              <a:t/>
            </a:r>
            <a:br>
              <a:rPr lang="uk-UA" sz="3100" b="1" dirty="0" smtClean="0">
                <a:solidFill>
                  <a:schemeClr val="bg1"/>
                </a:solidFill>
              </a:rPr>
            </a:br>
            <a:r>
              <a:rPr lang="uk-UA" sz="3100" b="1" dirty="0" smtClean="0">
                <a:solidFill>
                  <a:schemeClr val="bg1"/>
                </a:solidFill>
              </a:rPr>
              <a:t>На ім’я міста Чорнобиля (до ХІІ ст. </a:t>
            </a:r>
            <a:r>
              <a:rPr lang="uk-UA" sz="3100" b="1" dirty="0" err="1" smtClean="0">
                <a:solidFill>
                  <a:schemeClr val="bg1"/>
                </a:solidFill>
              </a:rPr>
              <a:t>Стрежев</a:t>
            </a:r>
            <a:r>
              <a:rPr lang="uk-UA" sz="3100" b="1" dirty="0" smtClean="0">
                <a:solidFill>
                  <a:schemeClr val="bg1"/>
                </a:solidFill>
              </a:rPr>
              <a:t>) була названа і атомна електростанція. все життя і діяльність Чорнобильської АЕС були пов’язані зі своїм ровесником – містом Прип’яттю.</a:t>
            </a:r>
            <a:r>
              <a:rPr lang="uk-UA" sz="4400" b="1" dirty="0" smtClean="0">
                <a:solidFill>
                  <a:schemeClr val="bg1"/>
                </a:solidFill>
              </a:rPr>
              <a:t/>
            </a:r>
            <a:br>
              <a:rPr lang="uk-UA" sz="4400" b="1" dirty="0" smtClean="0">
                <a:solidFill>
                  <a:schemeClr val="bg1"/>
                </a:solidFill>
              </a:rPr>
            </a:br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" y="1"/>
            <a:ext cx="9155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У травня 1971 року будівельники ЧАЕС розпочали рити котлован під головний корпус І-го </a:t>
            </a:r>
            <a:r>
              <a:rPr lang="uk-UA" sz="3200" b="1" dirty="0" err="1" smtClean="0">
                <a:solidFill>
                  <a:schemeClr val="bg1"/>
                </a:solidFill>
              </a:rPr>
              <a:t>енергоблока</a:t>
            </a:r>
            <a:r>
              <a:rPr lang="uk-UA" sz="3200" b="1" dirty="0" smtClean="0">
                <a:solidFill>
                  <a:schemeClr val="bg1"/>
                </a:solidFill>
              </a:rPr>
              <a:t>. А вже 15 серпня 1972 року чашу котловану головного корпусу заповнили сотні учасників будівництва АЕС. Паралельно розгорнулися роботи по зведенню міста енергетиків – Прип’яті.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15240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</p:spTree>
    <p:custDataLst>
      <p:tags r:id="rId1"/>
    </p:custData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8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9.5|5.6|5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6.1|3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4.7|4.8|3.3|2.4|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|5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6.1|13.6|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14.1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1785</TotalTime>
  <Words>1019</Words>
  <Application>Microsoft Office PowerPoint</Application>
  <PresentationFormat>Экран (4:3)</PresentationFormat>
  <Paragraphs>50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Чорнобиль :  життя «до»  й  «після»</vt:lpstr>
      <vt:lpstr>Урок- реквієм.</vt:lpstr>
      <vt:lpstr>Слайд 3</vt:lpstr>
      <vt:lpstr>Слайд 4</vt:lpstr>
      <vt:lpstr>Слайд 5</vt:lpstr>
      <vt:lpstr>Слайд 6</vt:lpstr>
      <vt:lpstr>Слайд 7</vt:lpstr>
      <vt:lpstr>   На ім’я міста Чорнобиля (до ХІІ ст. Стрежев) була названа і атомна електростанція. все життя і діяльність Чорнобильської АЕС були пов’язані зі своїм ровесником – містом Прип’яттю. </vt:lpstr>
      <vt:lpstr>Слайд 9</vt:lpstr>
      <vt:lpstr>Слайд 10</vt:lpstr>
      <vt:lpstr>Ядерна катастрофа</vt:lpstr>
      <vt:lpstr>Слайд 12</vt:lpstr>
      <vt:lpstr>Слайд 13</vt:lpstr>
      <vt:lpstr>Подвиг у Чорнобилі</vt:lpstr>
      <vt:lpstr>Слайд 15</vt:lpstr>
      <vt:lpstr>Слайд 16</vt:lpstr>
      <vt:lpstr>Володимир Правик, який отримав смертельну дозу опромінення в перші хвилини аварії на ЧАЕС, до останнього вірив, що житиме.</vt:lpstr>
      <vt:lpstr>Герої-ліквідатори</vt:lpstr>
      <vt:lpstr>Слайд 19</vt:lpstr>
      <vt:lpstr>ХОДЕМЧУК Валерій Ілліч </vt:lpstr>
      <vt:lpstr>Слайд 21</vt:lpstr>
      <vt:lpstr>Слайд 22</vt:lpstr>
      <vt:lpstr>Слайд 23</vt:lpstr>
      <vt:lpstr>Слайд 24</vt:lpstr>
      <vt:lpstr>Особливу велич подвигу, який здійснили пожежні і працівники ЧАЕС 26 квітня 1986 року, надають дві обставини:</vt:lpstr>
      <vt:lpstr>Евакуація населення</vt:lpstr>
      <vt:lpstr>На забрудненій радіонуклідами площі України спочатку було виділено три зони: </vt:lpstr>
      <vt:lpstr>До…</vt:lpstr>
      <vt:lpstr>Після…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Олег</cp:lastModifiedBy>
  <cp:revision>189</cp:revision>
  <dcterms:created xsi:type="dcterms:W3CDTF">2013-04-06T21:22:17Z</dcterms:created>
  <dcterms:modified xsi:type="dcterms:W3CDTF">2014-06-25T21:21:33Z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1900578</vt:lpwstr>
  </property>
  <property fmtid="{D5CDD505-2E9C-101B-9397-08002B2CF9AE}" name="NXPowerLiteVersion" pid="3">
    <vt:lpwstr>D4.1.4</vt:lpwstr>
  </property>
</Properties>
</file>