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tags+xml" PartName="/ppt/tags/tag6.xml"/>
  <Override ContentType="application/vnd.openxmlformats-officedocument.presentationml.tags+xml" PartName="/ppt/tags/tag7.xml"/>
  <Override ContentType="application/vnd.openxmlformats-officedocument.presentationml.tags+xml" PartName="/ppt/tags/tag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tags+xml" PartName="/ppt/tags/tag4.xml"/>
  <Override ContentType="application/vnd.openxmlformats-officedocument.presentationml.tags+xml" PartName="/ppt/tags/tag5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tags+xml" PartName="/ppt/tags/tag2.xml"/>
  <Override ContentType="application/vnd.openxmlformats-officedocument.presentationml.tags+xml" PartName="/ppt/tags/tag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presentationml.tags+xml" PartName="/ppt/tags/tag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324" r:id="rId2"/>
    <p:sldId id="303" r:id="rId3"/>
    <p:sldId id="325" r:id="rId4"/>
    <p:sldId id="326" r:id="rId5"/>
    <p:sldId id="270" r:id="rId6"/>
    <p:sldId id="328" r:id="rId7"/>
    <p:sldId id="279" r:id="rId8"/>
    <p:sldId id="280" r:id="rId9"/>
    <p:sldId id="330" r:id="rId10"/>
    <p:sldId id="282" r:id="rId11"/>
    <p:sldId id="278" r:id="rId12"/>
    <p:sldId id="292" r:id="rId13"/>
    <p:sldId id="295" r:id="rId14"/>
    <p:sldId id="294" r:id="rId15"/>
    <p:sldId id="297" r:id="rId16"/>
    <p:sldId id="283" r:id="rId1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kiosk/>
    <p:sldRg st="49" end="54"/>
    <p:penClr>
      <a:srgbClr val="FF0000"/>
    </p:penClr>
  </p:showPr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2721" autoAdjust="0"/>
    <p:restoredTop sz="94721" autoAdjust="0"/>
  </p:normalViewPr>
  <p:slideViewPr>
    <p:cSldViewPr>
      <p:cViewPr varScale="1">
        <p:scale>
          <a:sx n="43" d="100"/>
          <a:sy n="43" d="100"/>
        </p:scale>
        <p:origin x="-134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 ?><Relationships xmlns="http://schemas.openxmlformats.org/package/2006/relationships"><Relationship Id="rId3" Target="../media/image36.jpeg" Type="http://schemas.openxmlformats.org/officeDocument/2006/relationships/image"/><Relationship Id="rId2" Target="../slideLayouts/slideLayout2.xml" Type="http://schemas.openxmlformats.org/officeDocument/2006/relationships/slideLayout"/><Relationship Id="rId1" Target="../tags/tag5.xml" Type="http://schemas.openxmlformats.org/officeDocument/2006/relationships/tags"/><Relationship Id="rId4" Target="../media/image37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3" Target="../media/audio1.wav" Type="http://schemas.openxmlformats.org/officeDocument/2006/relationships/audio"/><Relationship Id="rId2" Target="../slideLayouts/slideLayout2.xml" Type="http://schemas.openxmlformats.org/officeDocument/2006/relationships/slideLayout"/><Relationship Id="rId1" Target="../tags/tag6.xml" Type="http://schemas.openxmlformats.org/officeDocument/2006/relationships/tags"/><Relationship Id="rId4" Target="../media/image38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8" Target="../media/image42.jpeg" Type="http://schemas.openxmlformats.org/officeDocument/2006/relationships/image"/><Relationship Id="rId3" Target="../slideLayouts/slideLayout2.xml" Type="http://schemas.openxmlformats.org/officeDocument/2006/relationships/slideLayout"/><Relationship Id="rId7" Target="../media/image41.jpeg" Type="http://schemas.openxmlformats.org/officeDocument/2006/relationships/image"/><Relationship Id="rId2" Target="file:///C:\Users\Public\Music\Sample%20Music\Maid%20with%20the%20Flaxen%20Hair.mp3" TargetMode="External" Type="http://schemas.openxmlformats.org/officeDocument/2006/relationships/audio"/><Relationship Id="rId1" Target="../tags/tag7.xml" Type="http://schemas.openxmlformats.org/officeDocument/2006/relationships/tags"/><Relationship Id="rId6" Target="../media/image40.jpeg" Type="http://schemas.openxmlformats.org/officeDocument/2006/relationships/image"/><Relationship Id="rId11" Target="../media/image45.png" Type="http://schemas.openxmlformats.org/officeDocument/2006/relationships/image"/><Relationship Id="rId5" Target="../media/image39.jpeg" Type="http://schemas.openxmlformats.org/officeDocument/2006/relationships/image"/><Relationship Id="rId10" Target="../media/image44.jpeg" Type="http://schemas.openxmlformats.org/officeDocument/2006/relationships/image"/><Relationship Id="rId4" Target="../media/audio1.wav" Type="http://schemas.openxmlformats.org/officeDocument/2006/relationships/audio"/><Relationship Id="rId9" Target="../media/image43.png" Type="http://schemas.openxmlformats.org/officeDocument/2006/relationships/image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8.jpeg"/><Relationship Id="rId2" Type="http://schemas.openxmlformats.org/officeDocument/2006/relationships/audio" Target="file:///C:\Users\Public\Music\Sample%20Music\Maid%20with%20the%20Flaxen%20Hair.mp3" TargetMode="External"/><Relationship Id="rId1" Type="http://schemas.openxmlformats.org/officeDocument/2006/relationships/tags" Target="../tags/tag8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audio" Target="../media/audio1.wav"/><Relationship Id="rId9" Type="http://schemas.openxmlformats.org/officeDocument/2006/relationships/image" Target="../media/image50.png"/></Relationships>
</file>

<file path=ppt/slides/_rels/slide16.xml.rels><?xml version="1.0" encoding="UTF-8" standalone="yes" ?><Relationships xmlns="http://schemas.openxmlformats.org/package/2006/relationships"><Relationship Id="rId3" Target="../media/image52.jpeg" Type="http://schemas.openxmlformats.org/officeDocument/2006/relationships/image"/><Relationship Id="rId2" Target="../media/image51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53.jpeg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8" Target="../media/image9.jpeg" Type="http://schemas.openxmlformats.org/officeDocument/2006/relationships/image"/><Relationship Id="rId3" Target="../media/image4.jpeg" Type="http://schemas.openxmlformats.org/officeDocument/2006/relationships/image"/><Relationship Id="rId7" Target="../media/image8.jpeg" Type="http://schemas.openxmlformats.org/officeDocument/2006/relationships/image"/><Relationship Id="rId2" Target="../slideLayouts/slideLayout2.xml" Type="http://schemas.openxmlformats.org/officeDocument/2006/relationships/slideLayout"/><Relationship Id="rId1" Target="../tags/tag1.xml" Type="http://schemas.openxmlformats.org/officeDocument/2006/relationships/tags"/><Relationship Id="rId6" Target="../media/image7.jpeg" Type="http://schemas.openxmlformats.org/officeDocument/2006/relationships/image"/><Relationship Id="rId5" Target="../media/image6.jpeg" Type="http://schemas.openxmlformats.org/officeDocument/2006/relationships/image"/><Relationship Id="rId4" Target="../media/image5.jpeg" Type="http://schemas.openxmlformats.org/officeDocument/2006/relationships/image"/></Relationships>
</file>

<file path=ppt/slides/_rels/slide3.xml.rels><?xml version="1.0" encoding="UTF-8" standalone="yes" ?><Relationships xmlns="http://schemas.openxmlformats.org/package/2006/relationships"><Relationship Id="rId8" Target="../media/image16.jpeg" Type="http://schemas.openxmlformats.org/officeDocument/2006/relationships/image"/><Relationship Id="rId13" Target="../media/image21.jpeg" Type="http://schemas.openxmlformats.org/officeDocument/2006/relationships/image"/><Relationship Id="rId3" Target="../media/image11.jpeg" Type="http://schemas.openxmlformats.org/officeDocument/2006/relationships/image"/><Relationship Id="rId7" Target="../media/image15.jpeg" Type="http://schemas.openxmlformats.org/officeDocument/2006/relationships/image"/><Relationship Id="rId12" Target="../media/image20.jpeg" Type="http://schemas.openxmlformats.org/officeDocument/2006/relationships/image"/><Relationship Id="rId17" Target="../media/image25.jpeg" Type="http://schemas.openxmlformats.org/officeDocument/2006/relationships/image"/><Relationship Id="rId2" Target="../media/image10.jpeg" Type="http://schemas.openxmlformats.org/officeDocument/2006/relationships/image"/><Relationship Id="rId16" Target="../media/image24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4.jpeg" Type="http://schemas.openxmlformats.org/officeDocument/2006/relationships/image"/><Relationship Id="rId11" Target="../media/image19.jpeg" Type="http://schemas.openxmlformats.org/officeDocument/2006/relationships/image"/><Relationship Id="rId5" Target="../media/image13.jpeg" Type="http://schemas.openxmlformats.org/officeDocument/2006/relationships/image"/><Relationship Id="rId15" Target="../media/image23.jpeg" Type="http://schemas.openxmlformats.org/officeDocument/2006/relationships/image"/><Relationship Id="rId10" Target="../media/image18.jpeg" Type="http://schemas.openxmlformats.org/officeDocument/2006/relationships/image"/><Relationship Id="rId4" Target="../media/image12.jpeg" Type="http://schemas.openxmlformats.org/officeDocument/2006/relationships/image"/><Relationship Id="rId9" Target="../media/image17.jpeg" Type="http://schemas.openxmlformats.org/officeDocument/2006/relationships/image"/><Relationship Id="rId14" Target="../media/image22.jpeg" Type="http://schemas.openxmlformats.org/officeDocument/2006/relationships/image"/></Relationships>
</file>

<file path=ppt/slides/_rels/slide4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2" Target="../media/image2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9.xml.rels><?xml version="1.0" encoding="UTF-8" standalone="yes" ?><Relationships xmlns="http://schemas.openxmlformats.org/package/2006/relationships"><Relationship Id="rId8" Target="../media/image34.jpeg" Type="http://schemas.openxmlformats.org/officeDocument/2006/relationships/image"/><Relationship Id="rId3" Target="../media/image29.jpeg" Type="http://schemas.openxmlformats.org/officeDocument/2006/relationships/image"/><Relationship Id="rId7" Target="../media/image33.jpeg" Type="http://schemas.openxmlformats.org/officeDocument/2006/relationships/image"/><Relationship Id="rId2" Target="../media/image28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32.jpeg" Type="http://schemas.openxmlformats.org/officeDocument/2006/relationships/image"/><Relationship Id="rId5" Target="../media/image31.jpeg" Type="http://schemas.openxmlformats.org/officeDocument/2006/relationships/image"/><Relationship Id="rId4" Target="../media/image30.jpeg" Type="http://schemas.openxmlformats.org/officeDocument/2006/relationships/image"/><Relationship Id="rId9" Target="../media/image35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297" y="0"/>
            <a:ext cx="9212297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Недаремно ця катастрофа отримала сьомий рівень - дійсно, вибух реактора №4 з подальшим викидом радіоактивного матеріалу мав глобальні наслідки. Через деякий час по всій Європі і навіть в Ірландії випали радіоактивні дощі.</a:t>
            </a:r>
          </a:p>
          <a:p>
            <a:endParaRPr lang="uk-UA" b="1" dirty="0" smtClean="0">
              <a:solidFill>
                <a:schemeClr val="bg1"/>
              </a:solidFill>
            </a:endParaRPr>
          </a:p>
          <a:p>
            <a:r>
              <a:rPr lang="uk-UA" b="1" dirty="0" smtClean="0">
                <a:solidFill>
                  <a:schemeClr val="bg1"/>
                </a:solidFill>
              </a:rPr>
              <a:t> За оцінкою Британського міністерства здоров'я, 369 ферм і майже 200 тисяч овець до цих пір несуть в собі сліди цього забруднення. Правда, в 1986 році кількість таких овець досягала 4 мільйонів.</a:t>
            </a:r>
            <a:endParaRPr lang="uk-UA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 err="1" smtClean="0">
                <a:solidFill>
                  <a:srgbClr val="C00000"/>
                </a:solidFill>
              </a:rPr>
              <a:t>Радіоактивні</a:t>
            </a:r>
            <a:r>
              <a:rPr lang="ru-RU" u="sng" dirty="0" smtClean="0">
                <a:solidFill>
                  <a:srgbClr val="C00000"/>
                </a:solidFill>
              </a:rPr>
              <a:t> </a:t>
            </a:r>
            <a:r>
              <a:rPr lang="ru-RU" u="sng" dirty="0" err="1" smtClean="0">
                <a:solidFill>
                  <a:srgbClr val="C00000"/>
                </a:solidFill>
              </a:rPr>
              <a:t>дощі</a:t>
            </a:r>
            <a:r>
              <a:rPr lang="ru-RU" u="sng" dirty="0" smtClean="0">
                <a:solidFill>
                  <a:srgbClr val="C00000"/>
                </a:solidFill>
              </a:rPr>
              <a:t> </a:t>
            </a:r>
            <a:r>
              <a:rPr lang="ru-RU" u="sng" dirty="0" err="1" smtClean="0">
                <a:solidFill>
                  <a:srgbClr val="C00000"/>
                </a:solidFill>
              </a:rPr>
              <a:t>випали</a:t>
            </a:r>
            <a:r>
              <a:rPr lang="ru-RU" u="sng" dirty="0" smtClean="0">
                <a:solidFill>
                  <a:srgbClr val="C00000"/>
                </a:solidFill>
              </a:rPr>
              <a:t> </a:t>
            </a:r>
            <a:r>
              <a:rPr lang="ru-RU" u="sng" dirty="0" err="1" smtClean="0">
                <a:solidFill>
                  <a:srgbClr val="C00000"/>
                </a:solidFill>
              </a:rPr>
              <a:t>навіть</a:t>
            </a:r>
            <a:r>
              <a:rPr lang="ru-RU" u="sng" dirty="0" smtClean="0">
                <a:solidFill>
                  <a:srgbClr val="C00000"/>
                </a:solidFill>
              </a:rPr>
              <a:t> в </a:t>
            </a:r>
            <a:r>
              <a:rPr lang="ru-RU" u="sng" dirty="0" err="1" smtClean="0">
                <a:solidFill>
                  <a:srgbClr val="C00000"/>
                </a:solidFill>
              </a:rPr>
              <a:t>Ірландії</a:t>
            </a:r>
            <a:endParaRPr lang="uk-UA" u="sng" dirty="0"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11216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Ліквідатори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ЧАЕС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дуже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швидко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збудували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надійний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для того часу саркофаг,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який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влада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СРСР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збиралася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через 20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років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замінити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на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новий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Проте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як ми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всі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знаємо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"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віз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і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нині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там". Зараз саркофаг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поступово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руйнується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його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поверхня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покрита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тріщинами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</a:p>
          <a:p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Для того,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щоб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побудувати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новий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саркофаг,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потрібно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більше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2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мільярдів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доларів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В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України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таких грошей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немає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а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інші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країни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не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поспішають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виділяти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засоби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037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u="sng" dirty="0" err="1" smtClean="0">
                <a:solidFill>
                  <a:srgbClr val="C00000"/>
                </a:solidFill>
              </a:rPr>
              <a:t>Близько</a:t>
            </a:r>
            <a:r>
              <a:rPr lang="ru-RU" sz="2800" b="1" u="sng" dirty="0" smtClean="0">
                <a:solidFill>
                  <a:srgbClr val="C00000"/>
                </a:solidFill>
              </a:rPr>
              <a:t> 97% </a:t>
            </a:r>
            <a:r>
              <a:rPr lang="ru-RU" sz="2800" b="1" u="sng" dirty="0" err="1" smtClean="0">
                <a:solidFill>
                  <a:srgbClr val="C00000"/>
                </a:solidFill>
              </a:rPr>
              <a:t>радіоактивного</a:t>
            </a:r>
            <a:r>
              <a:rPr lang="ru-RU" sz="2800" b="1" u="sng" dirty="0" smtClean="0">
                <a:solidFill>
                  <a:srgbClr val="C00000"/>
                </a:solidFill>
              </a:rPr>
              <a:t> </a:t>
            </a:r>
            <a:r>
              <a:rPr lang="ru-RU" sz="2800" b="1" u="sng" dirty="0" err="1" smtClean="0">
                <a:solidFill>
                  <a:srgbClr val="C00000"/>
                </a:solidFill>
              </a:rPr>
              <a:t>матеріалу</a:t>
            </a:r>
            <a:r>
              <a:rPr lang="ru-RU" sz="2800" b="1" u="sng" dirty="0" smtClean="0">
                <a:solidFill>
                  <a:srgbClr val="C00000"/>
                </a:solidFill>
              </a:rPr>
              <a:t> 4-го реактора </a:t>
            </a:r>
            <a:r>
              <a:rPr lang="ru-RU" sz="2800" b="1" u="sng" dirty="0" err="1" smtClean="0">
                <a:solidFill>
                  <a:srgbClr val="C00000"/>
                </a:solidFill>
              </a:rPr>
              <a:t>знаходиться</a:t>
            </a:r>
            <a:r>
              <a:rPr lang="ru-RU" sz="2800" b="1" u="sng" dirty="0" smtClean="0">
                <a:solidFill>
                  <a:srgbClr val="C00000"/>
                </a:solidFill>
              </a:rPr>
              <a:t> в </a:t>
            </a:r>
            <a:r>
              <a:rPr lang="ru-RU" sz="2800" b="1" u="sng" dirty="0" err="1" smtClean="0">
                <a:solidFill>
                  <a:srgbClr val="C00000"/>
                </a:solidFill>
              </a:rPr>
              <a:t>саркофазі</a:t>
            </a:r>
            <a:r>
              <a:rPr lang="ru-RU" sz="2800" b="1" u="sng" dirty="0" smtClean="0">
                <a:solidFill>
                  <a:srgbClr val="C00000"/>
                </a:solidFill>
              </a:rPr>
              <a:t>, </a:t>
            </a:r>
            <a:r>
              <a:rPr lang="ru-RU" sz="2800" b="1" u="sng" dirty="0" err="1" smtClean="0">
                <a:solidFill>
                  <a:srgbClr val="C00000"/>
                </a:solidFill>
              </a:rPr>
              <a:t>який</a:t>
            </a:r>
            <a:r>
              <a:rPr lang="ru-RU" sz="2800" b="1" u="sng" dirty="0" smtClean="0">
                <a:solidFill>
                  <a:srgbClr val="C00000"/>
                </a:solidFill>
              </a:rPr>
              <a:t> </a:t>
            </a:r>
            <a:r>
              <a:rPr lang="ru-RU" sz="2800" b="1" u="sng" dirty="0" err="1" smtClean="0">
                <a:solidFill>
                  <a:srgbClr val="C00000"/>
                </a:solidFill>
              </a:rPr>
              <a:t>потроху</a:t>
            </a:r>
            <a:r>
              <a:rPr lang="ru-RU" sz="2800" b="1" u="sng" dirty="0" smtClean="0">
                <a:solidFill>
                  <a:srgbClr val="C00000"/>
                </a:solidFill>
              </a:rPr>
              <a:t> </a:t>
            </a:r>
            <a:r>
              <a:rPr lang="ru-RU" sz="2800" b="1" u="sng" dirty="0" err="1" smtClean="0">
                <a:solidFill>
                  <a:srgbClr val="C00000"/>
                </a:solidFill>
              </a:rPr>
              <a:t>руйнується</a:t>
            </a:r>
            <a:r>
              <a:rPr lang="ru-RU" sz="2800" b="1" u="sng" dirty="0" smtClean="0">
                <a:solidFill>
                  <a:srgbClr val="C00000"/>
                </a:solidFill>
              </a:rPr>
              <a:t>.</a:t>
            </a:r>
            <a:endParaRPr lang="uk-UA" sz="2800" b="1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9512" y="0"/>
            <a:ext cx="8964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bg1"/>
                </a:solidFill>
              </a:rPr>
              <a:t>Новий</a:t>
            </a:r>
            <a:r>
              <a:rPr lang="ru-RU" sz="4000" b="1" dirty="0" smtClean="0">
                <a:solidFill>
                  <a:schemeClr val="bg1"/>
                </a:solidFill>
              </a:rPr>
              <a:t> саркофаг "</a:t>
            </a:r>
            <a:r>
              <a:rPr lang="ru-RU" sz="4000" b="1" dirty="0" err="1" smtClean="0">
                <a:solidFill>
                  <a:schemeClr val="bg1"/>
                </a:solidFill>
              </a:rPr>
              <a:t>Укриття</a:t>
            </a:r>
            <a:r>
              <a:rPr lang="ru-RU" sz="4000" b="1" dirty="0" smtClean="0">
                <a:solidFill>
                  <a:schemeClr val="bg1"/>
                </a:solidFill>
              </a:rPr>
              <a:t>" над </a:t>
            </a:r>
            <a:r>
              <a:rPr lang="ru-RU" sz="4000" b="1" dirty="0" err="1" smtClean="0">
                <a:solidFill>
                  <a:schemeClr val="bg1"/>
                </a:solidFill>
              </a:rPr>
              <a:t>зруйнованим</a:t>
            </a:r>
            <a:r>
              <a:rPr lang="ru-RU" sz="4000" b="1" dirty="0" smtClean="0">
                <a:solidFill>
                  <a:schemeClr val="bg1"/>
                </a:solidFill>
              </a:rPr>
              <a:t> реактором у </a:t>
            </a:r>
            <a:r>
              <a:rPr lang="ru-RU" sz="4000" b="1" dirty="0" err="1" smtClean="0">
                <a:solidFill>
                  <a:schemeClr val="bg1"/>
                </a:solidFill>
              </a:rPr>
              <a:t>Чорнобилі</a:t>
            </a:r>
            <a:r>
              <a:rPr lang="ru-RU" sz="4000" b="1" dirty="0" smtClean="0">
                <a:solidFill>
                  <a:schemeClr val="bg1"/>
                </a:solidFill>
              </a:rPr>
              <a:t>.</a:t>
            </a:r>
            <a:endParaRPr lang="uk-UA" sz="4000" b="1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8248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32656"/>
            <a:ext cx="4392488" cy="6057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44008" y="260648"/>
            <a:ext cx="4176464" cy="6048672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uk-UA" sz="3200" b="1" dirty="0" smtClean="0">
                <a:solidFill>
                  <a:srgbClr val="00FF00"/>
                </a:solidFill>
              </a:rPr>
              <a:t>  Відразу після вибуху енергоблоку на ЧАЕС в Чорнобильській зоні вимирали багато видів живих організмів, включаючи тварин і рослини. З'явилися мутанти, які жили недовго, не даючи потомства. Але після завершення періоду напіврозпаду цезію та стронцію, тривалість якого становить 30 років, почалося відновлення екосистеми.</a:t>
            </a:r>
            <a:endParaRPr lang="uk-UA" sz="3200" b="1" dirty="0">
              <a:solidFill>
                <a:srgbClr val="00FF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>
    <p:dissolv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" y="0"/>
            <a:ext cx="9143999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Maid with the Flaxen Hair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179512" y="476672"/>
            <a:ext cx="304800" cy="3048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188640"/>
            <a:ext cx="7931224" cy="4032448"/>
          </a:xfrm>
        </p:spPr>
        <p:txBody>
          <a:bodyPr>
            <a:normAutofit fontScale="90000"/>
          </a:bodyPr>
          <a:lstStyle/>
          <a:p>
            <a:r>
              <a:rPr lang="uk-UA" sz="4000" b="1" dirty="0" smtClean="0">
                <a:solidFill>
                  <a:srgbClr val="00FF00"/>
                </a:solidFill>
              </a:rPr>
              <a:t>Зараз, за словами вчених, навіть покинуте місто Прип'ять, яке називають «містом-привидом», являє собою своєрідний заповідник. Вулицями міста ходять дикі тварини: лисиці, вовки, кабани та зайці.</a:t>
            </a:r>
            <a:r>
              <a:rPr lang="uk-UA" sz="3600" b="1" dirty="0" smtClean="0">
                <a:solidFill>
                  <a:srgbClr val="00FF00"/>
                </a:solidFill>
              </a:rPr>
              <a:t/>
            </a:r>
            <a:br>
              <a:rPr lang="uk-UA" sz="3600" b="1" dirty="0" smtClean="0">
                <a:solidFill>
                  <a:srgbClr val="00FF00"/>
                </a:solidFill>
              </a:rPr>
            </a:br>
            <a:endParaRPr lang="uk-UA" sz="3600" b="1" dirty="0">
              <a:solidFill>
                <a:srgbClr val="FF0000"/>
              </a:solidFill>
            </a:endParaRPr>
          </a:p>
        </p:txBody>
      </p:sp>
      <p:pic>
        <p:nvPicPr>
          <p:cNvPr id="12" name="Maid with the Flaxen Hair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179512" y="404664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wipe dir="d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numSld="999">
                <p:cTn id="3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" y="0"/>
            <a:ext cx="9143999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Maid with the Flaxen Hair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251520" y="404664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dissolve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" dur="5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" dur="5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0" dur="5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5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4277"/>
            <a:ext cx="9144000" cy="7142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61" y="-243408"/>
            <a:ext cx="9116339" cy="710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916560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Місто, назва якого відома цілому світові, нині продовжує жити – у колишньому райцентрі Чорнобиль Київської області сьогодні мешкає близько півтисячі людей.</a:t>
            </a:r>
            <a:endParaRPr lang="uk-UA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16632" y="0"/>
            <a:ext cx="102606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48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934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044624" y="-9144"/>
            <a:ext cx="10188624" cy="6867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900608" y="-171400"/>
            <a:ext cx="10044608" cy="7315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1116632" y="-243408"/>
            <a:ext cx="10260632" cy="7488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6" y="620688"/>
            <a:ext cx="6768752" cy="4032448"/>
          </a:xfrm>
        </p:spPr>
        <p:txBody>
          <a:bodyPr>
            <a:noAutofit/>
          </a:bodyPr>
          <a:lstStyle/>
          <a:p>
            <a:pPr algn="ctr"/>
            <a:r>
              <a:rPr lang="ru-RU" sz="4000" b="1" u="sng" dirty="0" smtClean="0">
                <a:solidFill>
                  <a:srgbClr val="FF0000"/>
                </a:solidFill>
              </a:rPr>
              <a:t>Колись тут жили </a:t>
            </a:r>
            <a:r>
              <a:rPr lang="ru-RU" sz="4000" b="1" u="sng" dirty="0" err="1" smtClean="0">
                <a:solidFill>
                  <a:srgbClr val="FF0000"/>
                </a:solidFill>
              </a:rPr>
              <a:t>і</a:t>
            </a:r>
            <a:r>
              <a:rPr lang="ru-RU" sz="4000" b="1" u="sng" dirty="0" smtClean="0">
                <a:solidFill>
                  <a:srgbClr val="FF0000"/>
                </a:solidFill>
              </a:rPr>
              <a:t> </a:t>
            </a:r>
            <a:r>
              <a:rPr lang="ru-RU" sz="4000" b="1" u="sng" dirty="0" err="1" smtClean="0">
                <a:solidFill>
                  <a:srgbClr val="FF0000"/>
                </a:solidFill>
              </a:rPr>
              <a:t>працювали</a:t>
            </a:r>
            <a:r>
              <a:rPr lang="ru-RU" sz="4000" b="1" u="sng" dirty="0" smtClean="0">
                <a:solidFill>
                  <a:srgbClr val="FF0000"/>
                </a:solidFill>
              </a:rPr>
              <a:t> люди, </a:t>
            </a:r>
            <a:r>
              <a:rPr lang="ru-RU" sz="4000" b="1" u="sng" dirty="0" err="1" smtClean="0">
                <a:solidFill>
                  <a:srgbClr val="FF0000"/>
                </a:solidFill>
              </a:rPr>
              <a:t>закохувалися</a:t>
            </a:r>
            <a:r>
              <a:rPr lang="ru-RU" sz="4000" b="1" u="sng" dirty="0" smtClean="0">
                <a:solidFill>
                  <a:srgbClr val="FF0000"/>
                </a:solidFill>
              </a:rPr>
              <a:t>, </a:t>
            </a:r>
            <a:r>
              <a:rPr lang="ru-RU" sz="4000" b="1" u="sng" dirty="0" err="1" smtClean="0">
                <a:solidFill>
                  <a:srgbClr val="FF0000"/>
                </a:solidFill>
              </a:rPr>
              <a:t>одружувалися</a:t>
            </a:r>
            <a:r>
              <a:rPr lang="ru-RU" sz="4000" b="1" u="sng" dirty="0" smtClean="0">
                <a:solidFill>
                  <a:srgbClr val="FF0000"/>
                </a:solidFill>
              </a:rPr>
              <a:t>, </a:t>
            </a:r>
            <a:r>
              <a:rPr lang="ru-RU" sz="4000" b="1" u="sng" dirty="0" err="1" smtClean="0">
                <a:solidFill>
                  <a:srgbClr val="FF0000"/>
                </a:solidFill>
              </a:rPr>
              <a:t>народжували</a:t>
            </a:r>
            <a:r>
              <a:rPr lang="ru-RU" sz="4000" b="1" u="sng" dirty="0" smtClean="0">
                <a:solidFill>
                  <a:srgbClr val="FF0000"/>
                </a:solidFill>
              </a:rPr>
              <a:t> </a:t>
            </a:r>
            <a:r>
              <a:rPr lang="ru-RU" sz="4000" b="1" u="sng" dirty="0" err="1" smtClean="0">
                <a:solidFill>
                  <a:srgbClr val="FF0000"/>
                </a:solidFill>
              </a:rPr>
              <a:t>і</a:t>
            </a:r>
            <a:r>
              <a:rPr lang="ru-RU" sz="4000" b="1" u="sng" dirty="0" smtClean="0">
                <a:solidFill>
                  <a:srgbClr val="FF0000"/>
                </a:solidFill>
              </a:rPr>
              <a:t> </a:t>
            </a:r>
            <a:r>
              <a:rPr lang="ru-RU" sz="4000" b="1" u="sng" dirty="0" err="1" smtClean="0">
                <a:solidFill>
                  <a:srgbClr val="FF0000"/>
                </a:solidFill>
              </a:rPr>
              <a:t>хрестили</a:t>
            </a:r>
            <a:r>
              <a:rPr lang="ru-RU" sz="4000" b="1" u="sng" dirty="0" smtClean="0">
                <a:solidFill>
                  <a:srgbClr val="FF0000"/>
                </a:solidFill>
              </a:rPr>
              <a:t> </a:t>
            </a:r>
            <a:r>
              <a:rPr lang="ru-RU" sz="4000" b="1" u="sng" dirty="0" err="1" smtClean="0">
                <a:solidFill>
                  <a:srgbClr val="FF0000"/>
                </a:solidFill>
              </a:rPr>
              <a:t>дітей</a:t>
            </a:r>
            <a:r>
              <a:rPr lang="ru-RU" sz="4000" b="1" u="sng" dirty="0" smtClean="0">
                <a:solidFill>
                  <a:srgbClr val="FF0000"/>
                </a:solidFill>
              </a:rPr>
              <a:t>.</a:t>
            </a:r>
            <a:endParaRPr lang="uk-UA" sz="4000" b="1" u="sng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" dur="5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5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8" dur="5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3" dur="5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8" dur="5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3" dur="5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0" fill="hold"/>
                                        <p:tgtEl>
                                          <p:spTgt spid="10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5" y="0"/>
            <a:ext cx="914200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3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90500" y="0"/>
            <a:ext cx="9334500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80528" y="188640"/>
            <a:ext cx="9324528" cy="6912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80528" y="0"/>
            <a:ext cx="9324528" cy="7173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8" name="Picture 1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9" name="Picture 15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-324545" y="-171400"/>
            <a:ext cx="9697077" cy="727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-252536" y="-243408"/>
            <a:ext cx="9577064" cy="7213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67544" y="548680"/>
            <a:ext cx="835292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</a:rPr>
              <a:t>На екологічній карті ООН Україна забарвлена в чорний колір – це колір країни, де мешкає вимираюча нація. За даними Міжнародного з’їзду екологів, що проходив в 1997 році, року населення України постійно скорочується.</a:t>
            </a:r>
            <a:endParaRPr lang="uk-UA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336704"/>
          </a:xfrm>
        </p:spPr>
        <p:txBody>
          <a:bodyPr>
            <a:noAutofit/>
          </a:bodyPr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</a:rPr>
              <a:t>Радіонукліди проникали в землю, воду, рослини, вражали людей, все живе. Вже в перші після аварії дні в пробах зелені, яєць були виявлені такі радіонукліди, як </a:t>
            </a:r>
            <a:r>
              <a:rPr lang="uk-UA" sz="2800" b="1" dirty="0" smtClean="0"/>
              <a:t>йод – 131, рутеній – 103, барій-лантан – 140, цирконій-ніобій – 95, церій – 141, 144, цезій – 134, 137. </a:t>
            </a:r>
            <a:r>
              <a:rPr lang="uk-UA" sz="2800" b="1" dirty="0" smtClean="0">
                <a:solidFill>
                  <a:schemeClr val="bg1"/>
                </a:solidFill>
              </a:rPr>
              <a:t>До кінця червня 1996 року значимість йоду – 131 в питомій вазі радіоактивного забруднення території знизилась на стільки, що ведучими за внеском в сумарну дозу радіоактивності стали </a:t>
            </a:r>
            <a:r>
              <a:rPr lang="uk-UA" sz="2800" b="1" dirty="0" err="1" smtClean="0">
                <a:solidFill>
                  <a:schemeClr val="bg1"/>
                </a:solidFill>
              </a:rPr>
              <a:t>довгоживучі</a:t>
            </a:r>
            <a:r>
              <a:rPr lang="uk-UA" sz="2800" b="1" dirty="0" smtClean="0">
                <a:solidFill>
                  <a:schemeClr val="bg1"/>
                </a:solidFill>
              </a:rPr>
              <a:t> радіонукліди – </a:t>
            </a:r>
            <a:r>
              <a:rPr lang="uk-UA" sz="2800" b="1" dirty="0" smtClean="0"/>
              <a:t>цирконій, ніобій, рутеній, церій, цезій</a:t>
            </a:r>
            <a:r>
              <a:rPr lang="uk-UA" sz="2800" b="1" dirty="0" smtClean="0">
                <a:solidFill>
                  <a:schemeClr val="bg1"/>
                </a:solidFill>
              </a:rPr>
              <a:t>. Одним із найбільш небезпечних радіонуклідів є </a:t>
            </a:r>
            <a:r>
              <a:rPr lang="uk-UA" sz="2800" b="1" dirty="0" smtClean="0"/>
              <a:t>цезій – 137.</a:t>
            </a:r>
            <a:endParaRPr lang="uk-UA" sz="28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8248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1520" y="548680"/>
            <a:ext cx="864096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</a:rPr>
              <a:t>Після аварії утворилася радіоактивна хмара, яка накрила не лише сучасну Україну, Білорусь та Росію, які знаходилися поблизу ЧАЕС, але й і Східну Фракію, Македонію, Сербію, Хорватію, Болгарію, Грецію, Румунію, Литву, Естонію, Латвію, Фінляндію, Данію, Норвегію, Швецію, Австрію, Угорщину, Чехію, Словаччину, Нідерланди, Бельгію, Словенію, Польщу, Швейцарію, Німеччину, Італію, Ірландію, Францію (разом з Корсикою).</a:t>
            </a:r>
            <a:endParaRPr lang="uk-UA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27240"/>
          </a:xfrm>
        </p:spPr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</a:rPr>
              <a:t>Це була найбільша </a:t>
            </a:r>
            <a:r>
              <a:rPr lang="uk-UA" b="1" dirty="0" err="1" smtClean="0">
                <a:solidFill>
                  <a:schemeClr val="bg1"/>
                </a:solidFill>
              </a:rPr>
              <a:t>технґенно–екологічна</a:t>
            </a:r>
            <a:r>
              <a:rPr lang="uk-UA" b="1" dirty="0" smtClean="0">
                <a:solidFill>
                  <a:schemeClr val="bg1"/>
                </a:solidFill>
              </a:rPr>
              <a:t> катастрофа сучасності.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 Про </a:t>
            </a:r>
            <a:r>
              <a:rPr lang="ru-RU" b="1" dirty="0" err="1" smtClean="0">
                <a:solidFill>
                  <a:schemeClr val="bg1"/>
                </a:solidFill>
              </a:rPr>
              <a:t>смертельну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небезпеку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ніхто</a:t>
            </a:r>
            <a:r>
              <a:rPr lang="ru-RU" b="1" dirty="0" smtClean="0">
                <a:solidFill>
                  <a:schemeClr val="bg1"/>
                </a:solidFill>
              </a:rPr>
              <a:t> не </a:t>
            </a:r>
            <a:r>
              <a:rPr lang="ru-RU" b="1" dirty="0" err="1" smtClean="0">
                <a:solidFill>
                  <a:schemeClr val="bg1"/>
                </a:solidFill>
              </a:rPr>
              <a:t>підозрював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і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нікого</a:t>
            </a:r>
            <a:r>
              <a:rPr lang="ru-RU" b="1" dirty="0" smtClean="0">
                <a:solidFill>
                  <a:schemeClr val="bg1"/>
                </a:solidFill>
              </a:rPr>
              <a:t> про </a:t>
            </a:r>
            <a:r>
              <a:rPr lang="ru-RU" b="1" dirty="0" err="1" smtClean="0">
                <a:solidFill>
                  <a:schemeClr val="bg1"/>
                </a:solidFill>
              </a:rPr>
              <a:t>це</a:t>
            </a:r>
            <a:r>
              <a:rPr lang="ru-RU" b="1" dirty="0" smtClean="0">
                <a:solidFill>
                  <a:schemeClr val="bg1"/>
                </a:solidFill>
              </a:rPr>
              <a:t> не </a:t>
            </a:r>
            <a:r>
              <a:rPr lang="ru-RU" b="1" dirty="0" err="1" smtClean="0">
                <a:solidFill>
                  <a:schemeClr val="bg1"/>
                </a:solidFill>
              </a:rPr>
              <a:t>повідомляли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  <a:endParaRPr lang="uk-UA" b="1" dirty="0" smtClean="0">
              <a:solidFill>
                <a:schemeClr val="bg1"/>
              </a:solidFill>
            </a:endParaRPr>
          </a:p>
          <a:p>
            <a:r>
              <a:rPr lang="uk-UA" b="1" dirty="0" smtClean="0">
                <a:solidFill>
                  <a:schemeClr val="bg1"/>
                </a:solidFill>
              </a:rPr>
              <a:t> Атмосферу секретності щодо обнародування масштабів Чорнобильської аварії та необхідності евакуації населення із зони радіоактивного забруднення створив 1–ший Секретар ЦК </a:t>
            </a:r>
            <a:r>
              <a:rPr lang="uk-UA" b="1" dirty="0" err="1" smtClean="0">
                <a:solidFill>
                  <a:schemeClr val="bg1"/>
                </a:solidFill>
              </a:rPr>
              <a:t>КП</a:t>
            </a:r>
            <a:r>
              <a:rPr lang="uk-UA" b="1" dirty="0" smtClean="0">
                <a:solidFill>
                  <a:schemeClr val="bg1"/>
                </a:solidFill>
              </a:rPr>
              <a:t> України Володимир Щербицький та ЦК </a:t>
            </a:r>
            <a:r>
              <a:rPr lang="uk-UA" b="1" dirty="0" err="1" smtClean="0">
                <a:solidFill>
                  <a:schemeClr val="bg1"/>
                </a:solidFill>
              </a:rPr>
              <a:t>КП</a:t>
            </a:r>
            <a:r>
              <a:rPr lang="uk-UA" b="1" dirty="0" smtClean="0">
                <a:solidFill>
                  <a:schemeClr val="bg1"/>
                </a:solidFill>
              </a:rPr>
              <a:t> Радянського Союзу.</a:t>
            </a:r>
            <a:endParaRPr lang="uk-UA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Маловідомі факти: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73352"/>
          </a:xfrm>
        </p:spPr>
        <p:txBody>
          <a:bodyPr>
            <a:noAutofit/>
          </a:bodyPr>
          <a:lstStyle/>
          <a:p>
            <a:pPr algn="ctr"/>
            <a:r>
              <a:rPr lang="uk-UA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Білорусь постраждала найбільше. П'ята  частина </a:t>
            </a:r>
          </a:p>
          <a:p>
            <a:pPr algn="ctr"/>
            <a:r>
              <a:rPr lang="uk-UA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сільськогосподарських угідь цієї країни вважається слабо зараженою, а сотні тисяч людей відчули на собі дію радіаційного зараження. Стали масовими випадки лейкемії і раку щитовидної залози, стали дуже поширеними різноманітні серцево-судинні захворювання.</a:t>
            </a:r>
            <a:endParaRPr lang="uk-UA" sz="32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 err="1" smtClean="0">
                <a:solidFill>
                  <a:srgbClr val="C00000"/>
                </a:solidFill>
              </a:rPr>
              <a:t>Білорусь</a:t>
            </a:r>
            <a:r>
              <a:rPr lang="ru-RU" u="sng" dirty="0" smtClean="0">
                <a:solidFill>
                  <a:srgbClr val="C00000"/>
                </a:solidFill>
              </a:rPr>
              <a:t> </a:t>
            </a:r>
            <a:r>
              <a:rPr lang="ru-RU" u="sng" dirty="0" err="1" smtClean="0">
                <a:solidFill>
                  <a:srgbClr val="C00000"/>
                </a:solidFill>
              </a:rPr>
              <a:t>отримала</a:t>
            </a:r>
            <a:r>
              <a:rPr lang="ru-RU" u="sng" dirty="0" smtClean="0">
                <a:solidFill>
                  <a:srgbClr val="C00000"/>
                </a:solidFill>
              </a:rPr>
              <a:t> 70% </a:t>
            </a:r>
            <a:r>
              <a:rPr lang="ru-RU" u="sng" dirty="0" err="1" smtClean="0">
                <a:solidFill>
                  <a:srgbClr val="C00000"/>
                </a:solidFill>
              </a:rPr>
              <a:t>радіаційного</a:t>
            </a:r>
            <a:r>
              <a:rPr lang="ru-RU" u="sng" dirty="0" smtClean="0">
                <a:solidFill>
                  <a:srgbClr val="C00000"/>
                </a:solidFill>
              </a:rPr>
              <a:t> </a:t>
            </a:r>
            <a:r>
              <a:rPr lang="ru-RU" u="sng" dirty="0" err="1" smtClean="0">
                <a:solidFill>
                  <a:srgbClr val="C00000"/>
                </a:solidFill>
              </a:rPr>
              <a:t>забруднення</a:t>
            </a:r>
            <a:r>
              <a:rPr lang="ru-RU" u="sng" dirty="0" smtClean="0">
                <a:solidFill>
                  <a:srgbClr val="C00000"/>
                </a:solidFill>
              </a:rPr>
              <a:t> </a:t>
            </a:r>
            <a:r>
              <a:rPr lang="ru-RU" u="sng" dirty="0" err="1" smtClean="0">
                <a:solidFill>
                  <a:srgbClr val="C00000"/>
                </a:solidFill>
              </a:rPr>
              <a:t>з</a:t>
            </a:r>
            <a:r>
              <a:rPr lang="ru-RU" u="sng" dirty="0" smtClean="0">
                <a:solidFill>
                  <a:srgbClr val="C00000"/>
                </a:solidFill>
              </a:rPr>
              <a:t> </a:t>
            </a:r>
            <a:r>
              <a:rPr lang="ru-RU" u="sng" dirty="0" err="1" smtClean="0">
                <a:solidFill>
                  <a:srgbClr val="C00000"/>
                </a:solidFill>
              </a:rPr>
              <a:t>Чорнобиля</a:t>
            </a:r>
            <a:r>
              <a:rPr lang="ru-RU" u="sng" dirty="0" smtClean="0">
                <a:solidFill>
                  <a:srgbClr val="C00000"/>
                </a:solidFill>
              </a:rPr>
              <a:t>.</a:t>
            </a:r>
            <a:endParaRPr lang="uk-UA" u="sng" dirty="0"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62" y="0"/>
            <a:ext cx="91190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6644" y="0"/>
            <a:ext cx="917064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661" y="0"/>
            <a:ext cx="911633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661" y="0"/>
            <a:ext cx="911633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2.7|7.3|2|5.8|7|5.8|6.5|7|6.4|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1.5|4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6.4|6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1|3.3|1.8|2.9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1785</TotalTime>
  <Words>625</Words>
  <Application>Microsoft Office PowerPoint</Application>
  <PresentationFormat>Экран (4:3)</PresentationFormat>
  <Paragraphs>22</Paragraphs>
  <Slides>16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Бумажная</vt:lpstr>
      <vt:lpstr>Слайд 1</vt:lpstr>
      <vt:lpstr>Колись тут жили і працювали люди, закохувалися, одружувалися, народжували і хрестили дітей.</vt:lpstr>
      <vt:lpstr>Слайд 3</vt:lpstr>
      <vt:lpstr>Слайд 4</vt:lpstr>
      <vt:lpstr>Слайд 5</vt:lpstr>
      <vt:lpstr>Слайд 6</vt:lpstr>
      <vt:lpstr>Маловідомі факти:</vt:lpstr>
      <vt:lpstr>Білорусь отримала 70% радіаційного забруднення з Чорнобиля.</vt:lpstr>
      <vt:lpstr>Слайд 9</vt:lpstr>
      <vt:lpstr>Радіоактивні дощі випали навіть в Ірландії</vt:lpstr>
      <vt:lpstr>   Близько 97% радіоактивного матеріалу 4-го реактора знаходиться в саркофазі, який потроху руйнується.</vt:lpstr>
      <vt:lpstr>Слайд 12</vt:lpstr>
      <vt:lpstr>Слайд 13</vt:lpstr>
      <vt:lpstr>Зараз, за словами вчених, навіть покинуте місто Прип'ять, яке називають «містом-привидом», являє собою своєрідний заповідник. Вулицями міста ходять дикі тварини: лисиці, вовки, кабани та зайці. </vt:lpstr>
      <vt:lpstr>Слайд 15</vt:lpstr>
      <vt:lpstr>Місто, назва якого відома цілому світові, нині продовжує жити – у колишньому райцентрі Чорнобиль Київської області сьогодні мешкає близько півтисячі людей.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Олег</cp:lastModifiedBy>
  <cp:revision>190</cp:revision>
  <dcterms:created xsi:type="dcterms:W3CDTF">2013-04-06T21:22:17Z</dcterms:created>
  <dcterms:modified xsi:type="dcterms:W3CDTF">2014-06-25T22:26:11Z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2768925</vt:lpwstr>
  </property>
  <property fmtid="{D5CDD505-2E9C-101B-9397-08002B2CF9AE}" name="NXPowerLiteVersion" pid="3">
    <vt:lpwstr>D4.1.4</vt:lpwstr>
  </property>
</Properties>
</file>