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79" r:id="rId3"/>
    <p:sldId id="261" r:id="rId4"/>
    <p:sldId id="258" r:id="rId5"/>
    <p:sldId id="260" r:id="rId6"/>
    <p:sldId id="270" r:id="rId7"/>
    <p:sldId id="272" r:id="rId8"/>
    <p:sldId id="273" r:id="rId9"/>
    <p:sldId id="263" r:id="rId10"/>
    <p:sldId id="274" r:id="rId11"/>
    <p:sldId id="256" r:id="rId12"/>
    <p:sldId id="259" r:id="rId13"/>
    <p:sldId id="280" r:id="rId14"/>
    <p:sldId id="262" r:id="rId15"/>
    <p:sldId id="275" r:id="rId16"/>
    <p:sldId id="281" r:id="rId17"/>
    <p:sldId id="277" r:id="rId18"/>
    <p:sldId id="264" r:id="rId19"/>
    <p:sldId id="276" r:id="rId20"/>
    <p:sldId id="265" r:id="rId21"/>
    <p:sldId id="278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99"/>
    <a:srgbClr val="8DFD98"/>
    <a:srgbClr val="006600"/>
    <a:srgbClr val="33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0489BE7-FE10-4312-888F-3E90FF6CF4BD}" type="datetimeFigureOut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359FAAA-FA0B-46D2-9824-C0F2AC8AE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99B0F91-D56D-4390-B6FB-E510423C37C9}" type="slidenum">
              <a:rPr lang="ru-RU" sz="1200">
                <a:latin typeface="+mn-lt"/>
                <a:cs typeface="+mn-cs"/>
              </a:rPr>
              <a:pPr algn="r">
                <a:defRPr/>
              </a:pPr>
              <a:t>6</a:t>
            </a:fld>
            <a:endParaRPr lang="ru-RU" sz="1200">
              <a:latin typeface="+mn-lt"/>
              <a:cs typeface="+mn-cs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4351520-3322-4A35-A8B0-1FD40010529C}" type="slidenum">
              <a:rPr lang="ru-RU" sz="1200">
                <a:latin typeface="+mn-lt"/>
                <a:cs typeface="+mn-cs"/>
              </a:rPr>
              <a:pPr algn="r">
                <a:defRPr/>
              </a:pPr>
              <a:t>8</a:t>
            </a:fld>
            <a:endParaRPr lang="ru-RU" sz="1200">
              <a:latin typeface="+mn-lt"/>
              <a:cs typeface="+mn-cs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3398CB-6279-4C3C-9746-9BB9CAB2C0D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5B7B9-A892-4E43-AB3D-A20A4C901B92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CD41C-2FEE-4F03-9ED9-B257E775B8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057AE-9EBA-45BC-BB9A-E6868EF78A70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19962-EB75-4AF0-A98B-7EA673BCC0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A3A37-5966-44ED-95F3-4618F2D27D1B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50904-3CDF-4BC8-9A94-0F4AA7E86C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32AE2-CEC3-4E37-875F-EB7FCE50AEBC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BEFF9-BD62-49CF-A8A1-70E6566A04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A9C2-ECDA-4983-9E58-7891D33FF2EC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AF342-FED8-4DB3-80F5-32BA7DFDA0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C5CE6-D756-4F0F-9412-C7645901284F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4B537-1695-4F85-A7AE-7736703AE0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CF27-E5E4-4755-BBD8-E60492CF090E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6B853-20A1-45F9-9F46-C194E40CCD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A8203-5569-42FC-9478-04FEEFEB3CB1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4D8-CEC6-44B0-A512-02560634BB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82B5B-F404-4A1A-A462-D7504CC43F92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1564F-F3B6-46D9-B8C3-703C99EEA1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94331-CBAD-41D6-A1C1-9459912A0A01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6CF8-1FF2-44EF-8AC0-DE2CFE32D2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22BAC-B61F-4D53-8F88-F0E3A6D7B92F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8817E-3A12-4F22-8B0D-22445E3DB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DEEA-07EB-46EE-842E-E1161229EF03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40DE6-CAD3-4695-80DF-50335C7E40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C0F53C-DA01-440B-A922-5A62C464617D}" type="datetimeFigureOut">
              <a:rPr lang="en-US"/>
              <a:pPr>
                <a:defRPr/>
              </a:pPr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2448B9-AA7C-4045-9B7F-24FCB88674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8" Target="../media/image39.jpeg" Type="http://schemas.openxmlformats.org/officeDocument/2006/relationships/image"/><Relationship Id="rId3" Target="../media/image34.jpeg" Type="http://schemas.openxmlformats.org/officeDocument/2006/relationships/image"/><Relationship Id="rId7" Target="../media/image38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7.jpeg" Type="http://schemas.openxmlformats.org/officeDocument/2006/relationships/image"/><Relationship Id="rId5" Target="../media/image36.jpeg" Type="http://schemas.openxmlformats.org/officeDocument/2006/relationships/image"/><Relationship Id="rId4" Target="../media/image35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6;%20&#1073;&#1086;&#1088;&#1097;&#1072;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13" Target="../media/image21.jpeg" Type="http://schemas.openxmlformats.org/officeDocument/2006/relationships/image"/><Relationship Id="rId3" Target="../media/image12.jpeg" Type="http://schemas.openxmlformats.org/officeDocument/2006/relationships/image"/><Relationship Id="rId7" Target="../media/image15.jpeg" Type="http://schemas.openxmlformats.org/officeDocument/2006/relationships/image"/><Relationship Id="rId12" Target="../media/image20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11" Target="../media/image19.jpeg" Type="http://schemas.openxmlformats.org/officeDocument/2006/relationships/image"/><Relationship Id="rId5" Target="../media/image13.jpeg" Type="http://schemas.openxmlformats.org/officeDocument/2006/relationships/image"/><Relationship Id="rId10" Target="../media/image18.jpeg" Type="http://schemas.openxmlformats.org/officeDocument/2006/relationships/image"/><Relationship Id="rId4" Target="slide18.xml" Type="http://schemas.openxmlformats.org/officeDocument/2006/relationships/slide"/><Relationship Id="rId9" Target="../media/image17.jpeg" Type="http://schemas.openxmlformats.org/officeDocument/2006/relationships/image"/><Relationship Id="rId14" Target="../media/image22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8.jpe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5"/>
          <p:cNvSpPr>
            <a:spLocks noChangeArrowheads="1" noChangeShapeType="1" noTextEdit="1"/>
          </p:cNvSpPr>
          <p:nvPr/>
        </p:nvSpPr>
        <p:spPr bwMode="auto">
          <a:xfrm>
            <a:off x="457200" y="914400"/>
            <a:ext cx="8077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Червоне</a:t>
            </a:r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щастя</a:t>
            </a:r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по-українськи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8" name="Picture 4" descr="C:\Users\эльдорадо\Desktop\фото\анимашки\лена-голд\готовим борщ\99673955504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895600"/>
            <a:ext cx="5791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457200" y="260350"/>
            <a:ext cx="8507413" cy="576103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404813"/>
            <a:ext cx="10795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 descr="http://panorama.pl.ua/uploads/posts/2009-06/1245917077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833563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0175" y="3141663"/>
            <a:ext cx="115093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0" descr="http://www.fdu.org.ua/img/stories/natasha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4854575"/>
            <a:ext cx="11874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Box 10"/>
          <p:cNvSpPr txBox="1">
            <a:spLocks noChangeArrowheads="1"/>
          </p:cNvSpPr>
          <p:nvPr/>
        </p:nvSpPr>
        <p:spPr bwMode="auto">
          <a:xfrm>
            <a:off x="3798888" y="400050"/>
            <a:ext cx="3095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Рецепт від Яниної матусі: </a:t>
            </a:r>
            <a:r>
              <a:rPr lang="uk-UA" b="1">
                <a:solidFill>
                  <a:srgbClr val="CC3399"/>
                </a:solidFill>
              </a:rPr>
              <a:t>“шикарний український борщ”</a:t>
            </a:r>
            <a:endParaRPr lang="ru-RU" b="1">
              <a:solidFill>
                <a:srgbClr val="CC3399"/>
              </a:solidFill>
            </a:endParaRPr>
          </a:p>
        </p:txBody>
      </p:sp>
      <p:pic>
        <p:nvPicPr>
          <p:cNvPr id="24583" name="Picture 12" descr="http://upload.wikimedia.org/wikipedia/commons/thumb/4/40/Borsch-ukr.jpg/220px-Borsch-uk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67625" y="2630488"/>
            <a:ext cx="72072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4" descr="http://upload.wikimedia.org/wikipedia/commons/thumb/d/d8/Pampushky-plain.jpg/220px-Pampushky-plai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23200" y="4767263"/>
            <a:ext cx="647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6" descr="Украинский борщ с чесночком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77138" y="538163"/>
            <a:ext cx="5699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TextBox 14"/>
          <p:cNvSpPr txBox="1">
            <a:spLocks noChangeArrowheads="1"/>
          </p:cNvSpPr>
          <p:nvPr/>
        </p:nvSpPr>
        <p:spPr bwMode="auto">
          <a:xfrm>
            <a:off x="3798888" y="2027238"/>
            <a:ext cx="3455987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Рецепт від Сашкового татуся: </a:t>
            </a:r>
            <a:r>
              <a:rPr lang="uk-UA" b="1">
                <a:solidFill>
                  <a:srgbClr val="CC3399"/>
                </a:solidFill>
              </a:rPr>
              <a:t>“борщик з курочкою”</a:t>
            </a:r>
            <a:endParaRPr lang="ru-RU" b="1">
              <a:solidFill>
                <a:srgbClr val="CC3399"/>
              </a:solidFill>
            </a:endParaRPr>
          </a:p>
        </p:txBody>
      </p:sp>
      <p:sp>
        <p:nvSpPr>
          <p:cNvPr id="24587" name="TextBox 15"/>
          <p:cNvSpPr txBox="1">
            <a:spLocks noChangeArrowheads="1"/>
          </p:cNvSpPr>
          <p:nvPr/>
        </p:nvSpPr>
        <p:spPr bwMode="auto">
          <a:xfrm>
            <a:off x="4038600" y="3141663"/>
            <a:ext cx="3400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Рецепт від Вікусіної бабусі: </a:t>
            </a:r>
            <a:r>
              <a:rPr lang="uk-UA" b="1">
                <a:solidFill>
                  <a:srgbClr val="CC3399"/>
                </a:solidFill>
              </a:rPr>
              <a:t>“український борщ з грибами та чорносливом”</a:t>
            </a:r>
            <a:endParaRPr lang="ru-RU" b="1">
              <a:solidFill>
                <a:srgbClr val="CC3399"/>
              </a:solidFill>
            </a:endParaRPr>
          </a:p>
        </p:txBody>
      </p:sp>
      <p:sp>
        <p:nvSpPr>
          <p:cNvPr id="24588" name="TextBox 16"/>
          <p:cNvSpPr txBox="1">
            <a:spLocks noChangeArrowheads="1"/>
          </p:cNvSpPr>
          <p:nvPr/>
        </p:nvSpPr>
        <p:spPr bwMode="auto">
          <a:xfrm>
            <a:off x="4114800" y="4660900"/>
            <a:ext cx="33242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Рецепт від наших поварів: </a:t>
            </a:r>
            <a:r>
              <a:rPr lang="uk-UA" b="1">
                <a:solidFill>
                  <a:srgbClr val="CC3399"/>
                </a:solidFill>
              </a:rPr>
              <a:t>“ український борщ</a:t>
            </a:r>
          </a:p>
          <a:p>
            <a:pPr algn="ctr"/>
            <a:r>
              <a:rPr lang="uk-UA" b="1">
                <a:solidFill>
                  <a:srgbClr val="CC3399"/>
                </a:solidFill>
              </a:rPr>
              <a:t>з пампушками”</a:t>
            </a:r>
            <a:endParaRPr lang="ru-RU" b="1">
              <a:solidFill>
                <a:srgbClr val="CC3399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1560" y="6021288"/>
            <a:ext cx="821836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Ось чому  борщ </a:t>
            </a:r>
            <a:r>
              <a:rPr lang="uk-UA" sz="4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“український”</a:t>
            </a: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!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DSC0143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1828800"/>
            <a:ext cx="57150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4"/>
          <p:cNvSpPr>
            <a:spLocks noGrp="1"/>
          </p:cNvSpPr>
          <p:nvPr>
            <p:ph type="title" idx="4294967295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“</a:t>
            </a:r>
            <a:r>
              <a:rPr lang="uk-UA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Маяківський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” означає домашній…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1574" y="177788"/>
            <a:ext cx="7771700" cy="152457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b="1">
                <a:solidFill>
                  <a:srgbClr val="17375E"/>
                </a:solidFill>
              </a:rPr>
              <a:t>Дякуємо нашим чудовим кухарям!</a:t>
            </a:r>
            <a:endParaRPr lang="ru-RU" sz="4000" b="1">
              <a:solidFill>
                <a:srgbClr val="17375E"/>
              </a:solidFill>
            </a:endParaRPr>
          </a:p>
        </p:txBody>
      </p:sp>
      <p:pic>
        <p:nvPicPr>
          <p:cNvPr id="26629" name="Picture 10" descr="DSC015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209800"/>
            <a:ext cx="6248400" cy="40386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9"/>
          <p:cNvSpPr>
            <a:spLocks noChangeArrowheads="1" noChangeShapeType="1" noTextEdit="1"/>
          </p:cNvSpPr>
          <p:nvPr/>
        </p:nvSpPr>
        <p:spPr bwMode="auto">
          <a:xfrm>
            <a:off x="1295400" y="304800"/>
            <a:ext cx="6400800" cy="949325"/>
          </a:xfrm>
          <a:prstGeom prst="rect">
            <a:avLst/>
          </a:prstGeom>
        </p:spPr>
        <p:txBody>
          <a:bodyPr fromWordArt="1" wrap="none">
            <a:prstTxWarp prst="textCascadeUp">
              <a:avLst>
                <a:gd fmla="val 100000" name="adj"/>
              </a:avLst>
            </a:prstTxWarp>
            <a:scene3d>
              <a:camera prst="legacyPerspectiveFront">
                <a:rot lat="20519994" lon="1080000" rev="0"/>
              </a:camera>
              <a:lightRig dir="b" rig="legacyHarsh2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kern="10" lang="ru-RU" sz="240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Борщ по-маяківськи</a:t>
            </a:r>
          </a:p>
        </p:txBody>
      </p:sp>
      <p:pic>
        <p:nvPicPr>
          <p:cNvPr descr="DSC01346" id="28682" name="Picture 10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5350" y="1423988"/>
            <a:ext cx="3098800" cy="23241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J:\Борщ\DSC01321.jpg" id="28676" name="Picture 8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3203575"/>
            <a:ext cx="16938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SC01337" id="28677" name="Picture 14"/>
          <p:cNvPicPr>
            <a:picLocks noChangeArrowheads="1" noChangeAspect="1"/>
          </p:cNvPicPr>
          <p:nvPr/>
        </p:nvPicPr>
        <p:blipFill>
          <a:blip r:embed="rId5"/>
          <a:srcRect r="10"/>
          <a:stretch>
            <a:fillRect/>
          </a:stretch>
        </p:blipFill>
        <p:spPr bwMode="auto">
          <a:xfrm>
            <a:off x="7391400" y="5334000"/>
            <a:ext cx="1428750" cy="1200150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</p:spPr>
      </p:pic>
      <p:pic>
        <p:nvPicPr>
          <p:cNvPr descr="DSC01325" id="28678" name="Picture 16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263" y="4841875"/>
            <a:ext cx="1692275" cy="1690688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</p:spPr>
      </p:pic>
      <p:pic>
        <p:nvPicPr>
          <p:cNvPr descr="DSC01342" id="28679" name="Picture 17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49575" y="1587500"/>
            <a:ext cx="1765300" cy="1538288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</p:spPr>
      </p:pic>
      <p:pic>
        <p:nvPicPr>
          <p:cNvPr descr="DSC01333" id="28680" name="Picture 18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19425" y="4806950"/>
            <a:ext cx="1695450" cy="1701800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</p:spPr>
      </p:pic>
      <p:pic>
        <p:nvPicPr>
          <p:cNvPr descr="DSC01309" id="28681" name="Picture 19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7500" y="1462088"/>
            <a:ext cx="1828800" cy="1709737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8DFD9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4f97b5bdc7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50963"/>
            <a:ext cx="4005263" cy="55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 descr="C:\Users\эльдорадо\Desktop\clip761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2565400"/>
            <a:ext cx="4783138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9" descr="e0c6e680471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981075"/>
            <a:ext cx="1639888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WordArt 11"/>
          <p:cNvSpPr>
            <a:spLocks noChangeArrowheads="1" noChangeShapeType="1" noTextEdit="1"/>
          </p:cNvSpPr>
          <p:nvPr/>
        </p:nvSpPr>
        <p:spPr bwMode="auto">
          <a:xfrm>
            <a:off x="971550" y="333375"/>
            <a:ext cx="7561263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Людина сама собі кращий лікар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8B049"/>
            </a:gs>
            <a:gs pos="100000">
              <a:srgbClr val="FF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rgbClr val="006600"/>
                </a:solidFill>
                <a:latin typeface="Freestyle Script" pitchFamily="66" charset="0"/>
              </a:rPr>
              <a:t>Рецепт ідеального борщу</a:t>
            </a:r>
            <a:endParaRPr lang="ru-RU" sz="5400" b="1" smtClean="0">
              <a:solidFill>
                <a:srgbClr val="006600"/>
              </a:solidFill>
              <a:latin typeface="Freestyle Script" pitchFamily="66" charset="0"/>
            </a:endParaRPr>
          </a:p>
        </p:txBody>
      </p:sp>
      <p:sp>
        <p:nvSpPr>
          <p:cNvPr id="38917" name="Rectangle 5"/>
          <p:cNvSpPr>
            <a:spLocks noGrp="1"/>
          </p:cNvSpPr>
          <p:nvPr>
            <p:ph type="body" sz="half" idx="1"/>
          </p:nvPr>
        </p:nvSpPr>
        <p:spPr>
          <a:xfrm>
            <a:off x="179388" y="1196975"/>
            <a:ext cx="5184775" cy="4929188"/>
          </a:xfrm>
        </p:spPr>
        <p:txBody>
          <a:bodyPr/>
          <a:lstStyle/>
          <a:p>
            <a:r>
              <a:rPr lang="uk-UA" sz="2800" b="1" smtClean="0"/>
              <a:t>1 кг. хорошого настрою</a:t>
            </a:r>
          </a:p>
          <a:p>
            <a:r>
              <a:rPr lang="uk-UA" sz="2800" b="1" smtClean="0"/>
              <a:t>1 пісня (бажано українська)</a:t>
            </a:r>
          </a:p>
          <a:p>
            <a:r>
              <a:rPr lang="uk-UA" sz="2800" b="1" smtClean="0"/>
              <a:t>2 жменьки оптимізму</a:t>
            </a:r>
          </a:p>
          <a:p>
            <a:r>
              <a:rPr lang="uk-UA" sz="2800" b="1" smtClean="0"/>
              <a:t>1 ст. л. душевності</a:t>
            </a:r>
          </a:p>
          <a:p>
            <a:r>
              <a:rPr lang="uk-UA" sz="2800" b="1" smtClean="0"/>
              <a:t>2 склянки терпіння.</a:t>
            </a:r>
            <a:endParaRPr lang="uk-UA" sz="2800" b="1" i="1" u="sng" smtClean="0"/>
          </a:p>
          <a:p>
            <a:r>
              <a:rPr lang="uk-UA" sz="2800" b="1" i="1" u="sng" smtClean="0"/>
              <a:t>Творчість, оригінальність та гумор додати за смаком.</a:t>
            </a:r>
            <a:endParaRPr lang="uk-UA" sz="2800" b="1" smtClean="0"/>
          </a:p>
          <a:p>
            <a:pPr algn="ctr">
              <a:buFont typeface="Arial" charset="0"/>
              <a:buNone/>
            </a:pPr>
            <a:r>
              <a:rPr lang="uk-UA" sz="2800" b="1" smtClean="0"/>
              <a:t> </a:t>
            </a:r>
            <a:r>
              <a:rPr lang="uk-UA" sz="4000" b="1" smtClean="0">
                <a:solidFill>
                  <a:srgbClr val="FF0000"/>
                </a:solidFill>
              </a:rPr>
              <a:t>Смачного!</a:t>
            </a:r>
            <a:endParaRPr lang="ru-RU" sz="4000" b="1" smtClean="0">
              <a:solidFill>
                <a:srgbClr val="FF0000"/>
              </a:solidFill>
            </a:endParaRPr>
          </a:p>
        </p:txBody>
      </p:sp>
      <p:pic>
        <p:nvPicPr>
          <p:cNvPr id="38922" name="Picture 10" descr="ANd9GcQpdhdebE73bhccgEXDdMwiRL_SHyrgBy-FYSzrhVxqpRLp70KfT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484313"/>
            <a:ext cx="2936875" cy="2592387"/>
          </a:xfrm>
          <a:prstGeom prst="rect">
            <a:avLst/>
          </a:prstGeom>
          <a:noFill/>
        </p:spPr>
      </p:pic>
      <p:pic>
        <p:nvPicPr>
          <p:cNvPr id="1028" name="Picture 4" descr="C:\Users\эльдорадо\Desktop\фото\анимашки\лена-голд\готовим борщ\996739555040.png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5173663"/>
            <a:ext cx="6192838" cy="1684337"/>
          </a:xfrm>
          <a:noFill/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 descr="DSC00450_thum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549275"/>
            <a:ext cx="7704138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12"/>
          <p:cNvSpPr>
            <a:spLocks noChangeArrowheads="1" noChangeShapeType="1" noTextEdit="1"/>
          </p:cNvSpPr>
          <p:nvPr/>
        </p:nvSpPr>
        <p:spPr bwMode="auto">
          <a:xfrm>
            <a:off x="1116013" y="260350"/>
            <a:ext cx="7200900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Хто їсть борщ український,</a:t>
            </a:r>
          </a:p>
          <a:p>
            <a:pPr algn="ctr"/>
            <a:r>
              <a:rPr lang="ru-RU" sz="2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Той здоровий і сильний,</a:t>
            </a:r>
          </a:p>
          <a:p>
            <a:pPr algn="ctr"/>
            <a:r>
              <a:rPr lang="ru-RU" sz="2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Розумний, талановитий,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5" descr="Козаки_розділ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819400"/>
            <a:ext cx="396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9" descr="2B3c2J3ky4q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448557">
            <a:off x="315913" y="811213"/>
            <a:ext cx="2881312" cy="194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11" descr="uk_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304800"/>
            <a:ext cx="2057400" cy="254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5" name="Picture 13" descr="2716f69294b010d28038c523ac0fba0f-m7f6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32468">
            <a:off x="6003925" y="776288"/>
            <a:ext cx="2895600" cy="195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>
            <a:spLocks noChangeArrowheads="1"/>
          </p:cNvSpPr>
          <p:nvPr/>
        </p:nvSpPr>
        <p:spPr bwMode="auto">
          <a:xfrm>
            <a:off x="381000" y="0"/>
            <a:ext cx="4419600" cy="1984375"/>
          </a:xfrm>
          <a:prstGeom prst="cloudCallout">
            <a:avLst>
              <a:gd name="adj1" fmla="val 25648"/>
              <a:gd name="adj2" fmla="val 168639"/>
            </a:avLst>
          </a:prstGeom>
          <a:solidFill>
            <a:schemeClr val="bg1"/>
          </a:solidFill>
          <a:ln w="25400" cap="rnd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uk-UA" sz="2400" b="1">
                <a:latin typeface="Calibri" pitchFamily="34" charset="0"/>
              </a:rPr>
              <a:t>Борщ без каші-удівець, каша без борщу - вдова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6" name="Выноска-облако 5"/>
          <p:cNvSpPr>
            <a:spLocks noChangeArrowheads="1"/>
          </p:cNvSpPr>
          <p:nvPr/>
        </p:nvSpPr>
        <p:spPr bwMode="auto">
          <a:xfrm>
            <a:off x="5181600" y="1295400"/>
            <a:ext cx="3581400" cy="1527175"/>
          </a:xfrm>
          <a:prstGeom prst="cloudCallout">
            <a:avLst>
              <a:gd name="adj1" fmla="val -38653"/>
              <a:gd name="adj2" fmla="val 152079"/>
            </a:avLst>
          </a:prstGeom>
          <a:solidFill>
            <a:schemeClr val="bg1"/>
          </a:solidFill>
          <a:ln w="25400" cap="rnd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uk-UA" sz="2400" b="1">
                <a:latin typeface="Calibri" pitchFamily="34" charset="0"/>
              </a:rPr>
              <a:t>Що до чого, а борщ до хліба</a:t>
            </a:r>
            <a:endParaRPr lang="ru-RU" sz="2400" b="1">
              <a:latin typeface="Calibri" pitchFamily="34" charset="0"/>
            </a:endParaRPr>
          </a:p>
        </p:txBody>
      </p:sp>
      <p:pic>
        <p:nvPicPr>
          <p:cNvPr id="16388" name="Picture 2" descr="C:\Users\эльдорадо\Desktop\clip761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724150"/>
            <a:ext cx="6019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borch_po-ukrainski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1588" y="2227263"/>
            <a:ext cx="41148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4"/>
          <p:cNvSpPr>
            <a:spLocks noGrp="1"/>
          </p:cNvSpPr>
          <p:nvPr>
            <p:ph type="title" idx="4294967295"/>
          </p:nvPr>
        </p:nvSpPr>
        <p:spPr>
          <a:xfrm>
            <a:off x="304800" y="381000"/>
            <a:ext cx="8839200" cy="1143000"/>
          </a:xfrm>
        </p:spPr>
        <p:txBody>
          <a:bodyPr/>
          <a:lstStyle/>
          <a:p>
            <a:pPr>
              <a:defRPr/>
            </a:pPr>
            <a:r>
              <a:rPr lang="uk-UA" sz="3600" b="1" dirty="0" smtClean="0">
                <a:ln w="190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</a:rPr>
              <a:t>… Ти такий неповторний, своєрідний, мій, рідний, український!</a:t>
            </a:r>
            <a:endParaRPr lang="ru-RU" sz="3600" b="1" dirty="0" smtClean="0">
              <a:ln w="1905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7412" name="Picture 7" descr="75355024849085-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743200"/>
            <a:ext cx="2438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2" descr="%D0%9C%D0%BE%D1%86%D0%B0%D1%80%D0%B5%D0%BB%D0%BB%D0%B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9400" y="2514600"/>
            <a:ext cx="22479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Line 13"/>
          <p:cNvSpPr>
            <a:spLocks noChangeShapeType="1"/>
          </p:cNvSpPr>
          <p:nvPr/>
        </p:nvSpPr>
        <p:spPr bwMode="auto">
          <a:xfrm flipH="1">
            <a:off x="0" y="2743200"/>
            <a:ext cx="2438400" cy="1828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Line 16"/>
          <p:cNvSpPr>
            <a:spLocks noChangeShapeType="1"/>
          </p:cNvSpPr>
          <p:nvPr/>
        </p:nvSpPr>
        <p:spPr bwMode="auto">
          <a:xfrm>
            <a:off x="6477000" y="2514600"/>
            <a:ext cx="2438400" cy="1905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nl-NL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11015" y="409873"/>
            <a:ext cx="64801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+mn-cs"/>
              </a:rPr>
              <a:t>Звіт </a:t>
            </a:r>
            <a:r>
              <a:rPr lang="uk-UA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+mn-cs"/>
              </a:rPr>
              <a:t>“пошуковців”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cs typeface="+mn-cs"/>
            </a:endParaRPr>
          </a:p>
        </p:txBody>
      </p:sp>
      <p:pic>
        <p:nvPicPr>
          <p:cNvPr id="18435" name="Picture 5" descr="sou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341438"/>
            <a:ext cx="6985000" cy="52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051050" y="4005263"/>
            <a:ext cx="5257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solidFill>
                  <a:srgbClr val="C00000"/>
                </a:solidFill>
              </a:rPr>
              <a:t>Борщ – класичний буряковий суп, страва національних кухонь деяких слов'янських країн</a:t>
            </a:r>
            <a:endParaRPr lang="ru-RU">
              <a:solidFill>
                <a:srgbClr val="C00000"/>
              </a:solidFill>
            </a:endParaRPr>
          </a:p>
        </p:txBody>
      </p:sp>
      <p:cxnSp>
        <p:nvCxnSpPr>
          <p:cNvPr id="8" name="Скругленная соединительная линия 7"/>
          <p:cNvCxnSpPr/>
          <p:nvPr/>
        </p:nvCxnSpPr>
        <p:spPr>
          <a:xfrm rot="10800000">
            <a:off x="2700338" y="1916113"/>
            <a:ext cx="2303462" cy="72072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flipV="1">
            <a:off x="5795963" y="1844675"/>
            <a:ext cx="2160587" cy="7207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/>
          <p:nvPr/>
        </p:nvCxnSpPr>
        <p:spPr>
          <a:xfrm rot="16200000" flipH="1">
            <a:off x="6659563" y="3716338"/>
            <a:ext cx="1368425" cy="13684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rot="5400000">
            <a:off x="935037" y="4113213"/>
            <a:ext cx="1368425" cy="863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0800000">
            <a:off x="539750" y="2133600"/>
            <a:ext cx="1511300" cy="431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rot="5400000">
            <a:off x="3418682" y="4509293"/>
            <a:ext cx="2089150" cy="79216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3" name="Picture 9" descr="Буряк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25654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1" descr="Капуст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1557338"/>
            <a:ext cx="9525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3" descr="Картопл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35375" y="522922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15" descr="Квасол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51725" y="270827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7" descr="Моркв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80288" y="522922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19" descr="Перець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64163" y="1557338"/>
            <a:ext cx="9525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21" descr="Петрушка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00113" y="436562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23" descr="Томат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67400" y="530066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25" descr="Цибуля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08850" y="443706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27" descr="Часник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39975" y="479742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3" name="TextBox 30"/>
          <p:cNvSpPr txBox="1">
            <a:spLocks noChangeArrowheads="1"/>
          </p:cNvSpPr>
          <p:nvPr/>
        </p:nvSpPr>
        <p:spPr bwMode="auto">
          <a:xfrm>
            <a:off x="395288" y="2276475"/>
            <a:ext cx="1476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Кривава ріпка</a:t>
            </a:r>
            <a:endParaRPr lang="ru-RU" sz="1400"/>
          </a:p>
        </p:txBody>
      </p:sp>
      <p:sp>
        <p:nvSpPr>
          <p:cNvPr id="18454" name="TextBox 31"/>
          <p:cNvSpPr txBox="1">
            <a:spLocks noChangeArrowheads="1"/>
          </p:cNvSpPr>
          <p:nvPr/>
        </p:nvSpPr>
        <p:spPr bwMode="auto">
          <a:xfrm>
            <a:off x="3492500" y="4797425"/>
            <a:ext cx="1871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Яблуко диявола</a:t>
            </a:r>
            <a:endParaRPr lang="ru-RU" sz="1400"/>
          </a:p>
        </p:txBody>
      </p:sp>
      <p:sp>
        <p:nvSpPr>
          <p:cNvPr id="18455" name="TextBox 32"/>
          <p:cNvSpPr txBox="1">
            <a:spLocks noChangeArrowheads="1"/>
          </p:cNvSpPr>
          <p:nvPr/>
        </p:nvSpPr>
        <p:spPr bwMode="auto">
          <a:xfrm>
            <a:off x="1763713" y="1341438"/>
            <a:ext cx="208756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Композіта</a:t>
            </a:r>
            <a:endParaRPr lang="ru-RU" sz="1400"/>
          </a:p>
        </p:txBody>
      </p:sp>
      <p:sp>
        <p:nvSpPr>
          <p:cNvPr id="18456" name="TextBox 33"/>
          <p:cNvSpPr txBox="1">
            <a:spLocks noChangeArrowheads="1"/>
          </p:cNvSpPr>
          <p:nvPr/>
        </p:nvSpPr>
        <p:spPr bwMode="auto">
          <a:xfrm>
            <a:off x="4140200" y="1268413"/>
            <a:ext cx="2952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Помилка Колумба</a:t>
            </a:r>
            <a:endParaRPr lang="ru-RU" sz="1400"/>
          </a:p>
        </p:txBody>
      </p:sp>
      <p:sp>
        <p:nvSpPr>
          <p:cNvPr id="18457" name="TextBox 34"/>
          <p:cNvSpPr txBox="1">
            <a:spLocks noChangeArrowheads="1"/>
          </p:cNvSpPr>
          <p:nvPr/>
        </p:nvSpPr>
        <p:spPr bwMode="auto">
          <a:xfrm>
            <a:off x="7164388" y="2349500"/>
            <a:ext cx="16192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Опора для виття</a:t>
            </a:r>
            <a:endParaRPr lang="ru-RU" sz="1400"/>
          </a:p>
        </p:txBody>
      </p:sp>
      <p:sp>
        <p:nvSpPr>
          <p:cNvPr id="18458" name="TextBox 35"/>
          <p:cNvSpPr txBox="1">
            <a:spLocks noChangeArrowheads="1"/>
          </p:cNvSpPr>
          <p:nvPr/>
        </p:nvSpPr>
        <p:spPr bwMode="auto">
          <a:xfrm>
            <a:off x="7308850" y="4005263"/>
            <a:ext cx="14747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Чіполліно</a:t>
            </a:r>
            <a:endParaRPr lang="ru-RU" sz="1400"/>
          </a:p>
        </p:txBody>
      </p:sp>
      <p:sp>
        <p:nvSpPr>
          <p:cNvPr id="18459" name="TextBox 36"/>
          <p:cNvSpPr txBox="1">
            <a:spLocks noChangeArrowheads="1"/>
          </p:cNvSpPr>
          <p:nvPr/>
        </p:nvSpPr>
        <p:spPr bwMode="auto">
          <a:xfrm>
            <a:off x="5580063" y="4941888"/>
            <a:ext cx="14763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Золоте яблуко</a:t>
            </a:r>
            <a:endParaRPr lang="ru-RU" sz="1400"/>
          </a:p>
        </p:txBody>
      </p:sp>
      <p:sp>
        <p:nvSpPr>
          <p:cNvPr id="18460" name="TextBox 37"/>
          <p:cNvSpPr txBox="1">
            <a:spLocks noChangeArrowheads="1"/>
          </p:cNvSpPr>
          <p:nvPr/>
        </p:nvSpPr>
        <p:spPr bwMode="auto">
          <a:xfrm>
            <a:off x="2268538" y="4652963"/>
            <a:ext cx="1474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Гребінчик</a:t>
            </a:r>
            <a:endParaRPr lang="ru-RU" sz="1400"/>
          </a:p>
        </p:txBody>
      </p:sp>
      <p:sp>
        <p:nvSpPr>
          <p:cNvPr id="18461" name="TextBox 38"/>
          <p:cNvSpPr txBox="1">
            <a:spLocks noChangeArrowheads="1"/>
          </p:cNvSpPr>
          <p:nvPr/>
        </p:nvSpPr>
        <p:spPr bwMode="auto">
          <a:xfrm>
            <a:off x="539750" y="4076700"/>
            <a:ext cx="14747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/>
              <a:t>Символ горя</a:t>
            </a:r>
            <a:endParaRPr lang="ru-RU" sz="1400"/>
          </a:p>
        </p:txBody>
      </p:sp>
      <p:sp>
        <p:nvSpPr>
          <p:cNvPr id="41" name="Прямоугольник 40"/>
          <p:cNvSpPr/>
          <p:nvPr/>
        </p:nvSpPr>
        <p:spPr>
          <a:xfrm>
            <a:off x="179512" y="6165304"/>
            <a:ext cx="8964488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То чому ж борщ </a:t>
            </a:r>
            <a:r>
              <a:rPr lang="uk-UA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“український”</a:t>
            </a: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?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 descr="mapBors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981075"/>
            <a:ext cx="6840538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15616" y="0"/>
            <a:ext cx="69642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ГЕОГРАФІЯ БОРЩУ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805264"/>
            <a:ext cx="8928992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Борщ -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витвір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тисячолітнього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українського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кулінарного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мистецтва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03200" y="400050"/>
            <a:ext cx="8029525" cy="1571625"/>
          </a:xfrm>
        </p:spPr>
        <p:txBody>
          <a:bodyPr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sz="3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Економісти  підрахували…</a:t>
            </a:r>
            <a:endParaRPr lang="nl-NL" sz="36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1506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457200" y="1371600"/>
            <a:ext cx="5329238" cy="3887788"/>
          </a:xfrm>
          <a:solidFill>
            <a:schemeClr val="bg2"/>
          </a:solidFill>
        </p:spPr>
        <p:txBody>
          <a:bodyPr anchor="b"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uk-UA" sz="1900" smtClean="0">
              <a:solidFill>
                <a:srgbClr val="443329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uk-UA" sz="1900" smtClean="0">
              <a:solidFill>
                <a:srgbClr val="443329"/>
              </a:solidFill>
            </a:endParaRPr>
          </a:p>
          <a:p>
            <a:pPr marL="0" indent="0" eaLnBrk="1" hangingPunct="1">
              <a:lnSpc>
                <a:spcPct val="80000"/>
              </a:lnSpc>
            </a:pPr>
            <a:r>
              <a:rPr lang="uk-UA" sz="1900" b="1" i="1" smtClean="0">
                <a:solidFill>
                  <a:srgbClr val="443329"/>
                </a:solidFill>
              </a:rPr>
              <a:t> </a:t>
            </a:r>
            <a:r>
              <a:rPr lang="uk-UA" sz="2200" b="1" i="1" smtClean="0">
                <a:solidFill>
                  <a:srgbClr val="443329"/>
                </a:solidFill>
              </a:rPr>
              <a:t>З л. смачного борщу “витягують” з кишені   родини 40 грн.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uk-UA" sz="2200" b="1" i="1" smtClean="0">
                <a:solidFill>
                  <a:srgbClr val="443329"/>
                </a:solidFill>
              </a:rPr>
              <a:t> За місяць (2 р. на тиждень) = 320 грн.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uk-UA" sz="2200" b="1" i="1" smtClean="0">
                <a:solidFill>
                  <a:srgbClr val="443329"/>
                </a:solidFill>
              </a:rPr>
              <a:t> У їдальні “червоне щастя” коштує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200" b="1" i="1" smtClean="0">
                <a:solidFill>
                  <a:srgbClr val="443329"/>
                </a:solidFill>
              </a:rPr>
              <a:t>  5 грн. 50 коп.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uk-UA" sz="2200" b="1" i="1" smtClean="0">
                <a:solidFill>
                  <a:srgbClr val="443329"/>
                </a:solidFill>
              </a:rPr>
              <a:t>Порція національної страви коштує  3  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200" b="1" i="1" smtClean="0">
                <a:solidFill>
                  <a:srgbClr val="443329"/>
                </a:solidFill>
              </a:rPr>
              <a:t>пачки популярних серед школярів “сухариків”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uk-UA" sz="1900" smtClean="0">
              <a:solidFill>
                <a:srgbClr val="443329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uk-UA" sz="1900" smtClean="0">
              <a:solidFill>
                <a:srgbClr val="443329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1900" smtClean="0">
              <a:solidFill>
                <a:srgbClr val="443329"/>
              </a:solidFill>
            </a:endParaRPr>
          </a:p>
        </p:txBody>
      </p:sp>
      <p:pic>
        <p:nvPicPr>
          <p:cNvPr id="21507" name="Picture 5" descr="http://i004.radikal.ru/0909/33/bdf9a69c70e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5516563"/>
            <a:ext cx="27368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 descr="http://image.tsn.ua/media/images/original/Feb2009/b3484c70ef_1115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04813"/>
            <a:ext cx="2381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350" y="5291956"/>
            <a:ext cx="591671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Та все ж </a:t>
            </a:r>
            <a:r>
              <a:rPr lang="uk-UA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“нема</a:t>
            </a:r>
            <a:r>
              <a:rPr lang="uk-UA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 борщу – нема </a:t>
            </a:r>
            <a:r>
              <a:rPr lang="uk-UA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обіду”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21510" name="Picture 9" descr="http://www.day.kiev.ua/img/309396/187-1-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2205038"/>
            <a:ext cx="2857500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C:\Users\эльдорадо\Desktop\фото\фоны для презентаций\радикал\еда\366e56f98605t[1]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2057400"/>
            <a:ext cx="10668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C:\Users\эльдорадо\Desktop\фото\фоны для презентаций\радикал\еда\b679d5b90d55[1] - копия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3200400"/>
            <a:ext cx="2205038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C:\Users\эльдорадо\Desktop\clip761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3152775"/>
            <a:ext cx="5562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 descr="C:\Users\эльдорадо\Desktop\фото\анимашки\лена-голд\готовим борщ\e8260ce3b66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1600200"/>
            <a:ext cx="2011363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 descr="C:\Users\эльдорадо\Desktop\фото\фоны для презентаций\радикал\еда\b679d5b90d55[1] - копия (2)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7013" y="1219200"/>
            <a:ext cx="25669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" descr="C:\Users\эльдорадо\Desktop\фото\фоны для презентаций\радикал\еда\f432223ce234t[1]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440952">
            <a:off x="4859338" y="1052513"/>
            <a:ext cx="1571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2" descr="C:\Users\эльдорадо\Desktop\фото\фоны для презентаций\радикал\еда\8ca8e8874066t[1]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3276600"/>
            <a:ext cx="17145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Text Box 15"/>
          <p:cNvSpPr txBox="1">
            <a:spLocks noChangeArrowheads="1"/>
          </p:cNvSpPr>
          <p:nvPr/>
        </p:nvSpPr>
        <p:spPr bwMode="auto">
          <a:xfrm>
            <a:off x="838200" y="152400"/>
            <a:ext cx="7924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400" b="1">
                <a:solidFill>
                  <a:srgbClr val="006600"/>
                </a:solidFill>
              </a:rPr>
              <a:t>Усе це – збірня овочева….</a:t>
            </a:r>
            <a:endParaRPr lang="ru-RU" sz="4400" b="1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149</Words>
  <Application>Microsoft Office PowerPoint</Application>
  <PresentationFormat>Экран (4:3)</PresentationFormat>
  <Paragraphs>39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Freestyle Script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Рецепт ідеального борщу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эльдорадо</dc:creator>
  <cp:lastModifiedBy>Home</cp:lastModifiedBy>
  <cp:revision>45</cp:revision>
  <dcterms:created xsi:type="dcterms:W3CDTF">2010-09-22T16:56:49Z</dcterms:created>
  <dcterms:modified xsi:type="dcterms:W3CDTF">2012-02-20T20:28:00Z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1413399</vt:lpwstr>
  </property>
  <property fmtid="{D5CDD505-2E9C-101B-9397-08002B2CF9AE}" name="NXPowerLiteVersion" pid="3">
    <vt:lpwstr>D4.1.4</vt:lpwstr>
  </property>
</Properties>
</file>