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+xml" PartName="/ppt/slides/slide38.xml"/>
  <Override ContentType="application/vnd.openxmlformats-officedocument.presentationml.slide+xml" PartName="/ppt/slides/slide47.xml"/>
  <Override ContentType="application/vnd.openxmlformats-officedocument.presentationml.slide+xml" PartName="/ppt/slides/slide56.xml"/>
  <Override ContentType="application/vnd.openxmlformats-officedocument.presentationml.slide+xml" PartName="/ppt/slides/slide58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+xml" PartName="/ppt/slides/slide36.xml"/>
  <Override ContentType="application/vnd.openxmlformats-officedocument.presentationml.slide+xml" PartName="/ppt/slides/slide45.xml"/>
  <Override ContentType="application/vnd.openxmlformats-officedocument.presentationml.slide+xml" PartName="/ppt/slides/slide5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43.xml"/>
  <Override ContentType="application/vnd.openxmlformats-officedocument.presentationml.slide+xml" PartName="/ppt/slides/slide5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+xml" PartName="/ppt/slides/slide23.xml"/>
  <Override ContentType="application/vnd.openxmlformats-officedocument.presentationml.slide+xml" PartName="/ppt/slides/slide32.xml"/>
  <Override ContentType="application/vnd.openxmlformats-officedocument.presentationml.slide+xml" PartName="/ppt/slides/slide41.xml"/>
  <Override ContentType="application/vnd.openxmlformats-officedocument.presentationml.slide+xml" PartName="/ppt/slides/slide50.xml"/>
  <Override ContentType="application/vnd.openxmlformats-officedocument.presentationml.slide+xml" PartName="/ppt/slides/slide61.xml"/>
  <Override ContentType="application/vnd.openxmlformats-officedocument.presentationml.notesMaster+xml" PartName="/ppt/notesMasters/notesMaster1.xml"/>
  <Override ContentType="application/vnd.openxmlformats-officedocument.presentationml.slide+xml" PartName="/ppt/slides/slide10.xml"/>
  <Override ContentType="application/vnd.openxmlformats-officedocument.presentationml.slide+xml" PartName="/ppt/slides/slide12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49.xml"/>
  <Override ContentType="application/vnd.openxmlformats-officedocument.presentationml.slide+xml" PartName="/ppt/slides/slide5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+xml" PartName="/ppt/slides/slide39.xml"/>
  <Override ContentType="application/vnd.openxmlformats-officedocument.presentationml.slide+xml" PartName="/ppt/slides/slide48.xml"/>
  <Override ContentType="application/vnd.openxmlformats-officedocument.presentationml.slide+xml" PartName="/ppt/slides/slide57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slide+xml" PartName="/ppt/slides/slide37.xml"/>
  <Override ContentType="application/vnd.openxmlformats-officedocument.presentationml.slide+xml" PartName="/ppt/slides/slide46.xml"/>
  <Override ContentType="application/vnd.openxmlformats-officedocument.presentationml.slide+xml" PartName="/ppt/slides/slide55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+xml" PartName="/ppt/slides/slide35.xml"/>
  <Override ContentType="application/vnd.openxmlformats-officedocument.presentationml.slide+xml" PartName="/ppt/slides/slide44.xml"/>
  <Override ContentType="application/vnd.openxmlformats-officedocument.presentationml.slide+xml" PartName="/ppt/slides/slide53.xml"/>
  <Override ContentType="application/vnd.openxmlformats-officedocument.presentationml.slideLayout+xml" PartName="/ppt/slideLayouts/slideLayout3.xml"/>
  <Default ContentType="image/jpeg" Extension="jpeg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+xml" PartName="/ppt/slides/slide31.xml"/>
  <Override ContentType="application/vnd.openxmlformats-officedocument.presentationml.slide+xml" PartName="/ppt/slides/slide42.xml"/>
  <Override ContentType="application/vnd.openxmlformats-officedocument.presentationml.slide+xml" PartName="/ppt/slides/slide51.xml"/>
  <Override ContentType="application/vnd.openxmlformats-officedocument.presentationml.slide+xml" PartName="/ppt/slides/slide60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+xml" PartName="/ppt/slides/slide20.xml"/>
  <Override ContentType="application/vnd.openxmlformats-officedocument.presentationml.slide+xml" PartName="/ppt/slides/slide40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3"/>
  </p:notesMasterIdLst>
  <p:sldIdLst>
    <p:sldId id="392" r:id="rId2"/>
    <p:sldId id="259" r:id="rId3"/>
    <p:sldId id="372" r:id="rId4"/>
    <p:sldId id="371" r:id="rId5"/>
    <p:sldId id="310" r:id="rId6"/>
    <p:sldId id="373" r:id="rId7"/>
    <p:sldId id="393" r:id="rId8"/>
    <p:sldId id="261" r:id="rId9"/>
    <p:sldId id="312" r:id="rId10"/>
    <p:sldId id="262" r:id="rId11"/>
    <p:sldId id="311" r:id="rId12"/>
    <p:sldId id="313" r:id="rId13"/>
    <p:sldId id="314" r:id="rId14"/>
    <p:sldId id="263" r:id="rId15"/>
    <p:sldId id="315" r:id="rId16"/>
    <p:sldId id="316" r:id="rId17"/>
    <p:sldId id="264" r:id="rId18"/>
    <p:sldId id="394" r:id="rId19"/>
    <p:sldId id="317" r:id="rId20"/>
    <p:sldId id="318" r:id="rId21"/>
    <p:sldId id="319" r:id="rId22"/>
    <p:sldId id="320" r:id="rId23"/>
    <p:sldId id="321" r:id="rId24"/>
    <p:sldId id="374" r:id="rId25"/>
    <p:sldId id="322" r:id="rId26"/>
    <p:sldId id="405" r:id="rId27"/>
    <p:sldId id="269" r:id="rId28"/>
    <p:sldId id="375" r:id="rId29"/>
    <p:sldId id="270" r:id="rId30"/>
    <p:sldId id="271" r:id="rId31"/>
    <p:sldId id="395" r:id="rId32"/>
    <p:sldId id="272" r:id="rId33"/>
    <p:sldId id="273" r:id="rId34"/>
    <p:sldId id="376" r:id="rId35"/>
    <p:sldId id="323" r:id="rId36"/>
    <p:sldId id="274" r:id="rId37"/>
    <p:sldId id="266" r:id="rId38"/>
    <p:sldId id="324" r:id="rId39"/>
    <p:sldId id="396" r:id="rId40"/>
    <p:sldId id="325" r:id="rId41"/>
    <p:sldId id="327" r:id="rId42"/>
    <p:sldId id="328" r:id="rId43"/>
    <p:sldId id="377" r:id="rId44"/>
    <p:sldId id="397" r:id="rId45"/>
    <p:sldId id="329" r:id="rId46"/>
    <p:sldId id="326" r:id="rId47"/>
    <p:sldId id="390" r:id="rId48"/>
    <p:sldId id="398" r:id="rId49"/>
    <p:sldId id="378" r:id="rId50"/>
    <p:sldId id="275" r:id="rId51"/>
    <p:sldId id="406" r:id="rId52"/>
    <p:sldId id="379" r:id="rId53"/>
    <p:sldId id="330" r:id="rId54"/>
    <p:sldId id="331" r:id="rId55"/>
    <p:sldId id="391" r:id="rId56"/>
    <p:sldId id="333" r:id="rId57"/>
    <p:sldId id="334" r:id="rId58"/>
    <p:sldId id="337" r:id="rId59"/>
    <p:sldId id="335" r:id="rId60"/>
    <p:sldId id="336" r:id="rId61"/>
    <p:sldId id="387" r:id="rId6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6641" autoAdjust="0"/>
    <p:restoredTop sz="94660"/>
  </p:normalViewPr>
  <p:slideViewPr>
    <p:cSldViewPr>
      <p:cViewPr>
        <p:scale>
          <a:sx n="50" d="100"/>
          <a:sy n="50" d="100"/>
        </p:scale>
        <p:origin x="-1464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DB69E6-B20F-4D37-827E-0A45C4B22EE4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2E17BA-5014-4C5D-AD27-00DFBA83A6D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26.11.2014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Documents%20and%20Settings\&#1072;&#1076;&#1084;&#1080;&#1085;\&#1056;&#1072;&#1073;&#1086;&#1095;&#1080;&#1081;%20&#1089;&#1090;&#1086;&#1083;\&#1074;&#1099;&#1089;&#1090;&#1091;&#1087;&#1083;&#1077;&#1085;&#1080;&#1077;\&#1060;&#1077;&#1076;&#1086;&#1088;%20&#1064;&#1072;&#1083;&#1103;&#1087;&#1080;&#1085;%20-%20&#1069;&#1093;,%20&#1091;&#1093;&#1085;&#1077;&#1084;%20(&#1053;&#1086;&#1074;&#1072;&#1103;%20&#1087;&#1077;&#1089;&#1085;&#1103;,&#1087;&#1086;&#1076;%20&#1082;&#1086;&#1090;&#1086;&#1088;&#1091;&#1102;%20&#1074;&#1099;&#1093;&#1086;&#1076;&#1080;&#1090;%20&#1060;&#1077;&#1076;&#1086;&#1088;%20&#1045;&#1084;&#1077;&#1083;&#1100;&#1103;&#1085;&#1077;&#1085;&#1082;&#1086;).mp3" TargetMode="Externa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43;&#1091;&#1076;&#1086;&#1075;%20&#1087;&#1086;&#1077;&#1079;&#1076;&#1072;.MP3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&#1042;&#1080;&#1082;&#1072;\Downloads\&#1054;&#1082;&#1089;&#1072;&#1085;&#1072;%20&#1055;&#1077;&#1090;&#1088;&#1091;&#1089;&#1077;&#1085;&#1082;&#1086;%20&#8211;%20&#1053;&#1072;&#1090;&#1072;&#1083;&#1082;&#1072;%20&#1055;&#1086;&#1083;&#1090;&#1072;&#1074;&#1082;&#1072;.mp3" TargetMode="External"/><Relationship Id="rId5" Type="http://schemas.openxmlformats.org/officeDocument/2006/relationships/image" Target="../media/image21.jpeg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5;&#1077;&#1090;&#1088;&#1091;&#1089;&#1077;&#1085;&#1082;&#1086;%20&#1074;&#1080;&#1076;&#1077;&#1086;\slayd_1-cut.avi" TargetMode="External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jpeg"/></Relationships>
</file>

<file path=ppt/slides/_rels/slide29.xml.rels><?xml version="1.0" encoding="UTF-8" standalone="yes" ?><Relationships xmlns="http://schemas.openxmlformats.org/package/2006/relationships"><Relationship Id="rId3" Target="../media/image33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34.jpeg" Type="http://schemas.openxmlformats.org/officeDocument/2006/relationships/image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2;&#1080;&#1082;&#1072;\Downloads\&#1054;&#1082;&#1089;&#1072;&#1085;&#1072;%20&#1055;&#1077;&#1090;&#1088;&#1091;&#1089;&#1077;&#1085;&#1082;&#1086;%20&#8211;%20&#1051;&#1091;&#1075;&#1086;&#1084;%20&#1110;&#1076;&#1091;%20&#1082;&#1086;&#1085;&#1103;%20&#1074;&#1077;&#1076;&#1091;.mp3" TargetMode="External"/><Relationship Id="rId5" Type="http://schemas.openxmlformats.org/officeDocument/2006/relationships/image" Target="../media/image37.jpeg"/><Relationship Id="rId4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 ?><Relationships xmlns="http://schemas.openxmlformats.org/package/2006/relationships"><Relationship Id="rId3" Target="../media/image1.jpeg" Type="http://schemas.openxmlformats.org/officeDocument/2006/relationships/image"/><Relationship Id="rId2" Target="../slideLayouts/slideLayout2.xml" Type="http://schemas.openxmlformats.org/officeDocument/2006/relationships/slideLayout"/><Relationship Id="rId1" Target="file:///D:\&#1055;&#1077;&#1090;&#1088;&#1091;&#1089;&#1077;&#1085;&#1082;&#1086;%20&#1074;&#1080;&#1076;&#1077;&#1086;\Oxana_Petrusenko_-_Oy_kazala_meni_mati_-_from.avi" TargetMode="External" Type="http://schemas.openxmlformats.org/officeDocument/2006/relationships/video"/><Relationship Id="rId4" Target="../media/image4.jpeg" Type="http://schemas.openxmlformats.org/officeDocument/2006/relationships/image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0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 ?><Relationships xmlns="http://schemas.openxmlformats.org/package/2006/relationships"><Relationship Id="rId3" Target="../media/image1.jpeg" Type="http://schemas.openxmlformats.org/officeDocument/2006/relationships/image"/><Relationship Id="rId2" Target="../slideLayouts/slideLayout2.xml" Type="http://schemas.openxmlformats.org/officeDocument/2006/relationships/slideLayout"/><Relationship Id="rId1" Target="file:///D:\&#1055;&#1077;&#1090;&#1088;&#1091;&#1089;&#1077;&#1085;&#1082;&#1086;%20&#1074;&#1080;&#1076;&#1077;&#1086;\Oxana_Petrusenko_-_Chi_ya_v_luzi_ne_kalina_bula.avi" TargetMode="External" Type="http://schemas.openxmlformats.org/officeDocument/2006/relationships/video"/><Relationship Id="rId4" Target="../media/image54.jpeg" Type="http://schemas.openxmlformats.org/officeDocument/2006/relationships/image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 ?><Relationships xmlns="http://schemas.openxmlformats.org/package/2006/relationships"><Relationship Id="rId3" Target="../media/image56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2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jpeg"/></Relationships>
</file>

<file path=ppt/slides/_rels/slide7.xml.rels><?xml version="1.0" encoding="UTF-8" standalone="yes" ?><Relationships xmlns="http://schemas.openxmlformats.org/package/2006/relationships"><Relationship Id="rId3" Target="../media/image1.jpeg" Type="http://schemas.openxmlformats.org/officeDocument/2006/relationships/image"/><Relationship Id="rId2" Target="../slideLayouts/slideLayout4.xml" Type="http://schemas.openxmlformats.org/officeDocument/2006/relationships/slideLayout"/><Relationship Id="rId1" Target="file:///D:\&#1055;&#1077;&#1090;&#1088;&#1091;&#1089;&#1077;&#1085;&#1082;&#1086;%20&#1074;&#1080;&#1076;&#1077;&#1086;\OKSANA_PETRUSENKO_OJ_VERBO_VERBO.avi" TargetMode="External" Type="http://schemas.openxmlformats.org/officeDocument/2006/relationships/video"/><Relationship Id="rId4" Target="../media/image6.jpeg" Type="http://schemas.openxmlformats.org/officeDocument/2006/relationships/image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ама\Работа\Презентації\Фон для презентації\36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50030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ШЛЯХАМИ-ДОРОГАМИ ДО НЕЗЕМНОГО МИСТЕЦТВА.</a:t>
            </a:r>
            <a:br>
              <a:rPr lang="uk-UA" b="1" dirty="0" smtClean="0">
                <a:solidFill>
                  <a:srgbClr val="FF0000"/>
                </a:solidFill>
              </a:rPr>
            </a:br>
            <a:r>
              <a:rPr lang="uk-UA" b="1" dirty="0" smtClean="0">
                <a:solidFill>
                  <a:srgbClr val="FF0000"/>
                </a:solidFill>
              </a:rPr>
              <a:t>НЕОСЯЖНА ВИСОЧІНЬ ТАЛАНТУ ОКСАНИ ПЕТРУСЕНКО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ама\Работа\Презентації\Фон для презентації\36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Севастополь 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66562" name="Picture 2" descr="http://readmas.ru/wp-content/filesall/2011/07/dorevalyucionaya_rossiya_sevastopol_ge_readmas.ru_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1643050"/>
            <a:ext cx="6191250" cy="37242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ама\Работа\Презентації\Фон для презентації\36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74"/>
            <a:ext cx="8229600" cy="1143000"/>
          </a:xfrm>
        </p:spPr>
        <p:txBody>
          <a:bodyPr/>
          <a:lstStyle/>
          <a:p>
            <a:pPr algn="ctr"/>
            <a:r>
              <a:rPr lang="uk-UA" b="1" dirty="0" err="1" smtClean="0">
                <a:solidFill>
                  <a:srgbClr val="FF0000"/>
                </a:solidFill>
              </a:rPr>
              <a:t>Балаклія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6" name="Содержимое 5" descr="NOVA OHTYRKA_IMG_8344-48_MMatijchuk_web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00100" y="1643050"/>
            <a:ext cx="7266086" cy="34513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Мама\Работа\Презентації\Фон для презентації\36-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928670"/>
            <a:ext cx="5341818" cy="1285884"/>
          </a:xfrm>
        </p:spPr>
        <p:txBody>
          <a:bodyPr>
            <a:noAutofit/>
          </a:bodyPr>
          <a:lstStyle/>
          <a:p>
            <a:r>
              <a:rPr lang="ru-RU" sz="28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Федір</a:t>
            </a:r>
            <a:r>
              <a:rPr lang="ru-RU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Михайлович </a:t>
            </a:r>
            <a:r>
              <a:rPr lang="ru-RU" sz="28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Шаляпін</a:t>
            </a:r>
            <a:r>
              <a:rPr lang="ru-RU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8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вперше</a:t>
            </a:r>
            <a:r>
              <a:rPr lang="ru-RU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дав концерт в </a:t>
            </a:r>
            <a:r>
              <a:rPr lang="ru-RU" sz="28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Севастополі</a:t>
            </a:r>
            <a:r>
              <a:rPr lang="ru-RU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ru-RU" sz="28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акомпанував</a:t>
            </a:r>
            <a:r>
              <a:rPr lang="ru-RU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8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йому</a:t>
            </a:r>
            <a:r>
              <a:rPr lang="ru-RU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8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Сергій</a:t>
            </a:r>
            <a:r>
              <a:rPr lang="ru-RU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8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Володимирович</a:t>
            </a:r>
            <a:r>
              <a:rPr lang="ru-RU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8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Рахманінов</a:t>
            </a:r>
            <a:endParaRPr lang="ru-RU" sz="28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5" name="Содержимое 4" descr="284108.jpg"/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00034" y="2786058"/>
            <a:ext cx="5058722" cy="32861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Содержимое 7" descr="32198.jpg"/>
          <p:cNvPicPr>
            <a:picLocks noGrp="1" noChangeAspect="1"/>
          </p:cNvPicPr>
          <p:nvPr>
            <p:ph sz="half" idx="2"/>
          </p:nvPr>
        </p:nvPicPr>
        <p:blipFill>
          <a:blip r:embed="rId5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500694" y="571480"/>
            <a:ext cx="3333773" cy="5000660"/>
          </a:xfrm>
          <a:prstGeom prst="ellipse">
            <a:avLst/>
          </a:prstGeom>
          <a:effectLst>
            <a:softEdge rad="63500"/>
          </a:effectLst>
        </p:spPr>
      </p:pic>
      <p:pic>
        <p:nvPicPr>
          <p:cNvPr id="6" name="Федор Шаляпин - Эх, ухнем (Новая песня,под которую выходит Федор Емельяненко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839200" y="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657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Мама\Работа\Презентації\Фон для презентації\36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Глазуненко Степан </a:t>
            </a:r>
            <a:r>
              <a:rPr lang="ru-RU" b="1" dirty="0" err="1" smtClean="0">
                <a:solidFill>
                  <a:srgbClr val="FF0000"/>
                </a:solidFill>
              </a:rPr>
              <a:t>Олександрович</a:t>
            </a:r>
            <a:r>
              <a:rPr lang="ru-RU" b="1" dirty="0" smtClean="0">
                <a:solidFill>
                  <a:srgbClr val="FF0000"/>
                </a:solidFill>
              </a:rPr>
              <a:t> 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00496" y="1600200"/>
            <a:ext cx="4991104" cy="47244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справжнє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прізвище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Глазунов) (1869 - 1934) -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український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актор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 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режисер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</a:t>
            </a:r>
          </a:p>
          <a:p>
            <a:pPr>
              <a:buFont typeface="Wingdings" pitchFamily="2" charset="2"/>
              <a:buChar char="Ø"/>
            </a:pP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Працював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в театрах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Деркача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Кропивницького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;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ролі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у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виставах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«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Лимерівна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», «За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двома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зайцями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»; постановки «Галька», «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Ревізор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».</a:t>
            </a:r>
          </a:p>
          <a:p>
            <a:pPr>
              <a:buFont typeface="Wingdings" pitchFamily="2" charset="2"/>
              <a:buChar char="Ø"/>
            </a:pPr>
            <a:endParaRPr lang="ru-RU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5" name="Рисунок 4" descr="glazunenko_stepan_oleksandrovich.jp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lum contrast="20000"/>
          </a:blip>
          <a:stretch>
            <a:fillRect/>
          </a:stretch>
        </p:blipFill>
        <p:spPr>
          <a:xfrm>
            <a:off x="642910" y="1249413"/>
            <a:ext cx="3299509" cy="4679917"/>
          </a:xfrm>
          <a:prstGeom prst="ellipse">
            <a:avLst/>
          </a:prstGeom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ама\Работа\Презентації\Фон для презентації\36-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Даша\Downloads\images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642910" y="746143"/>
            <a:ext cx="7973893" cy="49688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Гудог поезда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500034" y="35716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9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ама\Работа\Презентації\Фон для презентації\36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err="1" smtClean="0">
                <a:solidFill>
                  <a:srgbClr val="FF0000"/>
                </a:solidFill>
              </a:rPr>
              <a:t>Херсонський</a:t>
            </a: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</a:rPr>
              <a:t>обласний</a:t>
            </a: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</a:rPr>
              <a:t>академічний</a:t>
            </a: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</a:rPr>
              <a:t>музично-драматичний</a:t>
            </a:r>
            <a:r>
              <a:rPr lang="ru-RU" sz="3600" b="1" dirty="0" smtClean="0">
                <a:solidFill>
                  <a:srgbClr val="FF0000"/>
                </a:solidFill>
              </a:rPr>
              <a:t> театр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</a:rPr>
              <a:t>ім</a:t>
            </a:r>
            <a:r>
              <a:rPr lang="ru-RU" sz="3600" b="1" dirty="0" smtClean="0">
                <a:solidFill>
                  <a:srgbClr val="FF0000"/>
                </a:solidFill>
              </a:rPr>
              <a:t>. М. </a:t>
            </a:r>
            <a:r>
              <a:rPr lang="ru-RU" sz="3600" b="1" dirty="0" err="1" smtClean="0">
                <a:solidFill>
                  <a:srgbClr val="FF0000"/>
                </a:solidFill>
              </a:rPr>
              <a:t>Куліша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5" name="Содержимое 4" descr="330_39097.jpg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000232" y="2000240"/>
            <a:ext cx="5816179" cy="43709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Мама\Работа\Презентації\Фон для презентації\36-9.jpg" id="9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Текст 5"/>
          <p:cNvSpPr>
            <a:spLocks noGrp="1"/>
          </p:cNvSpPr>
          <p:nvPr>
            <p:ph idx="1" type="body"/>
          </p:nvPr>
        </p:nvSpPr>
        <p:spPr>
          <a:xfrm>
            <a:off x="2000232" y="3000372"/>
            <a:ext cx="4290556" cy="639762"/>
          </a:xfrm>
        </p:spPr>
        <p:txBody>
          <a:bodyPr>
            <a:noAutofit/>
          </a:bodyPr>
          <a:lstStyle/>
          <a:p>
            <a:pPr algn="ctr"/>
            <a:r>
              <a:rPr b="1" dirty="0" err="1" lang="ru-RU" smtClean="0" sz="2800">
                <a:solidFill>
                  <a:srgbClr val="FF0000"/>
                </a:solidFill>
              </a:rPr>
              <a:t>Іван</a:t>
            </a:r>
            <a:r>
              <a:rPr b="1" dirty="0" lang="ru-RU" smtClean="0" sz="2800">
                <a:solidFill>
                  <a:srgbClr val="FF0000"/>
                </a:solidFill>
              </a:rPr>
              <a:t> Лукич </a:t>
            </a:r>
            <a:r>
              <a:rPr b="1" dirty="0" err="1" lang="ru-RU" smtClean="0" sz="2800">
                <a:solidFill>
                  <a:srgbClr val="FF0000"/>
                </a:solidFill>
              </a:rPr>
              <a:t>Сагатовський</a:t>
            </a:r>
            <a:endParaRPr dirty="0" lang="ru-RU" sz="2800">
              <a:solidFill>
                <a:srgbClr val="FF0000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idx="3" sz="half" type="body"/>
          </p:nvPr>
        </p:nvSpPr>
        <p:spPr>
          <a:xfrm>
            <a:off x="642910" y="285728"/>
            <a:ext cx="5643602" cy="639762"/>
          </a:xfrm>
        </p:spPr>
        <p:txBody>
          <a:bodyPr>
            <a:noAutofit/>
          </a:bodyPr>
          <a:lstStyle/>
          <a:p>
            <a:pPr algn="ctr"/>
            <a:r>
              <a:rPr b="1" dirty="0" lang="ru-RU" smtClean="0" sz="2800">
                <a:solidFill>
                  <a:srgbClr val="FF0000"/>
                </a:solidFill>
              </a:rPr>
              <a:t>Катерина </a:t>
            </a:r>
            <a:r>
              <a:rPr b="1" dirty="0" err="1" lang="ru-RU" smtClean="0" sz="2800">
                <a:solidFill>
                  <a:srgbClr val="FF0000"/>
                </a:solidFill>
              </a:rPr>
              <a:t>Людвиківна</a:t>
            </a:r>
            <a:r>
              <a:rPr b="1" dirty="0" lang="ru-RU" smtClean="0" sz="2800">
                <a:solidFill>
                  <a:srgbClr val="FF0000"/>
                </a:solidFill>
              </a:rPr>
              <a:t> </a:t>
            </a:r>
            <a:r>
              <a:rPr b="1" dirty="0" err="1" lang="ru-RU" smtClean="0" sz="2800">
                <a:solidFill>
                  <a:srgbClr val="FF0000"/>
                </a:solidFill>
              </a:rPr>
              <a:t>Лучицька</a:t>
            </a:r>
            <a:r>
              <a:rPr b="1" dirty="0" lang="ru-RU" smtClean="0" sz="2800">
                <a:solidFill>
                  <a:srgbClr val="FF0000"/>
                </a:solidFill>
              </a:rPr>
              <a:t> </a:t>
            </a:r>
            <a:endParaRPr dirty="0" lang="ru-RU" sz="2800">
              <a:solidFill>
                <a:srgbClr val="FF0000"/>
              </a:solidFill>
            </a:endParaRPr>
          </a:p>
        </p:txBody>
      </p:sp>
      <p:pic>
        <p:nvPicPr>
          <p:cNvPr descr="63_682.jpg" id="10" name="Содержимое 9"/>
          <p:cNvPicPr>
            <a:picLocks noChangeAspect="1" noGrp="1"/>
          </p:cNvPicPr>
          <p:nvPr>
            <p:ph idx="2" sz="quarter"/>
          </p:nvPr>
        </p:nvPicPr>
        <p:blipFill>
          <a:blip cstate="print" r:embed="rId3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 r="31"/>
          <a:stretch>
            <a:fillRect/>
          </a:stretch>
        </p:blipFill>
        <p:spPr>
          <a:xfrm>
            <a:off x="0" y="2786058"/>
            <a:ext cx="2357422" cy="3443049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descr="57_089.jpg" id="11" name="Содержимое 10"/>
          <p:cNvPicPr>
            <a:picLocks noChangeAspect="1" noGrp="1"/>
          </p:cNvPicPr>
          <p:nvPr>
            <p:ph idx="4" sz="quarter"/>
          </p:nvPr>
        </p:nvPicPr>
        <p:blipFill>
          <a:blip cstate="print" r:embed="rId4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 r="57"/>
          <a:stretch>
            <a:fillRect/>
          </a:stretch>
        </p:blipFill>
        <p:spPr>
          <a:xfrm>
            <a:off x="6429388" y="285728"/>
            <a:ext cx="2232324" cy="3214710"/>
          </a:xfrm>
          <a:prstGeom prst="ellipse">
            <a:avLst/>
          </a:prstGeom>
          <a:effectLst>
            <a:softEdge rad="127000"/>
          </a:effectLst>
        </p:spPr>
      </p:pic>
      <p:sp>
        <p:nvSpPr>
          <p:cNvPr id="13" name="Текст 5"/>
          <p:cNvSpPr txBox="1">
            <a:spLocks/>
          </p:cNvSpPr>
          <p:nvPr/>
        </p:nvSpPr>
        <p:spPr>
          <a:xfrm>
            <a:off x="2143108" y="3857628"/>
            <a:ext cx="6858016" cy="2286016"/>
          </a:xfrm>
          <a:prstGeom prst="rect">
            <a:avLst/>
          </a:prstGeom>
        </p:spPr>
        <p:txBody>
          <a:bodyPr anchor="ctr" vert="horz">
            <a:normAutofit/>
          </a:bodyPr>
          <a:lstStyle/>
          <a:p>
            <a:pPr algn="ctr"/>
            <a:r>
              <a:rPr dirty="0" lang="vi-VN" smtClean="0" sz="20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(* 12 березня 1882, Київ — † 13 грудня 1951, Стрий Львівської області) —український актор, режисер і театральний діяч. Справжнє прізвище</a:t>
            </a:r>
            <a:r>
              <a:rPr dirty="0" lang="ru-RU" smtClean="0" sz="20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charset="0" pitchFamily="34" typeface="Calibri"/>
              </a:rPr>
              <a:t> </a:t>
            </a:r>
            <a:r>
              <a:rPr dirty="0" lang="vi-VN" smtClean="0" sz="20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Мавренко-Коток.</a:t>
            </a:r>
            <a:r>
              <a:rPr dirty="0" lang="ru-RU" smtClean="0" sz="20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charset="0" pitchFamily="34" typeface="Calibri"/>
              </a:rPr>
              <a:t/>
            </a:r>
            <a:br>
              <a:rPr dirty="0" lang="ru-RU" smtClean="0" sz="20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charset="0" pitchFamily="34" typeface="Calibri"/>
              </a:rPr>
            </a:br>
            <a:r>
              <a:rPr dirty="0" lang="ru-RU" smtClean="0" sz="20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charset="0" pitchFamily="34" typeface="Calibri"/>
              </a:rPr>
              <a:t>У 1902—1917 роках </a:t>
            </a:r>
            <a:r>
              <a:rPr dirty="0" err="1" lang="ru-RU" smtClean="0" sz="20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charset="0" pitchFamily="34" typeface="Calibri"/>
              </a:rPr>
              <a:t>очолював</a:t>
            </a:r>
            <a:r>
              <a:rPr dirty="0" lang="ru-RU" smtClean="0" sz="20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charset="0" pitchFamily="34" typeface="Calibri"/>
              </a:rPr>
              <a:t> </a:t>
            </a:r>
            <a:r>
              <a:rPr dirty="0" err="1" lang="ru-RU" smtClean="0" sz="20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charset="0" pitchFamily="34" typeface="Calibri"/>
              </a:rPr>
              <a:t>власну</a:t>
            </a:r>
            <a:r>
              <a:rPr dirty="0" lang="ru-RU" smtClean="0" sz="20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charset="0" pitchFamily="34" typeface="Calibri"/>
              </a:rPr>
              <a:t> трупу (в </a:t>
            </a:r>
            <a:r>
              <a:rPr dirty="0" err="1" lang="ru-RU" smtClean="0" sz="20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charset="0" pitchFamily="34" typeface="Calibri"/>
              </a:rPr>
              <a:t>ній</a:t>
            </a:r>
            <a:r>
              <a:rPr dirty="0" lang="ru-RU" smtClean="0" sz="20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charset="0" pitchFamily="34" typeface="Calibri"/>
              </a:rPr>
              <a:t> почала </a:t>
            </a:r>
            <a:r>
              <a:rPr dirty="0" err="1" lang="ru-RU" smtClean="0" sz="20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charset="0" pitchFamily="34" typeface="Calibri"/>
              </a:rPr>
              <a:t>творчу</a:t>
            </a:r>
            <a:r>
              <a:rPr dirty="0" lang="ru-RU" smtClean="0" sz="20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charset="0" pitchFamily="34" typeface="Calibri"/>
              </a:rPr>
              <a:t> </a:t>
            </a:r>
            <a:r>
              <a:rPr dirty="0" err="1" lang="ru-RU" smtClean="0" sz="20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charset="0" pitchFamily="34" typeface="Calibri"/>
              </a:rPr>
              <a:t>діяльність</a:t>
            </a:r>
            <a:r>
              <a:rPr dirty="0" lang="ru-RU" smtClean="0" sz="20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charset="0" pitchFamily="34" typeface="Calibri"/>
              </a:rPr>
              <a:t> Оксана </a:t>
            </a:r>
            <a:r>
              <a:rPr dirty="0" err="1" lang="ru-RU" smtClean="0" sz="20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charset="0" pitchFamily="34" typeface="Calibri"/>
              </a:rPr>
              <a:t>Петрусенко</a:t>
            </a:r>
            <a:r>
              <a:rPr dirty="0" lang="ru-RU" smtClean="0" sz="20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charset="0" pitchFamily="34" typeface="Calibri"/>
              </a:rPr>
              <a:t>). </a:t>
            </a:r>
            <a:endParaRPr baseline="0" dirty="0" i="0" kern="1200" kumimoji="0" lang="ru-RU" noProof="0" normalizeH="0" strike="noStrike" sz="2000" u="none">
              <a:ln cmpd="sng" w="10541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uLnTx/>
              <a:uFillTx/>
              <a:latin charset="0" pitchFamily="34" typeface="Calibri"/>
              <a:ea typeface="+mj-ea"/>
              <a:cs typeface="+mj-cs"/>
            </a:endParaRPr>
          </a:p>
        </p:txBody>
      </p:sp>
      <p:sp>
        <p:nvSpPr>
          <p:cNvPr id="15" name="Текст 5"/>
          <p:cNvSpPr txBox="1">
            <a:spLocks/>
          </p:cNvSpPr>
          <p:nvPr/>
        </p:nvSpPr>
        <p:spPr>
          <a:xfrm>
            <a:off x="0" y="1000108"/>
            <a:ext cx="6572296" cy="2071702"/>
          </a:xfrm>
          <a:prstGeom prst="rect">
            <a:avLst/>
          </a:prstGeom>
        </p:spPr>
        <p:txBody>
          <a:bodyPr anchor="ctr" vert="horz">
            <a:normAutofit/>
          </a:bodyPr>
          <a:lstStyle/>
          <a:p>
            <a:pPr algn="ctr"/>
            <a:r>
              <a:rPr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(18(30) </a:t>
            </a:r>
            <a:r>
              <a:rPr dirty="0" err="1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вересня</a:t>
            </a:r>
            <a:r>
              <a:rPr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1889, </a:t>
            </a:r>
            <a:r>
              <a:rPr dirty="0" err="1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Київ</a:t>
            </a:r>
            <a:r>
              <a:rPr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— 25 </a:t>
            </a:r>
            <a:r>
              <a:rPr dirty="0" err="1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січня</a:t>
            </a:r>
            <a:r>
              <a:rPr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1971, </a:t>
            </a:r>
            <a:r>
              <a:rPr dirty="0" err="1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Київ</a:t>
            </a:r>
            <a:r>
              <a:rPr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) — </a:t>
            </a:r>
            <a:r>
              <a:rPr dirty="0" err="1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українська</a:t>
            </a:r>
            <a:r>
              <a:rPr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актриса.</a:t>
            </a:r>
            <a:br>
              <a:rPr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dirty="0" err="1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Учениця</a:t>
            </a:r>
            <a:r>
              <a:rPr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</a:t>
            </a:r>
            <a:r>
              <a:rPr dirty="0" err="1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Марії</a:t>
            </a:r>
            <a:r>
              <a:rPr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dirty="0" err="1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Заньковецької</a:t>
            </a:r>
            <a:r>
              <a:rPr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 </a:t>
            </a:r>
          </a:p>
          <a:p>
            <a:pPr algn="ctr"/>
            <a:r>
              <a:rPr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 1960 року написала </a:t>
            </a:r>
            <a:r>
              <a:rPr dirty="0" err="1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спогади</a:t>
            </a:r>
            <a:r>
              <a:rPr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про Оксану </a:t>
            </a:r>
            <a:r>
              <a:rPr dirty="0" err="1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Петрусенко</a:t>
            </a:r>
            <a:r>
              <a:rPr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</a:t>
            </a:r>
            <a:endParaRPr dirty="0" lang="ru-RU" smtClean="0" sz="2400"/>
          </a:p>
          <a:p>
            <a:pPr algn="ctr" lvl="0">
              <a:spcBef>
                <a:spcPct val="20000"/>
              </a:spcBef>
              <a:buClr>
                <a:schemeClr val="accent1"/>
              </a:buClr>
              <a:buSzPct val="70000"/>
            </a:pPr>
            <a:endParaRPr b="0" baseline="0" cap="all" dirty="0" i="0" kern="1200" kumimoji="0" lang="ru-RU" noProof="0" normalizeH="0" spc="0" strike="noStrike" sz="2400" u="none">
              <a:ln>
                <a:noFill/>
              </a:ln>
              <a:solidFill>
                <a:schemeClr val="accent1">
                  <a:shade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ама\Работа\Презентації\Фон для презентації\36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7"/>
          <p:cNvSpPr txBox="1">
            <a:spLocks/>
          </p:cNvSpPr>
          <p:nvPr/>
        </p:nvSpPr>
        <p:spPr>
          <a:xfrm>
            <a:off x="0" y="428604"/>
            <a:ext cx="9144000" cy="45005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З перших </a:t>
            </a:r>
            <a:r>
              <a:rPr kumimoji="0" lang="ru-RU" sz="32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днів</a:t>
            </a:r>
            <a:r>
              <a:rPr kumimoji="0" lang="ru-RU" sz="32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 Бойченко почав </a:t>
            </a:r>
            <a:r>
              <a:rPr kumimoji="0" lang="ru-RU" sz="32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витончено</a:t>
            </a:r>
            <a:r>
              <a:rPr kumimoji="0" lang="ru-RU" sz="32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і</a:t>
            </a:r>
            <a:r>
              <a:rPr kumimoji="0" lang="ru-RU" sz="32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гарно</a:t>
            </a:r>
            <a:r>
              <a:rPr kumimoji="0" lang="ru-RU" sz="32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доглядати</a:t>
            </a:r>
            <a:r>
              <a:rPr kumimoji="0" lang="ru-RU" sz="32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 за Оксаною, </a:t>
            </a:r>
            <a:r>
              <a:rPr kumimoji="0" lang="ru-RU" sz="32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і</a:t>
            </a:r>
            <a:r>
              <a:rPr kumimoji="0" lang="ru-RU" sz="32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ru-RU" sz="32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хоча</a:t>
            </a:r>
            <a:r>
              <a:rPr kumimoji="0" lang="ru-RU" sz="32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він</a:t>
            </a:r>
            <a:r>
              <a:rPr kumimoji="0" lang="ru-RU" sz="32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був</a:t>
            </a:r>
            <a:r>
              <a:rPr kumimoji="0" lang="ru-RU" sz="32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 старший за </a:t>
            </a:r>
            <a:r>
              <a:rPr kumimoji="0" lang="ru-RU" sz="32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неї</a:t>
            </a:r>
            <a:r>
              <a:rPr kumimoji="0" lang="ru-RU" sz="32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 на 27 </a:t>
            </a:r>
            <a:r>
              <a:rPr kumimoji="0" lang="ru-RU" sz="32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років</a:t>
            </a:r>
            <a:r>
              <a:rPr kumimoji="0" lang="ru-RU" sz="32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ru-RU" sz="32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противитися</a:t>
            </a:r>
            <a:r>
              <a:rPr kumimoji="0" lang="ru-RU" sz="32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ніжному</a:t>
            </a:r>
            <a:r>
              <a:rPr kumimoji="0" lang="ru-RU" sz="32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 натиску </a:t>
            </a:r>
            <a:r>
              <a:rPr kumimoji="0" lang="ru-RU" sz="32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наївна</a:t>
            </a:r>
            <a:r>
              <a:rPr kumimoji="0" lang="ru-RU" sz="32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дівчина</a:t>
            </a:r>
            <a:r>
              <a:rPr kumimoji="0" lang="ru-RU" sz="32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 не могла. Вона </a:t>
            </a:r>
            <a:r>
              <a:rPr kumimoji="0" lang="ru-RU" sz="3200" i="0" u="none" strike="noStrike" kern="1200" normalizeH="0" baseline="0" noProof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щиро</a:t>
            </a:r>
            <a:r>
              <a:rPr kumimoji="0" lang="ru-RU" sz="32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повірила</a:t>
            </a:r>
            <a:r>
              <a:rPr kumimoji="0" lang="ru-RU" sz="32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 в </a:t>
            </a:r>
            <a:r>
              <a:rPr kumimoji="0" lang="ru-RU" sz="32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його</a:t>
            </a:r>
            <a:r>
              <a:rPr kumimoji="0" lang="ru-RU" sz="32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почуття</a:t>
            </a:r>
            <a:r>
              <a:rPr kumimoji="0" lang="ru-RU" sz="32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і</a:t>
            </a:r>
            <a:r>
              <a:rPr kumimoji="0" lang="ru-RU" sz="32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в</a:t>
            </a:r>
            <a:r>
              <a:rPr kumimoji="0" lang="ru-RU" sz="32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 1919р. стала дружиною Петра Павловича. На жаль, </a:t>
            </a:r>
            <a:r>
              <a:rPr kumimoji="0" lang="ru-RU" sz="32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виявилося</a:t>
            </a:r>
            <a:r>
              <a:rPr kumimoji="0" lang="ru-RU" sz="32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ru-RU" sz="32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що</a:t>
            </a:r>
            <a:r>
              <a:rPr kumimoji="0" lang="ru-RU" sz="32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він</a:t>
            </a:r>
            <a:r>
              <a:rPr kumimoji="0" lang="ru-RU" sz="32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підкорив</a:t>
            </a:r>
            <a:r>
              <a:rPr kumimoji="0" lang="ru-RU" sz="32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її</a:t>
            </a:r>
            <a:r>
              <a:rPr kumimoji="0" lang="ru-RU" sz="32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заради</a:t>
            </a:r>
            <a:r>
              <a:rPr kumimoji="0" lang="ru-RU" sz="32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безмежного</a:t>
            </a:r>
            <a:r>
              <a:rPr kumimoji="0" lang="ru-RU" sz="32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егоїзму</a:t>
            </a:r>
            <a:r>
              <a:rPr kumimoji="0" lang="ru-RU" sz="32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, бив Оксану, </a:t>
            </a:r>
            <a:r>
              <a:rPr kumimoji="0" lang="ru-RU" sz="32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знущався</a:t>
            </a:r>
            <a:r>
              <a:rPr kumimoji="0" lang="ru-RU" sz="32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ru-RU" sz="32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був</a:t>
            </a:r>
            <a:r>
              <a:rPr kumimoji="0" lang="ru-RU" sz="32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шалено</a:t>
            </a:r>
            <a:r>
              <a:rPr kumimoji="0" lang="ru-RU" sz="32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ревнивий</a:t>
            </a:r>
            <a:r>
              <a:rPr kumimoji="0" lang="ru-RU" sz="32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. </a:t>
            </a:r>
            <a:r>
              <a:rPr kumimoji="0" lang="ru-RU" sz="32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Іноді</a:t>
            </a:r>
            <a:r>
              <a:rPr kumimoji="0" lang="ru-RU" sz="32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 вона приходила на </a:t>
            </a:r>
            <a:r>
              <a:rPr kumimoji="0" lang="ru-RU" sz="32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репетиції</a:t>
            </a:r>
            <a:r>
              <a:rPr kumimoji="0" lang="ru-RU" sz="32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з</a:t>
            </a:r>
            <a:r>
              <a:rPr kumimoji="0" lang="ru-RU" sz="32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синцями</a:t>
            </a:r>
            <a:r>
              <a:rPr kumimoji="0" lang="ru-RU" sz="32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на</a:t>
            </a:r>
            <a:r>
              <a:rPr kumimoji="0" lang="ru-RU" sz="32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обличчі</a:t>
            </a:r>
            <a:r>
              <a:rPr kumimoji="0" lang="ru-RU" sz="32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. Не </a:t>
            </a:r>
            <a:r>
              <a:rPr kumimoji="0" lang="ru-RU" sz="32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витримавши</a:t>
            </a:r>
            <a:r>
              <a:rPr kumimoji="0" lang="ru-RU" sz="32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 такого грубого </a:t>
            </a:r>
            <a:r>
              <a:rPr kumimoji="0" lang="ru-RU" sz="32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поводження</a:t>
            </a:r>
            <a:r>
              <a:rPr kumimoji="0" lang="ru-RU" sz="32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, Оксана в 1923 р. покинула </a:t>
            </a:r>
            <a:r>
              <a:rPr kumimoji="0" lang="ru-RU" sz="32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його</a:t>
            </a:r>
            <a:r>
              <a:rPr kumimoji="0" lang="ru-RU" sz="32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ru-RU" sz="3200" i="0" u="none" strike="noStrike" kern="120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Мама\Работа\Презентації\Фон для презентації\36-9.jpg" id="4" name="Picture 2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b="1" dirty="0" lang="uk-UA" smtClean="0" sz="4000">
                <a:solidFill>
                  <a:srgbClr val="FF0000"/>
                </a:solidFill>
              </a:rPr>
              <a:t>ПАРТІЯ</a:t>
            </a:r>
            <a:r>
              <a:rPr dirty="0" lang="uk-UA" smtClean="0" sz="4000">
                <a:solidFill>
                  <a:srgbClr val="FF0000"/>
                </a:solidFill>
              </a:rPr>
              <a:t> </a:t>
            </a:r>
            <a:r>
              <a:rPr b="1" dirty="0" lang="uk-UA" smtClean="0" sz="4000">
                <a:solidFill>
                  <a:srgbClr val="FF0000"/>
                </a:solidFill>
              </a:rPr>
              <a:t>НАТАЛКИ</a:t>
            </a:r>
            <a:endParaRPr b="1" dirty="0" lang="ru-RU" sz="4000">
              <a:solidFill>
                <a:srgbClr val="FF0000"/>
              </a:solidFill>
            </a:endParaRPr>
          </a:p>
        </p:txBody>
      </p:sp>
      <p:pic>
        <p:nvPicPr>
          <p:cNvPr id="6" name="Оксана Петрусенко – Наталка Полтавка.mp3">
            <a:hlinkClick action="ppaction://media" r:id=""/>
          </p:cNvPr>
          <p:cNvPicPr>
            <a:picLocks noChangeAspect="1" noRot="1"/>
          </p:cNvPicPr>
          <p:nvPr>
            <a:audioFile r:link="rId1"/>
          </p:nvPr>
        </p:nvPicPr>
        <p:blipFill>
          <a:blip cstate="print" r:embed="rId4"/>
          <a:stretch>
            <a:fillRect/>
          </a:stretch>
        </p:blipFill>
        <p:spPr>
          <a:xfrm>
            <a:off x="467544" y="620688"/>
            <a:ext cx="304800" cy="304800"/>
          </a:xfrm>
          <a:prstGeom prst="rect">
            <a:avLst/>
          </a:prstGeom>
        </p:spPr>
      </p:pic>
      <p:pic>
        <p:nvPicPr>
          <p:cNvPr descr="E:\петрусенко\Изображение.jpg" id="7" name="Picture 2"/>
          <p:cNvPicPr>
            <a:picLocks noChangeArrowheads="1" noChangeAspect="1"/>
          </p:cNvPicPr>
          <p:nvPr/>
        </p:nvPicPr>
        <p:blipFill>
          <a:blip cstate="print" r:embed="rId5"/>
          <a:srcRect r="53"/>
          <a:stretch>
            <a:fillRect/>
          </a:stretch>
        </p:blipFill>
        <p:spPr bwMode="auto">
          <a:xfrm rot="5400000">
            <a:off x="2735795" y="1016733"/>
            <a:ext cx="3672408" cy="5184576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89627" fill="hold" id="6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audio>
              <p:cMediaNode>
                <p:cTn display="0" fill="hold" id="7">
                  <p:stCondLst>
                    <p:cond delay="indefinite"/>
                  </p:stCondLst>
                  <p:endCondLst>
                    <p:cond delay="0" evt="onNext">
                      <p:tgtEl>
                        <p:sldTgt/>
                      </p:tgtEl>
                    </p:cond>
                    <p:cond delay="0" evt="onPrev">
                      <p:tgtEl>
                        <p:sldTgt/>
                      </p:tgtEl>
                    </p:cond>
                    <p:cond delay="0" evt="onStopAudio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Мама\Работа\Презентації\Фон для презентації\36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rgbClr val="FF0000"/>
                </a:solidFill>
              </a:rPr>
              <a:t>Муравйова Олена Олександрівна</a:t>
            </a:r>
            <a:br>
              <a:rPr lang="uk-UA" b="1" dirty="0" smtClean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357158" y="1000108"/>
            <a:ext cx="4910142" cy="5643578"/>
          </a:xfrm>
        </p:spPr>
        <p:txBody>
          <a:bodyPr>
            <a:noAutofit/>
          </a:bodyPr>
          <a:lstStyle/>
          <a:p>
            <a:pPr algn="ctr">
              <a:buFont typeface="Wingdings" pitchFamily="2" charset="2"/>
              <a:buChar char="Ø"/>
            </a:pP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дівоче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прізвище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— </a:t>
            </a:r>
            <a:r>
              <a:rPr lang="ru-RU" sz="2400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Апостол-Кегіч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; *  22 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травня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(3 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червня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) 1867, 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Харків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— † 11 лютого 1939, 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Київ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) — 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українська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оперна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співачка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(сопрано), музичний педагог. 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Заслужений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діяч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мистецтв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УРСР 1938).</a:t>
            </a:r>
          </a:p>
          <a:p>
            <a:pPr algn="ctr">
              <a:buFont typeface="Wingdings" pitchFamily="2" charset="2"/>
              <a:buChar char="Ø"/>
            </a:pP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Мала голос 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ліріко-колоратурне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сопрано широкого 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діапазону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легкий, 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рухливий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зі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«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сріблястим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» тембром.</a:t>
            </a:r>
          </a:p>
          <a:p>
            <a:pPr algn="ctr"/>
            <a:endParaRPr lang="ru-RU" sz="1550" dirty="0"/>
          </a:p>
        </p:txBody>
      </p:sp>
      <p:pic>
        <p:nvPicPr>
          <p:cNvPr id="9" name="Содержимое 8" descr="Maravyeva.JPG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000628" y="1071546"/>
            <a:ext cx="3948298" cy="4955114"/>
          </a:xfrm>
          <a:prstGeom prst="ellipse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D:\Мама\Работа\Презентації\Фон для презентації\36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ima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14546" y="571480"/>
            <a:ext cx="4447372" cy="4656934"/>
          </a:xfrm>
          <a:prstGeom prst="ellipse">
            <a:avLst/>
          </a:prstGeom>
          <a:effectLst>
            <a:softEdge rad="1270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28596" y="4714884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ОКСАНА ПЕТРУСЕНКО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Мама\Работа\Презентації\Фон для презентації\36-9.jpg" id="4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5"/>
          <p:cNvSpPr>
            <a:spLocks noGrp="1"/>
          </p:cNvSpPr>
          <p:nvPr>
            <p:ph idx="1" type="subTitle"/>
          </p:nvPr>
        </p:nvSpPr>
        <p:spPr>
          <a:xfrm>
            <a:off x="428596" y="3000372"/>
            <a:ext cx="8215370" cy="3286148"/>
          </a:xfrm>
        </p:spPr>
        <p:txBody>
          <a:bodyPr>
            <a:normAutofit fontScale="77500" lnSpcReduction="20000"/>
          </a:bodyPr>
          <a:lstStyle/>
          <a:p>
            <a:pPr algn="ctr"/>
            <a:endParaRPr dirty="0" lang="ru-RU" smtClean="0">
              <a:ln cmpd="sng" w="10541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Вступила до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Київського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музично-драматичний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інституту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ім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 Н. Лисенка, де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миттєво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закохалася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в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співака-баритона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Мефодія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Семенюту-Барила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Одеського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оперного театру.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Зовні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він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нагадував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мужніх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героїв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романтичних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п'єс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а за характером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був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типовим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себелюбцем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порожнім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і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нікчемним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 Коли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дізнався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про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її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вагітність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злякався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і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довго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умовляв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перервати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її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бо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на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його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думку,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дитина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зв'яже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творчі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крила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</a:t>
            </a:r>
            <a:endParaRPr dirty="0" lang="ru-RU">
              <a:ln cmpd="sng" w="10541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descr="E:\петрусенко\Изображение3.jpg" id="1026" name="Picture 2"/>
          <p:cNvPicPr>
            <a:picLocks noChangeArrowheads="1" noChangeAspect="1"/>
          </p:cNvPicPr>
          <p:nvPr/>
        </p:nvPicPr>
        <p:blipFill>
          <a:blip cstate="print" r:embed="rId3"/>
          <a:srcRect b="53"/>
          <a:stretch>
            <a:fillRect/>
          </a:stretch>
        </p:blipFill>
        <p:spPr bwMode="auto">
          <a:xfrm rot="5400000">
            <a:off x="2891497" y="596369"/>
            <a:ext cx="2712934" cy="2520280"/>
          </a:xfrm>
          <a:prstGeom prst="roundRect">
            <a:avLst>
              <a:gd fmla="val 19009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Мама\Работа\Презентації\Фон для презентації\36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Оксана </a:t>
            </a:r>
            <a:r>
              <a:rPr lang="ru-RU" b="1" dirty="0" err="1" smtClean="0">
                <a:solidFill>
                  <a:srgbClr val="FF0000"/>
                </a:solidFill>
              </a:rPr>
              <a:t>Петрусенко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із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сином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Володимиром</a:t>
            </a:r>
            <a:r>
              <a:rPr lang="ru-RU" b="1" dirty="0" smtClean="0">
                <a:solidFill>
                  <a:srgbClr val="FF0000"/>
                </a:solidFill>
              </a:rPr>
              <a:t>. 1925 </a:t>
            </a:r>
            <a:r>
              <a:rPr lang="ru-RU" b="1" dirty="0" err="1" smtClean="0">
                <a:solidFill>
                  <a:srgbClr val="FF0000"/>
                </a:solidFill>
              </a:rPr>
              <a:t>рік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Оксана Петрусенко з сином Володимиром. 1925 рік 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071670" y="1500174"/>
            <a:ext cx="5339876" cy="46359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Мама\Работа\Презентації\Фон для презентації\36-9.jpg" id="5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b="1" dirty="0" err="1" lang="uk-UA" smtClean="0">
                <a:solidFill>
                  <a:srgbClr val="FF0000"/>
                </a:solidFill>
              </a:rPr>
              <a:t>Штейнберг</a:t>
            </a:r>
            <a:r>
              <a:rPr b="1" dirty="0" lang="uk-UA" smtClean="0">
                <a:solidFill>
                  <a:srgbClr val="FF0000"/>
                </a:solidFill>
              </a:rPr>
              <a:t> Лев Петрович</a:t>
            </a:r>
            <a:br>
              <a:rPr b="1" dirty="0" lang="uk-UA" smtClean="0">
                <a:solidFill>
                  <a:srgbClr val="FF0000"/>
                </a:solidFill>
              </a:rPr>
            </a:br>
            <a:endParaRPr b="1" dirty="0" lang="ru-RU">
              <a:solidFill>
                <a:srgbClr val="FF0000"/>
              </a:solidFill>
            </a:endParaRPr>
          </a:p>
        </p:txBody>
      </p:sp>
      <p:pic>
        <p:nvPicPr>
          <p:cNvPr descr="200px-Штейнберг.jpg" id="7" name="Содержимое 6"/>
          <p:cNvPicPr>
            <a:picLocks noChangeAspect="1" noGrp="1"/>
          </p:cNvPicPr>
          <p:nvPr>
            <p:ph idx="1" sz="half"/>
          </p:nvPr>
        </p:nvPicPr>
        <p:blipFill>
          <a:blip cstate="print" r:embed="rId3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42910" y="785794"/>
            <a:ext cx="3714776" cy="5523430"/>
          </a:xfrm>
          <a:prstGeom prst="ellipse">
            <a:avLst/>
          </a:prstGeom>
          <a:effectLst>
            <a:softEdge rad="127000"/>
          </a:effectLst>
        </p:spPr>
      </p:pic>
      <p:sp>
        <p:nvSpPr>
          <p:cNvPr id="6" name="Содержимое 5"/>
          <p:cNvSpPr>
            <a:spLocks noGrp="1"/>
          </p:cNvSpPr>
          <p:nvPr>
            <p:ph idx="2" sz="half"/>
          </p:nvPr>
        </p:nvSpPr>
        <p:spPr>
          <a:xfrm>
            <a:off x="4286248" y="1071546"/>
            <a:ext cx="4343400" cy="5257800"/>
          </a:xfrm>
        </p:spPr>
        <p:txBody>
          <a:bodyPr>
            <a:normAutofit/>
          </a:bodyPr>
          <a:lstStyle/>
          <a:p>
            <a:pPr algn="ctr">
              <a:buFont charset="2" pitchFamily="2" typeface="Wingdings"/>
              <a:buChar char="Ø"/>
            </a:pPr>
            <a:endParaRPr dirty="0" lang="ru-RU" smtClean="0" sz="2900">
              <a:ln cmpd="sng" w="10541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>
              <a:buFont charset="2" pitchFamily="2" typeface="Wingdings"/>
              <a:buChar char="Ø"/>
            </a:pPr>
            <a:endParaRPr dirty="0" lang="ru-RU" smtClean="0" sz="2900">
              <a:ln cmpd="sng" w="10541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>
              <a:buFont charset="2" pitchFamily="2" typeface="Wingdings"/>
              <a:buChar char="Ø"/>
            </a:pPr>
            <a:r>
              <a:rPr dirty="0" lang="ru-RU" smtClean="0" sz="29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(15 </a:t>
            </a:r>
            <a:r>
              <a:rPr dirty="0" err="1" lang="ru-RU" smtClean="0" sz="29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вересня</a:t>
            </a:r>
            <a:r>
              <a:rPr dirty="0" lang="ru-RU" smtClean="0" sz="29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1870 — 16 </a:t>
            </a:r>
            <a:r>
              <a:rPr dirty="0" err="1" lang="ru-RU" smtClean="0" sz="29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січня</a:t>
            </a:r>
            <a:r>
              <a:rPr dirty="0" lang="ru-RU" smtClean="0" sz="29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1945) —</a:t>
            </a:r>
            <a:r>
              <a:rPr dirty="0" err="1" lang="ru-RU" smtClean="0" sz="29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диригент</a:t>
            </a:r>
            <a:r>
              <a:rPr dirty="0" lang="ru-RU" smtClean="0" sz="29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dirty="0" err="1" lang="ru-RU" smtClean="0" sz="29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і</a:t>
            </a:r>
            <a:r>
              <a:rPr dirty="0" lang="ru-RU" smtClean="0" sz="29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композитор, </a:t>
            </a:r>
            <a:r>
              <a:rPr dirty="0" err="1" lang="ru-RU" smtClean="0" sz="29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народний</a:t>
            </a:r>
            <a:r>
              <a:rPr dirty="0" lang="ru-RU" smtClean="0" sz="29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артист СРСР.</a:t>
            </a:r>
          </a:p>
          <a:p>
            <a:endParaRPr dirty="0" lang="ru-RU"/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ама\Работа\Презентації\Фон для презентації\36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rgbClr val="FF0000"/>
                </a:solidFill>
              </a:rPr>
              <a:t>КАЗАНСЬКИЙ ОПЕРНИЙ ТЕАТР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6" name="Содержимое 5" descr="tatar theatre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428728" y="1428736"/>
            <a:ext cx="6275514" cy="46363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ама\Работа\Презентації\Фон для презентації\36-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slayd_1-cut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475656" y="1196752"/>
            <a:ext cx="6096000" cy="4572000"/>
          </a:xfrm>
          <a:prstGeom prst="rect">
            <a:avLst/>
          </a:prstGeom>
        </p:spPr>
      </p:pic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2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D:\Мама\Работа\Презентації\Фон для презентації\36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84124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err="1" smtClean="0">
                <a:solidFill>
                  <a:srgbClr val="FF0000"/>
                </a:solidFill>
              </a:rPr>
              <a:t>Свердловський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державний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академічний</a:t>
            </a:r>
            <a:r>
              <a:rPr lang="ru-RU" b="1" dirty="0" smtClean="0">
                <a:solidFill>
                  <a:srgbClr val="FF0000"/>
                </a:solidFill>
              </a:rPr>
              <a:t> театр </a:t>
            </a:r>
            <a:r>
              <a:rPr lang="ru-RU" b="1" dirty="0" err="1" smtClean="0">
                <a:solidFill>
                  <a:srgbClr val="FF0000"/>
                </a:solidFill>
              </a:rPr>
              <a:t>музичної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комедії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Музичний театр в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Єкатеринбурзі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заснований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1933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році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1986-го -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академічний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(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після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повернення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місту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історичного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імені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театр не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змінив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своєї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назви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).</a:t>
            </a:r>
          </a:p>
        </p:txBody>
      </p:sp>
      <p:pic>
        <p:nvPicPr>
          <p:cNvPr id="7" name="Содержимое 6" descr="300px-Музкомедия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429124" y="2000240"/>
            <a:ext cx="4143404" cy="3536157"/>
          </a:xfrm>
          <a:prstGeom prst="roundRect">
            <a:avLst/>
          </a:prstGeom>
          <a:effectLst>
            <a:softEdge rad="63500"/>
          </a:effectLst>
        </p:spPr>
      </p:pic>
      <p:sp>
        <p:nvSpPr>
          <p:cNvPr id="8" name="Содержимое 4"/>
          <p:cNvSpPr txBox="1">
            <a:spLocks/>
          </p:cNvSpPr>
          <p:nvPr/>
        </p:nvSpPr>
        <p:spPr>
          <a:xfrm>
            <a:off x="3857620" y="3071810"/>
            <a:ext cx="4191000" cy="47244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Char char="v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ама\Работа\Презентації\Фон для презентації\36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-252536" y="476672"/>
            <a:ext cx="9721080" cy="1452122"/>
          </a:xfrm>
        </p:spPr>
        <p:txBody>
          <a:bodyPr>
            <a:no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</a:rPr>
              <a:t>Наташа(</a:t>
            </a:r>
            <a:r>
              <a:rPr lang="uk-UA" sz="4000" b="1" dirty="0" err="1" smtClean="0">
                <a:solidFill>
                  <a:srgbClr val="FF0000"/>
                </a:solidFill>
              </a:rPr>
              <a:t>“Русалка”</a:t>
            </a:r>
            <a:r>
              <a:rPr lang="uk-UA" sz="4000" b="1" dirty="0" smtClean="0">
                <a:solidFill>
                  <a:srgbClr val="FF0000"/>
                </a:solidFill>
              </a:rPr>
              <a:t> О.</a:t>
            </a:r>
            <a:r>
              <a:rPr lang="uk-UA" sz="4000" b="1" dirty="0" err="1" smtClean="0">
                <a:solidFill>
                  <a:srgbClr val="FF0000"/>
                </a:solidFill>
              </a:rPr>
              <a:t>Даргомижського</a:t>
            </a:r>
            <a:r>
              <a:rPr lang="uk-UA" sz="4000" b="1" dirty="0" smtClean="0">
                <a:solidFill>
                  <a:srgbClr val="FF0000"/>
                </a:solidFill>
              </a:rPr>
              <a:t>), </a:t>
            </a:r>
            <a:br>
              <a:rPr lang="uk-UA" sz="4000" b="1" dirty="0" smtClean="0">
                <a:solidFill>
                  <a:srgbClr val="FF0000"/>
                </a:solidFill>
              </a:rPr>
            </a:br>
            <a:r>
              <a:rPr lang="uk-UA" sz="4000" b="1" dirty="0" smtClean="0">
                <a:solidFill>
                  <a:srgbClr val="FF0000"/>
                </a:solidFill>
              </a:rPr>
              <a:t>1930р., м. Свердловськ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7" name="Заголовок 4"/>
          <p:cNvSpPr txBox="1">
            <a:spLocks/>
          </p:cNvSpPr>
          <p:nvPr/>
        </p:nvSpPr>
        <p:spPr>
          <a:xfrm>
            <a:off x="3071802" y="4714884"/>
            <a:ext cx="5472122" cy="15944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Picture 4" descr="http://www.vilavi.ru/raz/petrus/img/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1844824"/>
            <a:ext cx="2717141" cy="41028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ама\Работа\Презентації\Фон для презентації\36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Самарський оперний театр 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69634" name="Picture 2" descr="http://oldsamara.samgtu.ru/part_1/page_1-08/cards/so0917_1919-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500174"/>
            <a:ext cx="7048500" cy="40576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Мама\Работа\Презентації\Фон для презентації\36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538736" cy="1354162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Купава в </a:t>
            </a:r>
            <a:r>
              <a:rPr lang="uk-UA" b="1" dirty="0" err="1" smtClean="0">
                <a:solidFill>
                  <a:srgbClr val="FF0000"/>
                </a:solidFill>
              </a:rPr>
              <a:t>“Снігуронці”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72706" name="Picture 2" descr="Збільшене зображенн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772816"/>
            <a:ext cx="3092902" cy="43204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Прямоугольник 6"/>
          <p:cNvSpPr/>
          <p:nvPr/>
        </p:nvSpPr>
        <p:spPr>
          <a:xfrm rot="10800000" flipV="1">
            <a:off x="4139952" y="4509018"/>
            <a:ext cx="43204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uk-UA" sz="4000" b="1" dirty="0" smtClean="0">
                <a:solidFill>
                  <a:srgbClr val="FF0000"/>
                </a:solidFill>
              </a:rPr>
              <a:t>Кармен (</a:t>
            </a:r>
            <a:r>
              <a:rPr lang="uk-UA" sz="4000" b="1" dirty="0" err="1" smtClean="0">
                <a:solidFill>
                  <a:srgbClr val="FF0000"/>
                </a:solidFill>
              </a:rPr>
              <a:t>“Кармен”</a:t>
            </a:r>
            <a:r>
              <a:rPr lang="uk-UA" sz="4000" b="1" dirty="0" smtClean="0">
                <a:solidFill>
                  <a:srgbClr val="FF0000"/>
                </a:solidFill>
              </a:rPr>
              <a:t> </a:t>
            </a:r>
          </a:p>
          <a:p>
            <a:pPr lvl="0" algn="ctr">
              <a:spcBef>
                <a:spcPct val="0"/>
              </a:spcBef>
              <a:defRPr/>
            </a:pPr>
            <a:r>
              <a:rPr lang="uk-UA" sz="4000" b="1" dirty="0" smtClean="0">
                <a:solidFill>
                  <a:srgbClr val="FF0000"/>
                </a:solidFill>
              </a:rPr>
              <a:t>Ж. Бізе), 1934р.,</a:t>
            </a:r>
          </a:p>
          <a:p>
            <a:pPr lvl="0" algn="ctr">
              <a:spcBef>
                <a:spcPct val="0"/>
              </a:spcBef>
              <a:defRPr/>
            </a:pPr>
            <a:r>
              <a:rPr lang="uk-UA" sz="4000" b="1" dirty="0" smtClean="0">
                <a:solidFill>
                  <a:srgbClr val="FF0000"/>
                </a:solidFill>
              </a:rPr>
              <a:t> м. Самара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8" name="Picture 2" descr="http://www.vilavi.ru/raz/petrus/img/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476672"/>
            <a:ext cx="2736304" cy="42151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Мама\Работа\Презентації\Фон для презентації\36-9.jpg" id="4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b="1" dirty="0" lang="uk-UA" smtClean="0">
                <a:solidFill>
                  <a:srgbClr val="FF0000"/>
                </a:solidFill>
              </a:rPr>
              <a:t>Харків - Київ (1934р)</a:t>
            </a:r>
            <a:endParaRPr b="1" dirty="0" lang="ru-RU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86446" y="5357826"/>
            <a:ext cx="2043098" cy="900106"/>
          </a:xfrm>
        </p:spPr>
        <p:txBody>
          <a:bodyPr/>
          <a:lstStyle/>
          <a:p>
            <a:pPr algn="ctr">
              <a:buNone/>
            </a:pPr>
            <a:r>
              <a:rPr dirty="0" lang="uk-UA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Київ</a:t>
            </a:r>
            <a:endParaRPr dirty="0" lang="ru-RU">
              <a:ln cmpd="sng" w="10541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descr="Otel-Kontinental-Kiev-1940.bmp" id="5" name="Содержимое 6"/>
          <p:cNvPicPr>
            <a:picLocks noChangeAspect="1"/>
          </p:cNvPicPr>
          <p:nvPr/>
        </p:nvPicPr>
        <p:blipFill>
          <a:blip cstate="print" r:embed="rId3"/>
          <a:stretch>
            <a:fillRect/>
          </a:stretch>
        </p:blipFill>
        <p:spPr>
          <a:xfrm>
            <a:off x="4714876" y="1785926"/>
            <a:ext cx="3796773" cy="2928958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  <p:sp>
        <p:nvSpPr>
          <p:cNvPr id="7" name="Содержимое 2"/>
          <p:cNvSpPr txBox="1">
            <a:spLocks/>
          </p:cNvSpPr>
          <p:nvPr/>
        </p:nvSpPr>
        <p:spPr>
          <a:xfrm>
            <a:off x="1285852" y="5286388"/>
            <a:ext cx="2357454" cy="900106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algn="ctr" defTabSz="914400" eaLnBrk="1" fontAlgn="auto" hangingPunct="1" indent="-342900" latinLnBrk="0" lvl="0" marL="342900" marR="0" rtl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baseline="0" dirty="0" i="0" kern="1200" kumimoji="0" lang="uk-UA" noProof="0" normalizeH="0" smtClean="0" strike="noStrike" sz="3200" u="none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Харків</a:t>
            </a:r>
            <a:r>
              <a:rPr dirty="0" i="0" kern="1200" kumimoji="0" lang="uk-UA" noProof="0" normalizeH="0" smtClean="0" strike="noStrike" sz="3200" u="none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baseline="0" dirty="0" i="0" kern="1200" kumimoji="0" lang="ru-RU" noProof="0" normalizeH="0" strike="noStrike" sz="3200" u="none">
              <a:ln cmpd="sng" w="10541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descr="http://img1.ubr.ua/article/660x300/1ck38.jpg" id="8" name="Picture 2"/>
          <p:cNvPicPr>
            <a:picLocks noChangeArrowheads="1" noChangeAspect="1"/>
          </p:cNvPicPr>
          <p:nvPr/>
        </p:nvPicPr>
        <p:blipFill>
          <a:blip cstate="print" r:embed="rId4"/>
          <a:stretch>
            <a:fillRect/>
          </a:stretch>
        </p:blipFill>
        <p:spPr bwMode="auto">
          <a:xfrm>
            <a:off x="571472" y="1857364"/>
            <a:ext cx="3714776" cy="2857500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ама\Работа\Презентації\Фон для презентації\36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FF0000"/>
                </a:solidFill>
              </a:rPr>
              <a:t>Панас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Карпович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Саксаганський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chemeClr val="accent1"/>
                </a:solidFill>
              </a:rPr>
              <a:t>(</a:t>
            </a:r>
            <a:r>
              <a:rPr lang="ru-RU" b="1" dirty="0" err="1" smtClean="0">
                <a:solidFill>
                  <a:schemeClr val="accent1"/>
                </a:solidFill>
              </a:rPr>
              <a:t>справжнє</a:t>
            </a:r>
            <a:r>
              <a:rPr lang="ru-RU" b="1" dirty="0" smtClean="0">
                <a:solidFill>
                  <a:schemeClr val="accent1"/>
                </a:solidFill>
              </a:rPr>
              <a:t> </a:t>
            </a:r>
            <a:r>
              <a:rPr lang="ru-RU" b="1" dirty="0" err="1" smtClean="0">
                <a:solidFill>
                  <a:schemeClr val="accent1"/>
                </a:solidFill>
              </a:rPr>
              <a:t>прізвище</a:t>
            </a:r>
            <a:r>
              <a:rPr lang="ru-RU" b="1" dirty="0" smtClean="0">
                <a:solidFill>
                  <a:schemeClr val="accent1"/>
                </a:solidFill>
              </a:rPr>
              <a:t> – </a:t>
            </a:r>
          </a:p>
          <a:p>
            <a:pPr>
              <a:buNone/>
            </a:pPr>
            <a:r>
              <a:rPr lang="ru-RU" b="1" dirty="0" err="1" smtClean="0">
                <a:solidFill>
                  <a:schemeClr val="accent1"/>
                </a:solidFill>
              </a:rPr>
              <a:t>Тобілевич</a:t>
            </a:r>
            <a:r>
              <a:rPr lang="ru-RU" b="1" dirty="0" smtClean="0">
                <a:solidFill>
                  <a:schemeClr val="accent1"/>
                </a:solidFill>
              </a:rPr>
              <a:t>) (1859-1940) –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 </a:t>
            </a:r>
            <a:r>
              <a:rPr lang="ru-RU" b="1" dirty="0" err="1" smtClean="0">
                <a:solidFill>
                  <a:schemeClr val="accent1"/>
                </a:solidFill>
              </a:rPr>
              <a:t>актор</a:t>
            </a:r>
            <a:r>
              <a:rPr lang="ru-RU" b="1" dirty="0" smtClean="0">
                <a:solidFill>
                  <a:schemeClr val="accent1"/>
                </a:solidFill>
              </a:rPr>
              <a:t>, </a:t>
            </a:r>
            <a:r>
              <a:rPr lang="ru-RU" b="1" dirty="0" err="1" smtClean="0">
                <a:solidFill>
                  <a:schemeClr val="accent1"/>
                </a:solidFill>
              </a:rPr>
              <a:t>театральний</a:t>
            </a:r>
            <a:r>
              <a:rPr lang="ru-RU" b="1" dirty="0" smtClean="0">
                <a:solidFill>
                  <a:schemeClr val="accent1"/>
                </a:solidFill>
              </a:rPr>
              <a:t> </a:t>
            </a:r>
          </a:p>
          <a:p>
            <a:pPr>
              <a:buNone/>
            </a:pPr>
            <a:r>
              <a:rPr lang="ru-RU" b="1" dirty="0" err="1" smtClean="0">
                <a:solidFill>
                  <a:schemeClr val="accent1"/>
                </a:solidFill>
              </a:rPr>
              <a:t>режисер</a:t>
            </a:r>
            <a:r>
              <a:rPr lang="ru-RU" b="1" dirty="0" smtClean="0">
                <a:solidFill>
                  <a:schemeClr val="accent1"/>
                </a:solidFill>
              </a:rPr>
              <a:t>, драматург </a:t>
            </a:r>
            <a:r>
              <a:rPr lang="ru-RU" b="1" dirty="0" err="1" smtClean="0">
                <a:solidFill>
                  <a:schemeClr val="accent1"/>
                </a:solidFill>
              </a:rPr>
              <a:t>і</a:t>
            </a:r>
            <a:endParaRPr lang="ru-RU" b="1" dirty="0" smtClean="0">
              <a:solidFill>
                <a:schemeClr val="accent1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 педагог </a:t>
            </a:r>
            <a:r>
              <a:rPr lang="ru-RU" b="1" dirty="0" err="1" smtClean="0">
                <a:solidFill>
                  <a:schemeClr val="accent1"/>
                </a:solidFill>
              </a:rPr>
              <a:t>школи</a:t>
            </a:r>
            <a:r>
              <a:rPr lang="ru-RU" b="1" dirty="0" smtClean="0">
                <a:solidFill>
                  <a:schemeClr val="accent1"/>
                </a:solidFill>
              </a:rPr>
              <a:t> Марка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 </a:t>
            </a:r>
            <a:r>
              <a:rPr lang="ru-RU" b="1" dirty="0" err="1" smtClean="0">
                <a:solidFill>
                  <a:schemeClr val="accent1"/>
                </a:solidFill>
              </a:rPr>
              <a:t>Кропивницького</a:t>
            </a:r>
            <a:r>
              <a:rPr lang="ru-RU" b="1" dirty="0" smtClean="0">
                <a:solidFill>
                  <a:schemeClr val="accent1"/>
                </a:solidFill>
              </a:rPr>
              <a:t>, корифей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 </a:t>
            </a:r>
            <a:r>
              <a:rPr lang="ru-RU" b="1" dirty="0" err="1" smtClean="0">
                <a:solidFill>
                  <a:schemeClr val="accent1"/>
                </a:solidFill>
              </a:rPr>
              <a:t>українського</a:t>
            </a:r>
            <a:r>
              <a:rPr lang="ru-RU" b="1" dirty="0" smtClean="0">
                <a:solidFill>
                  <a:schemeClr val="accent1"/>
                </a:solidFill>
              </a:rPr>
              <a:t> </a:t>
            </a:r>
            <a:r>
              <a:rPr lang="ru-RU" b="1" dirty="0" err="1" smtClean="0">
                <a:solidFill>
                  <a:schemeClr val="accent1"/>
                </a:solidFill>
              </a:rPr>
              <a:t>побутового</a:t>
            </a:r>
            <a:r>
              <a:rPr lang="ru-RU" b="1" dirty="0" smtClean="0">
                <a:solidFill>
                  <a:schemeClr val="accent1"/>
                </a:solidFill>
              </a:rPr>
              <a:t> 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театру</a:t>
            </a:r>
            <a:endParaRPr lang="ru-RU" b="1" dirty="0">
              <a:solidFill>
                <a:schemeClr val="accent1"/>
              </a:solidFill>
            </a:endParaRPr>
          </a:p>
        </p:txBody>
      </p:sp>
      <p:pic>
        <p:nvPicPr>
          <p:cNvPr id="95234" name="Picture 2" descr="Файл:Saksagansky Panas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357298"/>
            <a:ext cx="3429014" cy="50749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Мама\Работа\Презентації\Фон для презентації\36-9.jpg" id="4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b="1" dirty="0" lang="uk-UA" smtClean="0">
                <a:solidFill>
                  <a:srgbClr val="FF0000"/>
                </a:solidFill>
              </a:rPr>
              <a:t>Ян Янович  Яновський</a:t>
            </a:r>
            <a:endParaRPr b="1" dirty="0" lang="ru-RU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3971924" cy="4525963"/>
          </a:xfrm>
        </p:spPr>
        <p:txBody>
          <a:bodyPr/>
          <a:lstStyle/>
          <a:p>
            <a:pPr>
              <a:buFont charset="2" pitchFamily="2" typeface="Wingdings"/>
              <a:buChar char="Ø"/>
            </a:pPr>
            <a:r>
              <a:rPr dirty="0" lang="uk-UA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Директор Українського державного Київського театру  опери та балету</a:t>
            </a:r>
            <a:endParaRPr dirty="0" lang="ru-RU">
              <a:ln cmpd="sng" w="10541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descr="http://elib.nplu.org/files/Disk1/000000000549/jpg/0083.jpg" id="67586" name="Picture 2"/>
          <p:cNvPicPr>
            <a:picLocks noChangeArrowheads="1" noChangeAspect="1"/>
          </p:cNvPicPr>
          <p:nvPr/>
        </p:nvPicPr>
        <p:blipFill>
          <a:blip cstate="print" r:embed="rId3"/>
          <a:srcRect b="110" r="148"/>
          <a:stretch>
            <a:fillRect/>
          </a:stretch>
        </p:blipFill>
        <p:spPr bwMode="auto">
          <a:xfrm>
            <a:off x="4857752" y="1428736"/>
            <a:ext cx="3214710" cy="421484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Мама\Работа\Презентації\Фон для презентації\36-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</a:rPr>
              <a:t>“ЛУГОМ ІДУ…”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8" name="Оксана Петрусенко – Лугом іду коня веду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7584" y="764704"/>
            <a:ext cx="304800" cy="304800"/>
          </a:xfrm>
          <a:prstGeom prst="rect">
            <a:avLst/>
          </a:prstGeom>
        </p:spPr>
      </p:pic>
      <p:pic>
        <p:nvPicPr>
          <p:cNvPr id="9" name="Рисунок 8" descr="Конверт-Петрусенко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33500" y="1619250"/>
            <a:ext cx="6477000" cy="36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822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ама\Работа\Презентації\Фон для презентації\36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www.vilavi.ru/raz/petrus/img/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476672"/>
            <a:ext cx="3237061" cy="54049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6562" name="Picture 2" descr="http://www.widescreenwallpapers.org/wallpapers/preview/b/l/blue-flower-bouquet-widescreen-wallpaper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2852936"/>
            <a:ext cx="4762500" cy="3384376"/>
          </a:xfrm>
          <a:prstGeom prst="rect">
            <a:avLst/>
          </a:prstGeom>
          <a:noFill/>
        </p:spPr>
      </p:pic>
      <p:pic>
        <p:nvPicPr>
          <p:cNvPr id="6" name="Рисунок 5" descr="http://opetrus.narod.ru/op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19672" y="476672"/>
            <a:ext cx="1872208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ама\Работа\Презентації\Фон для презентації\36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Кадри із фільму </a:t>
            </a:r>
            <a:r>
              <a:rPr lang="uk-UA" b="1" dirty="0" err="1" smtClean="0">
                <a:solidFill>
                  <a:srgbClr val="FF0000"/>
                </a:solidFill>
              </a:rPr>
              <a:t>“Український</a:t>
            </a:r>
            <a:r>
              <a:rPr lang="uk-UA" b="1" dirty="0" smtClean="0">
                <a:solidFill>
                  <a:srgbClr val="FF0000"/>
                </a:solidFill>
              </a:rPr>
              <a:t> </a:t>
            </a:r>
            <a:r>
              <a:rPr lang="uk-UA" b="1" dirty="0" err="1" smtClean="0">
                <a:solidFill>
                  <a:srgbClr val="FF0000"/>
                </a:solidFill>
              </a:rPr>
              <a:t>соловейко”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Мама\Работа\Презентації\Фон для презентації\36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Содержимое 5" descr="-Oxan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3108" y="642918"/>
            <a:ext cx="5072098" cy="51857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Мама\Работа\Презентації\Фон для презентації\36-9.jpg" id="5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b="1" dirty="0" lang="ru-RU" smtClean="0">
                <a:solidFill>
                  <a:srgbClr val="FF0000"/>
                </a:solidFill>
              </a:rPr>
              <a:t>Максим </a:t>
            </a:r>
            <a:r>
              <a:rPr b="1" dirty="0" err="1" lang="ru-RU" smtClean="0">
                <a:solidFill>
                  <a:srgbClr val="FF0000"/>
                </a:solidFill>
              </a:rPr>
              <a:t>Тадейович</a:t>
            </a:r>
            <a:r>
              <a:rPr b="1" dirty="0" lang="ru-RU" smtClean="0">
                <a:solidFill>
                  <a:srgbClr val="FF0000"/>
                </a:solidFill>
              </a:rPr>
              <a:t> </a:t>
            </a:r>
            <a:r>
              <a:rPr b="1" dirty="0" err="1" lang="ru-RU" smtClean="0">
                <a:solidFill>
                  <a:srgbClr val="FF0000"/>
                </a:solidFill>
              </a:rPr>
              <a:t>Рильський</a:t>
            </a:r>
            <a:endParaRPr b="1" dirty="0" lang="ru-RU">
              <a:solidFill>
                <a:srgbClr val="FF0000"/>
              </a:solidFill>
            </a:endParaRPr>
          </a:p>
        </p:txBody>
      </p:sp>
      <p:pic>
        <p:nvPicPr>
          <p:cNvPr descr="rilskiy.jpg" id="7" name="Содержимое 6"/>
          <p:cNvPicPr>
            <a:picLocks noChangeAspect="1" noGrp="1"/>
          </p:cNvPicPr>
          <p:nvPr>
            <p:ph idx="1" sz="half"/>
          </p:nvPr>
        </p:nvPicPr>
        <p:blipFill>
          <a:blip cstate="print" r:embed="rId3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71472" y="1142984"/>
            <a:ext cx="3786214" cy="5339532"/>
          </a:xfrm>
          <a:prstGeom prst="ellipse">
            <a:avLst/>
          </a:prstGeom>
          <a:effectLst>
            <a:softEdge rad="127000"/>
          </a:effectLst>
        </p:spPr>
      </p:pic>
      <p:sp>
        <p:nvSpPr>
          <p:cNvPr id="6" name="Содержимое 5"/>
          <p:cNvSpPr>
            <a:spLocks noGrp="1"/>
          </p:cNvSpPr>
          <p:nvPr>
            <p:ph idx="2" sz="half"/>
          </p:nvPr>
        </p:nvSpPr>
        <p:spPr>
          <a:xfrm>
            <a:off x="4427984" y="1600200"/>
            <a:ext cx="4258816" cy="4525963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buFont charset="2" pitchFamily="2" typeface="Wingdings"/>
              <a:buChar char="Ø"/>
            </a:pP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(*7 (19)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березня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1895, 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Київ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— †24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липня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1964,Київ) —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український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поет, 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пере-кладач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 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публіцист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 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гро-мадський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діяч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 </a:t>
            </a:r>
          </a:p>
          <a:p>
            <a:pPr>
              <a:lnSpc>
                <a:spcPct val="110000"/>
              </a:lnSpc>
              <a:buNone/>
            </a:pP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академік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АН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України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</a:t>
            </a:r>
            <a:endParaRPr dirty="0" lang="ru-RU">
              <a:ln cmpd="sng" w="10541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ама\Работа\Презентації\Фон для презентації\36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</a:rPr>
              <a:t>Аїда (</a:t>
            </a:r>
            <a:r>
              <a:rPr lang="uk-UA" b="1" dirty="0" err="1" smtClean="0">
                <a:solidFill>
                  <a:srgbClr val="FF0000"/>
                </a:solidFill>
              </a:rPr>
              <a:t>“Аїда”</a:t>
            </a:r>
            <a:r>
              <a:rPr lang="uk-UA" b="1" dirty="0" smtClean="0">
                <a:solidFill>
                  <a:srgbClr val="FF0000"/>
                </a:solidFill>
              </a:rPr>
              <a:t> Дж. Верді), 1932р.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" name="Picture 2" descr="http://www.vilavi.ru/raz/petrus/img/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1357298"/>
            <a:ext cx="3363513" cy="48434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ама\Работа\Презентації\Фон для презентації\36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FF0000"/>
                </a:solidFill>
              </a:rPr>
              <a:t>Іван</a:t>
            </a:r>
            <a:r>
              <a:rPr lang="ru-RU" b="1" dirty="0" smtClean="0">
                <a:solidFill>
                  <a:srgbClr val="FF0000"/>
                </a:solidFill>
              </a:rPr>
              <a:t> Семенович </a:t>
            </a:r>
            <a:r>
              <a:rPr lang="ru-RU" b="1" dirty="0" err="1" smtClean="0">
                <a:solidFill>
                  <a:srgbClr val="FF0000"/>
                </a:solidFill>
              </a:rPr>
              <a:t>Козловський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543428" cy="4525963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(11 [24]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березня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1900, с.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Мар'янівка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Київська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губернія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- 21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грудня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1993, Москва) -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радянський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оперний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і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камерний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співак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,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режисер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</a:t>
            </a:r>
          </a:p>
          <a:p>
            <a:pPr>
              <a:buFont typeface="Wingdings" pitchFamily="2" charset="2"/>
              <a:buChar char="Ø"/>
            </a:pPr>
            <a:endParaRPr lang="ru-RU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79874" name="Picture 2" descr="http://img-fotki.yandex.ru/get/5608/39067198.64/0_4d95d_6eea146a_L.jpg"/>
          <p:cNvPicPr>
            <a:picLocks noChangeAspect="1" noChangeArrowheads="1"/>
          </p:cNvPicPr>
          <p:nvPr/>
        </p:nvPicPr>
        <p:blipFill>
          <a:blip r:embed="rId3" cstate="print"/>
          <a:srcRect b="15999"/>
          <a:stretch>
            <a:fillRect/>
          </a:stretch>
        </p:blipFill>
        <p:spPr bwMode="auto">
          <a:xfrm>
            <a:off x="5000628" y="1571612"/>
            <a:ext cx="3522209" cy="46657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Мама\Работа\Презентації\Фон для презентації\36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rgbClr val="FF0000"/>
                </a:solidFill>
              </a:rPr>
              <a:t>Гришко Михайло Степанович</a:t>
            </a:r>
            <a:br>
              <a:rPr lang="uk-UA" b="1" dirty="0" smtClean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0034" y="1214422"/>
            <a:ext cx="4186238" cy="452596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(14 (27) лютого 1901,</a:t>
            </a:r>
          </a:p>
          <a:p>
            <a:pPr>
              <a:buNone/>
            </a:pP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Маріуполь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— 3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червня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</a:p>
          <a:p>
            <a:pPr>
              <a:buNone/>
            </a:pP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1973,Київ)  —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український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радянський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співак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(баритон), 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народний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артист УРСР (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1940 року), 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народний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артист СРСР (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1950 року).</a:t>
            </a:r>
            <a:endParaRPr lang="ru-RU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5" name="Содержимое 4" descr="250px-Gryshko_M.jpg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857752" y="1000108"/>
            <a:ext cx="3643338" cy="5392141"/>
          </a:xfrm>
          <a:prstGeom prst="ellipse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ама\Работа\Презентації\Фон для презентації\36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Кадри із фільму </a:t>
            </a:r>
            <a:r>
              <a:rPr lang="uk-UA" b="1" dirty="0" err="1" smtClean="0">
                <a:solidFill>
                  <a:srgbClr val="FF0000"/>
                </a:solidFill>
              </a:rPr>
              <a:t>“Український</a:t>
            </a:r>
            <a:r>
              <a:rPr lang="uk-UA" b="1" dirty="0" smtClean="0">
                <a:solidFill>
                  <a:srgbClr val="FF0000"/>
                </a:solidFill>
              </a:rPr>
              <a:t> </a:t>
            </a:r>
            <a:r>
              <a:rPr lang="uk-UA" b="1" dirty="0" err="1" smtClean="0">
                <a:solidFill>
                  <a:srgbClr val="FF0000"/>
                </a:solidFill>
              </a:rPr>
              <a:t>соловейко”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ама\Работа\Презентації\Фон для презентації\36-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/>
          <a:lstStyle/>
          <a:p>
            <a:r>
              <a:rPr lang="ru-RU" b="1" dirty="0" smtClean="0"/>
              <a:t> </a:t>
            </a:r>
            <a:r>
              <a:rPr lang="ru-RU" b="1" dirty="0" smtClean="0">
                <a:solidFill>
                  <a:srgbClr val="FF0000"/>
                </a:solidFill>
              </a:rPr>
              <a:t>«</a:t>
            </a:r>
            <a:r>
              <a:rPr lang="ru-RU" b="1" dirty="0" err="1" smtClean="0">
                <a:solidFill>
                  <a:srgbClr val="FF0000"/>
                </a:solidFill>
              </a:rPr>
              <a:t>Запорож</a:t>
            </a:r>
            <a:r>
              <a:rPr lang="uk-UA" b="1" dirty="0" err="1" smtClean="0">
                <a:solidFill>
                  <a:srgbClr val="FF0000"/>
                </a:solidFill>
              </a:rPr>
              <a:t>ець</a:t>
            </a:r>
            <a:r>
              <a:rPr lang="uk-UA" b="1" dirty="0" smtClean="0">
                <a:solidFill>
                  <a:srgbClr val="FF0000"/>
                </a:solidFill>
              </a:rPr>
              <a:t> за Дунаєм</a:t>
            </a:r>
            <a:r>
              <a:rPr lang="ru-RU" b="1" dirty="0" smtClean="0">
                <a:solidFill>
                  <a:srgbClr val="FF0000"/>
                </a:solidFill>
              </a:rPr>
              <a:t>»</a:t>
            </a:r>
            <a:r>
              <a:rPr lang="uk-UA" b="1" dirty="0" smtClean="0">
                <a:solidFill>
                  <a:srgbClr val="FF0000"/>
                </a:solidFill>
              </a:rPr>
              <a:t> 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" name="Oxana_Petrusenko_-_Oy_kazala_meni_mati_-_from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619672" y="1772816"/>
            <a:ext cx="6096000" cy="340995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5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Мама\Работа\Презентації\Фон для презентації\36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rgbClr val="FF0000"/>
                </a:solidFill>
              </a:rPr>
              <a:t>Донець Михайло Іванович</a:t>
            </a:r>
            <a:br>
              <a:rPr lang="uk-UA" b="1" dirty="0" smtClean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980728"/>
            <a:ext cx="4186808" cy="5145435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(* 11 (23)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січня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1883, 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Київ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— † 10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вересня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1941) —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український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співак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(бас),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народний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артист УРСР (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1930). У 1913 — 1941 роках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був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(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перервою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) одним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із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провідних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солістів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Київського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театру опери та балету.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Сучасники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називали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його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українським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Шаляпіним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Убитий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в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енкаведистській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катівні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</a:t>
            </a:r>
          </a:p>
          <a:p>
            <a:pPr>
              <a:buFont typeface="Wingdings" pitchFamily="2" charset="2"/>
              <a:buChar char="Ø"/>
            </a:pPr>
            <a:endParaRPr lang="ru-RU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7" name="Содержимое 6" descr="250px-Donets_MI_Soc_Kiev_1936_03_p10bis.jpg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786314" y="1214422"/>
            <a:ext cx="3831917" cy="4812887"/>
          </a:xfrm>
          <a:prstGeom prst="ellipse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Мама\Работа\Презентації\Фон для презентації\36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err="1" smtClean="0">
                <a:solidFill>
                  <a:srgbClr val="FF0000"/>
                </a:solidFill>
              </a:rPr>
              <a:t>Литвиненко-Вольгемут</a:t>
            </a:r>
            <a:r>
              <a:rPr lang="uk-UA" b="1" dirty="0" smtClean="0">
                <a:solidFill>
                  <a:srgbClr val="FF0000"/>
                </a:solidFill>
              </a:rPr>
              <a:t> </a:t>
            </a:r>
            <a:br>
              <a:rPr lang="uk-UA" b="1" dirty="0" smtClean="0">
                <a:solidFill>
                  <a:srgbClr val="FF0000"/>
                </a:solidFill>
              </a:rPr>
            </a:br>
            <a:r>
              <a:rPr lang="uk-UA" b="1" dirty="0" smtClean="0">
                <a:solidFill>
                  <a:srgbClr val="FF0000"/>
                </a:solidFill>
              </a:rPr>
              <a:t>Марія Іванівна</a:t>
            </a: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  <p:pic>
        <p:nvPicPr>
          <p:cNvPr id="10" name="Содержимое 9" descr="220px-Lytvynenko-Volgemut_MI_Soc_Kiev_1936_03_p10bis.jpg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14348" y="1643050"/>
            <a:ext cx="3242186" cy="4214842"/>
          </a:xfrm>
          <a:prstGeom prst="ellipse">
            <a:avLst/>
          </a:prstGeom>
          <a:effectLst>
            <a:softEdge rad="127000"/>
          </a:effectLst>
        </p:spPr>
      </p:pic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vi-VN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(по чоловікові — Во́льгемут) (за уточненими даними 1 (13) лютого 1892, Київ — 3 квітня 1966, Київ) — співачка (лірико-драматичне сопрано), педагог, народна артистка УРСР, народна артистка СРСР (1936). Учениця</a:t>
            </a:r>
            <a:r>
              <a:rPr lang="uk-UA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vi-VN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Марії Алексєєвої-Юневич.</a:t>
            </a:r>
            <a:endParaRPr lang="ru-RU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Мама\Работа\Презентації\Фон для презентації\36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b="1" dirty="0" smtClean="0">
                <a:solidFill>
                  <a:srgbClr val="FF0000"/>
                </a:solidFill>
              </a:rPr>
              <a:t>Гайдай Зоя Михайлівна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402832" cy="4857403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Wingdings" pitchFamily="2" charset="2"/>
              <a:buChar char="Ø"/>
            </a:pP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(*19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травня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(1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червня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) 1902, Тамбов — †21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квітня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1965, 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Київ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) — 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співачка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(сопрано), </a:t>
            </a:r>
          </a:p>
          <a:p>
            <a:pPr marL="514350" indent="-514350">
              <a:buNone/>
            </a:pP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  народна артистка УРСР, народна артистка СРСР (1944). Дочка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відомого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фольклориста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і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хорового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диригента</a:t>
            </a:r>
            <a:endParaRPr lang="ru-RU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514350" indent="-514350">
              <a:buNone/>
            </a:pP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 М. П. Гайдая (1878–1965).</a:t>
            </a:r>
            <a:endParaRPr lang="ru-RU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5" name="Содержимое 4" descr="150px-Zoya_gayday.jpg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143505" y="1274246"/>
            <a:ext cx="3643338" cy="4979228"/>
          </a:xfrm>
          <a:prstGeom prst="ellipse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Мама\Работа\Презентації\Фон для презентації\36-9.jpg" id="5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b="1" dirty="0" lang="uk-UA" smtClean="0">
                <a:solidFill>
                  <a:srgbClr val="FF0000"/>
                </a:solidFill>
              </a:rPr>
              <a:t>Декада. Москва. 1936 р.</a:t>
            </a:r>
            <a:endParaRPr b="1" dirty="0" lang="ru-RU">
              <a:solidFill>
                <a:srgbClr val="FF0000"/>
              </a:solidFill>
            </a:endParaRPr>
          </a:p>
        </p:txBody>
      </p:sp>
      <p:pic>
        <p:nvPicPr>
          <p:cNvPr descr="http://elib.nplu.org/files/Disk1/000000000549/jpg/0023.jpg" id="56322" name="Picture 2"/>
          <p:cNvPicPr>
            <a:picLocks noChangeArrowheads="1" noChangeAspect="1"/>
          </p:cNvPicPr>
          <p:nvPr/>
        </p:nvPicPr>
        <p:blipFill>
          <a:blip cstate="print" r:embed="rId3"/>
          <a:srcRect r="77"/>
          <a:stretch>
            <a:fillRect/>
          </a:stretch>
        </p:blipFill>
        <p:spPr bwMode="auto">
          <a:xfrm rot="5400000">
            <a:off x="2159733" y="80629"/>
            <a:ext cx="4608512" cy="7272810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4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Мама\Работа\Презентації\Фон для презентації\36-9.jpg" id="5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b="1" dirty="0" lang="ru-RU" smtClean="0">
                <a:solidFill>
                  <a:srgbClr val="FF0000"/>
                </a:solidFill>
              </a:rPr>
              <a:t>На</a:t>
            </a:r>
            <a:r>
              <a:rPr b="1" dirty="0" err="1" lang="uk-UA" smtClean="0">
                <a:solidFill>
                  <a:srgbClr val="FF0000"/>
                </a:solidFill>
              </a:rPr>
              <a:t>талка</a:t>
            </a:r>
            <a:r>
              <a:rPr b="1" dirty="0" lang="uk-UA" smtClean="0">
                <a:solidFill>
                  <a:srgbClr val="FF0000"/>
                </a:solidFill>
              </a:rPr>
              <a:t>(</a:t>
            </a:r>
            <a:r>
              <a:rPr b="1" dirty="0" err="1" lang="uk-UA" smtClean="0">
                <a:solidFill>
                  <a:srgbClr val="FF0000"/>
                </a:solidFill>
              </a:rPr>
              <a:t>“Наталка-Полтавка”</a:t>
            </a:r>
            <a:r>
              <a:rPr b="1" dirty="0" lang="uk-UA" smtClean="0">
                <a:solidFill>
                  <a:srgbClr val="FF0000"/>
                </a:solidFill>
              </a:rPr>
              <a:t> М.Лисенка), 1936р., м. Київ</a:t>
            </a:r>
            <a:endParaRPr b="1" dirty="0" lang="ru-RU">
              <a:solidFill>
                <a:srgbClr val="FF0000"/>
              </a:solidFill>
            </a:endParaRPr>
          </a:p>
        </p:txBody>
      </p:sp>
      <p:pic>
        <p:nvPicPr>
          <p:cNvPr descr="E:\петрусенко\Изображение.jpg" id="2050" name="Picture 2"/>
          <p:cNvPicPr>
            <a:picLocks noChangeArrowheads="1" noChangeAspect="1"/>
          </p:cNvPicPr>
          <p:nvPr/>
        </p:nvPicPr>
        <p:blipFill>
          <a:blip cstate="print" r:embed="rId3"/>
          <a:srcRect r="53"/>
          <a:stretch>
            <a:fillRect/>
          </a:stretch>
        </p:blipFill>
        <p:spPr bwMode="auto">
          <a:xfrm rot="5400000">
            <a:off x="1043606" y="1196752"/>
            <a:ext cx="3672408" cy="4824538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  <p:pic>
        <p:nvPicPr>
          <p:cNvPr descr="http://opetrus.narod.ru/op_np.jpg" id="6" name="Содержимое 4"/>
          <p:cNvPicPr>
            <a:picLocks noGrp="1"/>
          </p:cNvPicPr>
          <p:nvPr>
            <p:ph idx="1"/>
          </p:nvPr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5940152" y="1772816"/>
            <a:ext cx="2540000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148064" y="5589240"/>
            <a:ext cx="329264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dirty="0" lang="uk-UA" smtClean="0" sz="2800">
                <a:solidFill>
                  <a:srgbClr val="FF0000"/>
                </a:solidFill>
                <a:latin charset="0" pitchFamily="34" typeface="Calibri"/>
                <a:ea charset="0" pitchFamily="18" typeface="Times New Roman"/>
                <a:cs charset="0" pitchFamily="18" typeface="Times New Roman"/>
              </a:rPr>
              <a:t>       </a:t>
            </a:r>
            <a:r>
              <a:rPr b="1" dirty="0" lang="uk-UA" smtClean="0" sz="2800">
                <a:solidFill>
                  <a:srgbClr val="FF0000"/>
                </a:solidFill>
                <a:latin typeface="+mj-lt"/>
                <a:ea charset="0" pitchFamily="18" typeface="Times New Roman"/>
                <a:cs charset="0" pitchFamily="18" typeface="Times New Roman"/>
              </a:rPr>
              <a:t>Г.</a:t>
            </a:r>
            <a:r>
              <a:rPr b="1" dirty="0" err="1" lang="uk-UA" smtClean="0" sz="2800">
                <a:solidFill>
                  <a:srgbClr val="FF0000"/>
                </a:solidFill>
                <a:latin typeface="+mj-lt"/>
                <a:ea charset="0" pitchFamily="18" typeface="Times New Roman"/>
                <a:cs charset="0" pitchFamily="18" typeface="Times New Roman"/>
              </a:rPr>
              <a:t>Маньківська</a:t>
            </a:r>
            <a:r>
              <a:rPr b="1" dirty="0" lang="uk-UA" smtClean="0" sz="2800">
                <a:solidFill>
                  <a:srgbClr val="FF0000"/>
                </a:solidFill>
                <a:latin typeface="+mj-lt"/>
                <a:ea charset="0" pitchFamily="18" typeface="Times New Roman"/>
                <a:cs charset="0" pitchFamily="18" typeface="Times New Roman"/>
              </a:rPr>
              <a:t> – </a:t>
            </a:r>
          </a:p>
          <a:p>
            <a:pPr algn="ctr"/>
            <a:r>
              <a:rPr b="1" dirty="0" err="1" lang="uk-UA" smtClean="0" sz="2800">
                <a:solidFill>
                  <a:srgbClr val="FF0000"/>
                </a:solidFill>
                <a:latin typeface="+mj-lt"/>
                <a:ea charset="0" pitchFamily="18" typeface="Times New Roman"/>
                <a:cs charset="0" pitchFamily="18" typeface="Times New Roman"/>
              </a:rPr>
              <a:t>Терпилиха</a:t>
            </a:r>
            <a:r>
              <a:rPr b="1" dirty="0" lang="uk-UA" smtClean="0" sz="2800">
                <a:solidFill>
                  <a:srgbClr val="FF0000"/>
                </a:solidFill>
                <a:latin typeface="+mj-lt"/>
                <a:ea charset="0" pitchFamily="18" typeface="Times New Roman"/>
                <a:cs charset="0" pitchFamily="18" typeface="Times New Roman"/>
              </a:rPr>
              <a:t> </a:t>
            </a:r>
            <a:endParaRPr b="1" dirty="0" lang="ru-RU" sz="280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Мама\Работа\Презентації\Фон для презентації\36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b="1" dirty="0" smtClean="0">
                <a:solidFill>
                  <a:srgbClr val="FF0000"/>
                </a:solidFill>
              </a:rPr>
              <a:t>Якір Йона Еммануїлович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" name="Содержимое 4" descr="Yakir_Iona.jpg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48972" y="1106044"/>
            <a:ext cx="3651590" cy="4966162"/>
          </a:xfrm>
          <a:prstGeom prst="ellipse">
            <a:avLst/>
          </a:prstGeom>
          <a:effectLst>
            <a:softEdge rad="1270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00808"/>
            <a:ext cx="4038600" cy="4464495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(*3 (15) 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серпня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1896 — †11 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червня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1937) — 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радянський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військовий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діяч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 командарм 1-го рангу, один 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головних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військових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керівників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у 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боротьбі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за 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встановлення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радянської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влади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в 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Україні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батько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відомого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дисидента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Петра 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Якіра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</a:t>
            </a:r>
          </a:p>
          <a:p>
            <a:pPr>
              <a:buNone/>
            </a:pPr>
            <a:endParaRPr lang="ru-RU" sz="24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D:\Мама\Работа\Презентації\Фон для презентації\36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067944" y="1268760"/>
            <a:ext cx="4437422" cy="4636738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b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(2 (14) </a:t>
            </a:r>
            <a:r>
              <a:rPr lang="ru-RU" sz="2800" b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січня</a:t>
            </a:r>
            <a:r>
              <a:rPr lang="ru-RU" sz="2800" b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1897 — 29 </a:t>
            </a:r>
            <a:r>
              <a:rPr lang="ru-RU" sz="2800" b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серпня</a:t>
            </a:r>
            <a:r>
              <a:rPr lang="ru-RU" sz="2800" b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1937) </a:t>
            </a:r>
            <a:r>
              <a:rPr lang="ru-RU" sz="2800" b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український</a:t>
            </a:r>
            <a:r>
              <a:rPr lang="ru-RU" sz="2800" b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800" b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революціонер</a:t>
            </a:r>
            <a:r>
              <a:rPr lang="ru-RU" sz="2800" b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член УКП (</a:t>
            </a:r>
            <a:r>
              <a:rPr lang="ru-RU" sz="2800" b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боротьбист</a:t>
            </a:r>
            <a:r>
              <a:rPr lang="ru-RU" sz="2800" b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). </a:t>
            </a:r>
            <a:r>
              <a:rPr lang="ru-RU" sz="2800" b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Державний</a:t>
            </a:r>
            <a:r>
              <a:rPr lang="ru-RU" sz="2800" b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800" b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діяч</a:t>
            </a:r>
            <a:r>
              <a:rPr lang="ru-RU" sz="2800" b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СРСР. Один </a:t>
            </a:r>
            <a:r>
              <a:rPr lang="ru-RU" sz="2800" b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із</a:t>
            </a:r>
            <a:r>
              <a:rPr lang="ru-RU" sz="2800" b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800" b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організаторів</a:t>
            </a:r>
            <a:r>
              <a:rPr lang="ru-RU" sz="2800" b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Голодомору-Геноциду в </a:t>
            </a:r>
            <a:r>
              <a:rPr lang="ru-RU" sz="2800" b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Україні</a:t>
            </a:r>
            <a:r>
              <a:rPr lang="ru-RU" sz="2800" b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1932–1933 </a:t>
            </a:r>
            <a:r>
              <a:rPr lang="ru-RU" sz="2800" b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рр</a:t>
            </a:r>
            <a:endParaRPr lang="ru-RU" sz="2800" b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3" name="Содержимое 12" descr="200px-Liubchenko_Soc_Kiev_1937_01_p31.jpg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28662" y="1357298"/>
            <a:ext cx="3286148" cy="4732052"/>
          </a:xfrm>
          <a:prstGeom prst="ellipse">
            <a:avLst/>
          </a:prstGeom>
          <a:effectLst>
            <a:softEdge rad="63500"/>
          </a:effectLst>
        </p:spPr>
      </p:pic>
      <p:sp>
        <p:nvSpPr>
          <p:cNvPr id="15" name="Заголовок 4"/>
          <p:cNvSpPr txBox="1">
            <a:spLocks/>
          </p:cNvSpPr>
          <p:nvPr/>
        </p:nvSpPr>
        <p:spPr>
          <a:xfrm>
            <a:off x="714348" y="332656"/>
            <a:ext cx="7572428" cy="936104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uk-UA" sz="4000" b="1" dirty="0" smtClean="0">
                <a:solidFill>
                  <a:srgbClr val="FF0000"/>
                </a:solidFill>
              </a:rPr>
              <a:t>Панас Петрович Любченко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Мама\Работа\Презентації\Фон для презентації\36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Содержимое 13" descr="220px-Khvylia_AA_Soc_Kiev_1936_03_p10bis.jp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929190" y="1357298"/>
            <a:ext cx="3429024" cy="4722703"/>
          </a:xfrm>
          <a:prstGeom prst="ellipse">
            <a:avLst/>
          </a:prstGeom>
          <a:effectLst>
            <a:softEdge rad="63500"/>
          </a:effectLst>
        </p:spPr>
      </p:pic>
      <p:sp>
        <p:nvSpPr>
          <p:cNvPr id="11" name="Заголовок 4"/>
          <p:cNvSpPr txBox="1">
            <a:spLocks/>
          </p:cNvSpPr>
          <p:nvPr/>
        </p:nvSpPr>
        <p:spPr>
          <a:xfrm>
            <a:off x="714348" y="500042"/>
            <a:ext cx="7643866" cy="88265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uk-UA" sz="4000" b="1" dirty="0" smtClean="0">
                <a:solidFill>
                  <a:srgbClr val="FF0000"/>
                </a:solidFill>
              </a:rPr>
              <a:t>Хвиля Андрій Ананійович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all" spc="0" normalizeH="0" baseline="0" noProof="0" dirty="0">
              <a:ln>
                <a:noFill/>
              </a:ln>
              <a:solidFill>
                <a:srgbClr val="FF0000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Текст 7"/>
          <p:cNvSpPr txBox="1">
            <a:spLocks/>
          </p:cNvSpPr>
          <p:nvPr/>
        </p:nvSpPr>
        <p:spPr>
          <a:xfrm>
            <a:off x="642910" y="980728"/>
            <a:ext cx="4292241" cy="5112568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24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 </a:t>
            </a:r>
            <a:r>
              <a:rPr kumimoji="0" lang="ru-RU" sz="26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kumimoji="0" lang="ru-RU" sz="26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справжнє</a:t>
            </a:r>
            <a:r>
              <a:rPr kumimoji="0" lang="ru-RU" sz="26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6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прізвище</a:t>
            </a:r>
            <a:r>
              <a:rPr kumimoji="0" lang="ru-RU" sz="26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6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Олінтер</a:t>
            </a:r>
            <a:r>
              <a:rPr kumimoji="0" lang="ru-RU" sz="26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; * 19 </a:t>
            </a:r>
            <a:r>
              <a:rPr kumimoji="0" lang="ru-RU" sz="26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серпня</a:t>
            </a:r>
            <a:r>
              <a:rPr kumimoji="0" lang="ru-RU" sz="26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 1898 — †1938) — </a:t>
            </a:r>
            <a:r>
              <a:rPr kumimoji="0" lang="ru-RU" sz="26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партійний</a:t>
            </a:r>
            <a:r>
              <a:rPr kumimoji="0" lang="ru-RU" sz="26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6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і</a:t>
            </a:r>
            <a:r>
              <a:rPr kumimoji="0" lang="ru-RU" sz="26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 </a:t>
            </a:r>
            <a:r>
              <a:rPr kumimoji="0" lang="ru-RU" sz="26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державний</a:t>
            </a:r>
            <a:r>
              <a:rPr kumimoji="0" lang="ru-RU" sz="26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6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діяч</a:t>
            </a:r>
            <a:endParaRPr kumimoji="0" lang="ru-RU" sz="2600" i="0" u="none" strike="noStrike" kern="1200" normalizeH="0" baseline="0" noProof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6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</a:t>
            </a:r>
            <a:r>
              <a:rPr kumimoji="0" lang="ru-RU" sz="26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 УРСР 1920—30-х </a:t>
            </a:r>
            <a:r>
              <a:rPr kumimoji="0" lang="ru-RU" sz="26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років</a:t>
            </a:r>
            <a:r>
              <a:rPr kumimoji="0" lang="ru-RU" sz="26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6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з</a:t>
            </a:r>
            <a:r>
              <a:rPr kumimoji="0" lang="ru-RU" sz="26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 кол. </a:t>
            </a:r>
            <a:r>
              <a:rPr kumimoji="0" lang="ru-RU" sz="26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боротьбистів</a:t>
            </a:r>
            <a:r>
              <a:rPr kumimoji="0" lang="ru-RU" sz="26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ru-RU" sz="26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публіцист</a:t>
            </a:r>
            <a:r>
              <a:rPr kumimoji="0" lang="ru-RU" sz="26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; </a:t>
            </a:r>
            <a:r>
              <a:rPr kumimoji="0" lang="ru-RU" sz="26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довголітній</a:t>
            </a:r>
            <a:r>
              <a:rPr kumimoji="0" lang="ru-RU" sz="26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6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завідувач</a:t>
            </a:r>
            <a:r>
              <a:rPr kumimoji="0" lang="ru-RU" sz="26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6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відділу</a:t>
            </a:r>
            <a:r>
              <a:rPr kumimoji="0" lang="ru-RU" sz="26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6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агітації</a:t>
            </a:r>
            <a:r>
              <a:rPr kumimoji="0" lang="ru-RU" sz="26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6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і</a:t>
            </a:r>
            <a:r>
              <a:rPr kumimoji="0" lang="ru-RU" sz="26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6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пропаганди</a:t>
            </a:r>
            <a:r>
              <a:rPr kumimoji="0" lang="ru-RU" sz="26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 ЦК КП(б)У, </a:t>
            </a:r>
            <a:r>
              <a:rPr kumimoji="0" lang="ru-RU" sz="26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з</a:t>
            </a:r>
            <a:r>
              <a:rPr kumimoji="0" lang="ru-RU" sz="26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 1933 року — заступник народного </a:t>
            </a:r>
            <a:r>
              <a:rPr kumimoji="0" lang="ru-RU" sz="26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комісара</a:t>
            </a:r>
            <a:r>
              <a:rPr kumimoji="0" lang="ru-RU" sz="26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600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освіти</a:t>
            </a:r>
            <a:r>
              <a:rPr kumimoji="0" lang="ru-RU" sz="26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 УРСР</a:t>
            </a:r>
            <a:r>
              <a:rPr kumimoji="0" lang="ru-RU" sz="2400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ru-RU" sz="2400" i="0" u="none" strike="noStrike" kern="120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ама\Работа\Презентації\Фон для презентації\36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Кадри із фільму </a:t>
            </a:r>
            <a:r>
              <a:rPr lang="uk-UA" b="1" dirty="0" err="1" smtClean="0">
                <a:solidFill>
                  <a:srgbClr val="FF0000"/>
                </a:solidFill>
              </a:rPr>
              <a:t>“Український</a:t>
            </a:r>
            <a:r>
              <a:rPr lang="uk-UA" b="1" dirty="0" smtClean="0">
                <a:solidFill>
                  <a:srgbClr val="FF0000"/>
                </a:solidFill>
              </a:rPr>
              <a:t> </a:t>
            </a:r>
            <a:r>
              <a:rPr lang="uk-UA" b="1" dirty="0" err="1" smtClean="0">
                <a:solidFill>
                  <a:srgbClr val="FF0000"/>
                </a:solidFill>
              </a:rPr>
              <a:t>соловейко”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ама\Работа\Презентації\Фон для презентації\36-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err="1" smtClean="0">
                <a:solidFill>
                  <a:srgbClr val="FF0000"/>
                </a:solidFill>
              </a:rPr>
              <a:t>“Чи</a:t>
            </a:r>
            <a:r>
              <a:rPr lang="uk-UA" b="1" dirty="0" smtClean="0">
                <a:solidFill>
                  <a:srgbClr val="FF0000"/>
                </a:solidFill>
              </a:rPr>
              <a:t> я в лузі не калина </a:t>
            </a:r>
            <a:r>
              <a:rPr lang="uk-UA" b="1" dirty="0" err="1" smtClean="0">
                <a:solidFill>
                  <a:srgbClr val="FF0000"/>
                </a:solidFill>
              </a:rPr>
              <a:t>була”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7" name="Oxana_Petrusenko_-_Chi_ya_v_luzi_ne_kalina_bula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524000" y="2157413"/>
            <a:ext cx="6096000" cy="340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39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Мама\Работа\Презентації\Фон для презентації\36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501122" cy="841248"/>
          </a:xfrm>
        </p:spPr>
        <p:txBody>
          <a:bodyPr>
            <a:normAutofit fontScale="90000"/>
          </a:bodyPr>
          <a:lstStyle/>
          <a:p>
            <a:pPr algn="ctr"/>
            <a:r>
              <a:rPr lang="vi-VN" b="1" dirty="0" smtClean="0">
                <a:solidFill>
                  <a:srgbClr val="FF0000"/>
                </a:solidFill>
              </a:rPr>
              <a:t>Марія Костянтинівна Заньковецька </a:t>
            </a:r>
            <a:endParaRPr lang="ru-RU" b="1" dirty="0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5" name="Содержимое 4" descr="Zankovetska.jpg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14348" y="928670"/>
            <a:ext cx="3405212" cy="5107817"/>
          </a:xfrm>
          <a:prstGeom prst="ellipse">
            <a:avLst/>
          </a:prstGeom>
          <a:effectLst>
            <a:softEdge rad="1270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39952" y="1600200"/>
            <a:ext cx="4546848" cy="452596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vi-VN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</a:t>
            </a:r>
            <a:r>
              <a:rPr lang="vi-VN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libri" pitchFamily="34" charset="0"/>
                <a:cs typeface="Calibri" pitchFamily="34" charset="0"/>
              </a:rPr>
              <a:t>справжнє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libri" pitchFamily="34" charset="0"/>
                <a:cs typeface="Calibri" pitchFamily="34" charset="0"/>
              </a:rPr>
              <a:t> </a:t>
            </a:r>
            <a:r>
              <a:rPr lang="vi-VN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libri" pitchFamily="34" charset="0"/>
                <a:cs typeface="Calibri" pitchFamily="34" charset="0"/>
              </a:rPr>
              <a:t>прізвище —</a:t>
            </a:r>
            <a:r>
              <a:rPr lang="vi-VN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libri" pitchFamily="34" charset="0"/>
                <a:cs typeface="Calibri" pitchFamily="34" charset="0"/>
              </a:rPr>
              <a:t>Адасовська</a:t>
            </a:r>
            <a:r>
              <a:rPr lang="vi-VN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libri" pitchFamily="34" charset="0"/>
                <a:cs typeface="Calibri" pitchFamily="34" charset="0"/>
              </a:rPr>
              <a:t>,  23 липня</a:t>
            </a:r>
            <a:endParaRPr lang="uk-UA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uk-UA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libri" pitchFamily="34" charset="0"/>
                <a:cs typeface="Calibri" pitchFamily="34" charset="0"/>
              </a:rPr>
              <a:t>   </a:t>
            </a:r>
            <a:r>
              <a:rPr lang="vi-VN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libri" pitchFamily="34" charset="0"/>
                <a:cs typeface="Calibri" pitchFamily="34" charset="0"/>
              </a:rPr>
              <a:t> (4 серпня) 1854, с. Заньки, Ніжинський повіт,Чернігівська губ. — † 4 жовтня 1934, Київ) — українська актриса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libri" pitchFamily="34" charset="0"/>
                <a:cs typeface="Calibri" pitchFamily="34" charset="0"/>
              </a:rPr>
              <a:t>.</a:t>
            </a:r>
            <a:endParaRPr lang="ru-RU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Мама\Работа\Презентації\Фон для презентації\36-9.jpg" id="4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://www.sgvavia.ru/_bl/0/40766047.jpg" id="54274" name="Picture 2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>
            <a:off x="1785918" y="1214422"/>
            <a:ext cx="5693833" cy="4286280"/>
          </a:xfrm>
          <a:prstGeom prst="roundRect">
            <a:avLst>
              <a:gd fmla="val 9927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ама\Работа\Презентації\Фон для презентації\36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340768"/>
            <a:ext cx="3726376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611560" y="1700809"/>
            <a:ext cx="62464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dirty="0" smtClean="0">
                <a:solidFill>
                  <a:srgbClr val="CC0000"/>
                </a:solidFill>
              </a:rPr>
              <a:t>Катерина </a:t>
            </a:r>
          </a:p>
          <a:p>
            <a:r>
              <a:rPr lang="uk-UA" sz="4000" b="1" dirty="0" smtClean="0">
                <a:solidFill>
                  <a:srgbClr val="CC0000"/>
                </a:solidFill>
              </a:rPr>
              <a:t>Василівна Білокур</a:t>
            </a:r>
          </a:p>
          <a:p>
            <a:r>
              <a:rPr lang="uk-UA" sz="4000" b="1" dirty="0" smtClean="0">
                <a:solidFill>
                  <a:srgbClr val="CC0000"/>
                </a:solidFill>
              </a:rPr>
              <a:t>(1900-1961)</a:t>
            </a:r>
            <a:endParaRPr lang="ru-RU" sz="4000" b="1" dirty="0">
              <a:solidFill>
                <a:srgbClr val="CC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Мама\Работа\Презентації\Фон для презентації\36-9.jpg" id="4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E:\петрусенко\Изображение4.jpg" id="3074" name="Picture 2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 rot="5400000">
            <a:off x="1500166" y="1214422"/>
            <a:ext cx="5572164" cy="4214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Мама\Работа\Презентації\Фон для презентації\36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0"/>
            <a:ext cx="91535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r>
              <a:rPr lang="uk-UA" b="1" dirty="0">
                <a:solidFill>
                  <a:srgbClr val="CC0000"/>
                </a:solidFill>
              </a:rPr>
              <a:t>Оксана Петрусенко</a:t>
            </a:r>
            <a:endParaRPr lang="ru-RU" b="1" dirty="0">
              <a:solidFill>
                <a:srgbClr val="CC0000"/>
              </a:solidFill>
            </a:endParaRPr>
          </a:p>
        </p:txBody>
      </p:sp>
      <p:pic>
        <p:nvPicPr>
          <p:cNvPr id="71689" name="Picture 9" descr="thumbnai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1484313"/>
            <a:ext cx="5005388" cy="4536975"/>
          </a:xfrm>
          <a:prstGeom prst="rect">
            <a:avLst/>
          </a:prstGeom>
          <a:noFill/>
        </p:spPr>
      </p:pic>
      <p:pic>
        <p:nvPicPr>
          <p:cNvPr id="71691" name="Picture 11" descr="thumbnai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5" y="1989139"/>
            <a:ext cx="3672408" cy="34560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Мама\Работа\Презентації\Фон для презентації\36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ГОТЕЛЬ «Жорж», ЛЬВІВ.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smtClean="0">
                <a:solidFill>
                  <a:srgbClr val="FF0000"/>
                </a:solidFill>
              </a:rPr>
              <a:t>СУЧАСНИЙ ВИГЛЯД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img_319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571604" y="1428736"/>
            <a:ext cx="5903950" cy="4427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D:\Мама\Работа\Презентації\Фон для презентації\36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Заголовок 12"/>
          <p:cNvSpPr>
            <a:spLocks noGrp="1"/>
          </p:cNvSpPr>
          <p:nvPr>
            <p:ph type="ctrTitle"/>
          </p:nvPr>
        </p:nvSpPr>
        <p:spPr>
          <a:xfrm>
            <a:off x="0" y="332656"/>
            <a:ext cx="5436096" cy="72008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Довженко </a:t>
            </a:r>
            <a:r>
              <a:rPr lang="ru-RU" sz="4000" b="1" dirty="0" err="1" smtClean="0">
                <a:solidFill>
                  <a:srgbClr val="FF0000"/>
                </a:solidFill>
              </a:rPr>
              <a:t>Олександр</a:t>
            </a:r>
            <a:r>
              <a:rPr lang="ru-RU" sz="4000" b="1" dirty="0" smtClean="0">
                <a:solidFill>
                  <a:srgbClr val="FF0000"/>
                </a:solidFill>
              </a:rPr>
              <a:t> Петрович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subTitle" idx="1"/>
          </p:nvPr>
        </p:nvSpPr>
        <p:spPr>
          <a:xfrm>
            <a:off x="395536" y="1196752"/>
            <a:ext cx="7704856" cy="4032448"/>
          </a:xfrm>
        </p:spPr>
        <p:txBody>
          <a:bodyPr>
            <a:noAutofit/>
          </a:bodyPr>
          <a:lstStyle/>
          <a:p>
            <a:pPr algn="l">
              <a:buFont typeface="Wingdings" pitchFamily="2" charset="2"/>
              <a:buChar char="Ø"/>
            </a:pP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(*29 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серпня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(10 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вересня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)</a:t>
            </a:r>
          </a:p>
          <a:p>
            <a:pPr algn="l"/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1894, 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хутір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В'юнище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тепер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у межах 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смт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Сосниця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Чернігівської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області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— †25 листопада 1956, 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Передєлкіно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</a:t>
            </a:r>
          </a:p>
          <a:p>
            <a:pPr algn="l"/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Московська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область) 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український</a:t>
            </a:r>
            <a:endParaRPr lang="ru-RU" sz="24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 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письменник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</a:t>
            </a:r>
          </a:p>
          <a:p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кінорежисер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             </a:t>
            </a:r>
          </a:p>
          <a:p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кінодраматург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</a:t>
            </a:r>
          </a:p>
          <a:p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художник,</a:t>
            </a:r>
          </a:p>
          <a:p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класик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світового</a:t>
            </a:r>
            <a:endParaRPr lang="ru-RU" sz="24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кінематографу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</a:t>
            </a:r>
            <a:endParaRPr lang="ru-RU" sz="24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4" name="Содержимое 13" descr="dovzhenko.jpg"/>
          <p:cNvPicPr>
            <a:picLocks noGrp="1" noChangeAspect="1"/>
          </p:cNvPicPr>
          <p:nvPr>
            <p:ph sz="quarter" idx="4294967295"/>
          </p:nvPr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95536" y="3041576"/>
            <a:ext cx="2808312" cy="3555776"/>
          </a:xfrm>
          <a:prstGeom prst="ellipse">
            <a:avLst/>
          </a:prstGeom>
          <a:effectLst>
            <a:softEdge rad="63500"/>
          </a:effectLst>
        </p:spPr>
      </p:pic>
      <p:pic>
        <p:nvPicPr>
          <p:cNvPr id="6" name="Содержимое 17" descr="0822bb8cc43e8cdee022a2c6a8c2db10.jp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940152" y="1"/>
            <a:ext cx="2808312" cy="3717032"/>
          </a:xfrm>
          <a:prstGeom prst="ellipse">
            <a:avLst/>
          </a:prstGeom>
          <a:effectLst>
            <a:softEdge rad="1270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5580112" y="3429000"/>
            <a:ext cx="33123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600" b="1" dirty="0" smtClean="0">
                <a:solidFill>
                  <a:srgbClr val="FF0000"/>
                </a:solidFill>
              </a:rPr>
              <a:t>Юл</a:t>
            </a:r>
            <a:r>
              <a:rPr lang="uk-UA" sz="3600" b="1" dirty="0" err="1" smtClean="0">
                <a:solidFill>
                  <a:srgbClr val="FF0000"/>
                </a:solidFill>
              </a:rPr>
              <a:t>ія</a:t>
            </a:r>
            <a:r>
              <a:rPr lang="uk-UA" sz="3600" b="1" dirty="0" smtClean="0">
                <a:solidFill>
                  <a:srgbClr val="FF0000"/>
                </a:solidFill>
              </a:rPr>
              <a:t> </a:t>
            </a:r>
            <a:r>
              <a:rPr lang="uk-UA" sz="3600" b="1" dirty="0" err="1" smtClean="0">
                <a:solidFill>
                  <a:srgbClr val="FF0000"/>
                </a:solidFill>
              </a:rPr>
              <a:t>Солнцева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652120" y="3933056"/>
            <a:ext cx="34918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25 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липня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(7 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серпня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) </a:t>
            </a:r>
          </a:p>
          <a:p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1901, Москва — †29 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жовтня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1989,Москва) — 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російська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та 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українська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кіноакторка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та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кінорежисерка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ама\Работа\Презентації\Фон для презентації\36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  «</a:t>
            </a:r>
            <a:r>
              <a:rPr lang="ru-RU" b="1" i="1" dirty="0" err="1" smtClean="0">
                <a:solidFill>
                  <a:srgbClr val="FF0000"/>
                </a:solidFill>
              </a:rPr>
              <a:t>Україна</a:t>
            </a:r>
            <a:r>
              <a:rPr lang="ru-RU" b="1" i="1" dirty="0" smtClean="0">
                <a:solidFill>
                  <a:srgbClr val="FF0000"/>
                </a:solidFill>
              </a:rPr>
              <a:t> моя, </a:t>
            </a:r>
            <a:r>
              <a:rPr lang="ru-RU" b="1" i="1" dirty="0" err="1" smtClean="0">
                <a:solidFill>
                  <a:srgbClr val="FF0000"/>
                </a:solidFill>
              </a:rPr>
              <a:t>Україна</a:t>
            </a:r>
            <a:r>
              <a:rPr lang="ru-RU" b="1" i="1" dirty="0" smtClean="0">
                <a:solidFill>
                  <a:srgbClr val="FF0000"/>
                </a:solidFill>
              </a:rPr>
              <a:t>»</a:t>
            </a:r>
            <a:br>
              <a:rPr lang="ru-RU" b="1" i="1" dirty="0" smtClean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595534"/>
          </a:xfrm>
        </p:spPr>
        <p:txBody>
          <a:bodyPr>
            <a:noAutofit/>
          </a:bodyPr>
          <a:lstStyle/>
          <a:p>
            <a:pPr algn="ctr" fontAlgn="base">
              <a:buNone/>
            </a:pP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 гаях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і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верболозах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Лине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пісня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солов’я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</a:t>
            </a:r>
            <a:b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Все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навкруг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у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чистих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росах</a:t>
            </a:r>
            <a:b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Квітне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бруниться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буя;</a:t>
            </a:r>
            <a:b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Ні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я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кращого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не знаю,</a:t>
            </a:r>
            <a:b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Ніж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весна в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моїм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краю,</a:t>
            </a:r>
            <a:b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Може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тим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що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я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кохаю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Землю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сонячну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свою.</a:t>
            </a:r>
          </a:p>
          <a:p>
            <a:pPr algn="ctr" fontAlgn="base">
              <a:buNone/>
            </a:pP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Приспів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:</a:t>
            </a:r>
            <a:b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Україно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моя,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Україно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</a:t>
            </a:r>
            <a:b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Присягаюсь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тобі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знов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і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знов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</a:t>
            </a:r>
            <a:b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Україно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моя,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Україно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</a:t>
            </a:r>
            <a:b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Моя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віра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надія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любов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 </a:t>
            </a:r>
          </a:p>
          <a:p>
            <a:pPr algn="ctr" fontAlgn="base">
              <a:buNone/>
            </a:pP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Світла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колосом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сповита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Мов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веселка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чарівна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Як тебе та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й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не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любити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Моя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рідна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сторона!</a:t>
            </a:r>
            <a:b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Дорога моя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землиця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Рідна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матінко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моя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Ти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душі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моїй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світлиця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</a:t>
            </a:r>
          </a:p>
          <a:p>
            <a:pPr algn="ctr" fontAlgn="base">
              <a:buNone/>
            </a:pP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Божа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віра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в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майбуття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</a:t>
            </a:r>
          </a:p>
          <a:p>
            <a:pPr algn="ctr" fontAlgn="base">
              <a:buNone/>
            </a:pP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Приспів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</a:t>
            </a:r>
          </a:p>
          <a:p>
            <a:pPr algn="ctr">
              <a:buNone/>
            </a:pPr>
            <a:endParaRPr lang="ru-RU" sz="16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8130" name="Picture 2" descr="http://www.kino-teatr.ru/acter/foto/sov/2417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620688"/>
            <a:ext cx="2704437" cy="41434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8132" name="Picture 4" descr="http://www.krugosvet.ru/images/1008501_I4000RB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692696"/>
            <a:ext cx="2747704" cy="421481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Мама\Работа\Презентації\Фон для презентації\36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</a:rPr>
              <a:t>Крушельницька Соломія Амвросіївна</a:t>
            </a:r>
            <a:br>
              <a:rPr lang="uk-UA" sz="3600" b="1" dirty="0" smtClean="0">
                <a:solidFill>
                  <a:srgbClr val="FF0000"/>
                </a:solidFill>
              </a:rPr>
            </a:b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357158" y="1844824"/>
            <a:ext cx="4500594" cy="4032448"/>
          </a:xfrm>
        </p:spPr>
        <p:txBody>
          <a:bodyPr>
            <a:normAutofit/>
          </a:bodyPr>
          <a:lstStyle/>
          <a:p>
            <a:pPr marL="514350" indent="-514350">
              <a:buFont typeface="Wingdings" pitchFamily="2" charset="2"/>
              <a:buChar char="Ø"/>
            </a:pP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(* 23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вересня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1872, с. 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Білявинці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 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Бучацький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район, 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Тернопільська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область — † 16 листопада 1952, 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Львів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) —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українська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оперна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співачка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педагог. </a:t>
            </a:r>
            <a:endParaRPr lang="ru-RU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7" name="Содержимое 6" descr="Krushelnytska-portrait-sm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860032" y="1214422"/>
            <a:ext cx="3682338" cy="5298332"/>
          </a:xfrm>
          <a:prstGeom prst="ellipse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Мама\Работа\Презентації\Фон для презентації\36-9.jpg" id="4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2088"/>
          </a:xfrm>
        </p:spPr>
        <p:txBody>
          <a:bodyPr>
            <a:normAutofit fontScale="90000"/>
          </a:bodyPr>
          <a:lstStyle/>
          <a:p>
            <a:pPr algn="ctr"/>
            <a:r>
              <a:rPr b="1" dirty="0" lang="uk-UA" smtClean="0">
                <a:solidFill>
                  <a:srgbClr val="FF0000"/>
                </a:solidFill>
              </a:rPr>
              <a:t>Діти Оксани </a:t>
            </a:r>
            <a:r>
              <a:rPr b="1" dirty="0" lang="uk-UA" smtClean="0" sz="4900">
                <a:solidFill>
                  <a:srgbClr val="FF0000"/>
                </a:solidFill>
              </a:rPr>
              <a:t>Петрусенко</a:t>
            </a:r>
            <a:r>
              <a:rPr b="1" dirty="0" lang="uk-UA" smtClean="0">
                <a:solidFill>
                  <a:srgbClr val="FF0000"/>
                </a:solidFill>
              </a:rPr>
              <a:t/>
            </a:r>
            <a:br>
              <a:rPr b="1" dirty="0" lang="uk-UA" smtClean="0">
                <a:solidFill>
                  <a:srgbClr val="FF0000"/>
                </a:solidFill>
              </a:rPr>
            </a:br>
            <a:endParaRPr b="1" dirty="0" lang="ru-RU">
              <a:solidFill>
                <a:srgbClr val="FF0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600200"/>
            <a:ext cx="4543428" cy="4525963"/>
          </a:xfrm>
        </p:spPr>
        <p:txBody>
          <a:bodyPr>
            <a:normAutofit fontScale="92500" lnSpcReduction="20000"/>
          </a:bodyPr>
          <a:lstStyle/>
          <a:p>
            <a:pPr>
              <a:buFont charset="2" pitchFamily="2" typeface="Wingdings"/>
              <a:buChar char="Ø"/>
            </a:pP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7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липня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1940 року народила другого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сина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Олександра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а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вже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через 8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днів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померла.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Існує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версія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що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була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отруєна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Синів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взяли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товаришки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Оксани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 Старший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Володимир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помер через 4 роки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від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туберкульозу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у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віці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16 </a:t>
            </a:r>
            <a:r>
              <a:rPr dirty="0" err="1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років</a:t>
            </a:r>
            <a:r>
              <a:rPr dirty="0" lang="ru-RU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 </a:t>
            </a:r>
            <a:endParaRPr dirty="0" lang="ru-RU">
              <a:ln cmpd="sng" w="10541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descr="E:\петрусенко\Изображение2.jpg" id="4098" name="Picture 2"/>
          <p:cNvPicPr>
            <a:picLocks noChangeArrowheads="1" noChangeAspect="1"/>
          </p:cNvPicPr>
          <p:nvPr/>
        </p:nvPicPr>
        <p:blipFill>
          <a:blip cstate="print" r:embed="rId3"/>
          <a:srcRect r="23"/>
          <a:stretch>
            <a:fillRect/>
          </a:stretch>
        </p:blipFill>
        <p:spPr bwMode="auto">
          <a:xfrm rot="5400000">
            <a:off x="4696193" y="1648623"/>
            <a:ext cx="4191029" cy="3143272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D:\Мама\Работа\Презентації\Фон для презентації\36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</a:rPr>
              <a:t>Смерть Оксани Петрусенко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7" name="Содержимое 6" descr="220px-Oksana-petrusenko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5000628" y="1142984"/>
            <a:ext cx="3286148" cy="52279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714348" y="1071546"/>
            <a:ext cx="4038600" cy="4525963"/>
          </a:xfrm>
        </p:spPr>
        <p:txBody>
          <a:bodyPr>
            <a:noAutofit/>
          </a:bodyPr>
          <a:lstStyle/>
          <a:p>
            <a:pPr algn="ctr">
              <a:buFont typeface="Wingdings" pitchFamily="2" charset="2"/>
              <a:buChar char="Ø"/>
            </a:pP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15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липня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1940 року о 14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годині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дня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раптово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обірвалося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життя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легендарної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співачки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Похована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на Байковому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кладовищі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 На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могилі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—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надгробок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(лабрадорит, 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мармур;скульптори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Макар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Вронський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і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Олексій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Олійник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 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архітектор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М. К. 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Іванченко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;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встановлений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у 1949 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році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). На надгробному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пам'ятнику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допущено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дві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помилки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: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вказано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що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співачка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є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народною артисткою СРСР а не УРСР, а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також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невірно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вказано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рік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народження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— 1901замість 1900.</a:t>
            </a:r>
            <a:endParaRPr lang="ru-RU" sz="20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8" name="Содержимое 5"/>
          <p:cNvSpPr txBox="1">
            <a:spLocks/>
          </p:cNvSpPr>
          <p:nvPr/>
        </p:nvSpPr>
        <p:spPr>
          <a:xfrm>
            <a:off x="571472" y="6357958"/>
            <a:ext cx="4343400" cy="50004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42900" lvl="0" indent="-342900" algn="ctr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v"/>
            </a:pPr>
            <a:r>
              <a:rPr lang="ru-RU" sz="2000" dirty="0" smtClean="0"/>
              <a:t>Могила </a:t>
            </a:r>
            <a:r>
              <a:rPr lang="ru-RU" sz="2000" dirty="0" err="1" smtClean="0"/>
              <a:t>Оксани</a:t>
            </a:r>
            <a:r>
              <a:rPr lang="ru-RU" sz="2000" dirty="0" smtClean="0"/>
              <a:t> </a:t>
            </a:r>
            <a:r>
              <a:rPr lang="ru-RU" sz="2000" dirty="0" err="1" smtClean="0"/>
              <a:t>Петрусенко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Мама\Работа\Презентації\Фон для презентації\36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Кадри із фільму </a:t>
            </a:r>
            <a:r>
              <a:rPr lang="uk-UA" b="1" dirty="0" err="1" smtClean="0">
                <a:solidFill>
                  <a:srgbClr val="FF0000"/>
                </a:solidFill>
              </a:rPr>
              <a:t>“Український</a:t>
            </a:r>
            <a:r>
              <a:rPr lang="uk-UA" b="1" dirty="0" smtClean="0">
                <a:solidFill>
                  <a:srgbClr val="FF0000"/>
                </a:solidFill>
              </a:rPr>
              <a:t> </a:t>
            </a:r>
            <a:r>
              <a:rPr lang="uk-UA" b="1" dirty="0" err="1" smtClean="0">
                <a:solidFill>
                  <a:srgbClr val="FF0000"/>
                </a:solidFill>
              </a:rPr>
              <a:t>соловейко”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Мама\Работа\Презентації\Фон для презентації\36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b="1" dirty="0" err="1" smtClean="0">
                <a:solidFill>
                  <a:srgbClr val="FF0000"/>
                </a:solidFill>
              </a:rPr>
              <a:t>Пам</a:t>
            </a:r>
            <a:r>
              <a:rPr lang="en-US" b="1" dirty="0" smtClean="0">
                <a:solidFill>
                  <a:srgbClr val="FF0000"/>
                </a:solidFill>
              </a:rPr>
              <a:t>’</a:t>
            </a:r>
            <a:r>
              <a:rPr lang="uk-UA" b="1" dirty="0" smtClean="0">
                <a:solidFill>
                  <a:srgbClr val="FF0000"/>
                </a:solidFill>
              </a:rPr>
              <a:t>яті Оксани Петрусенко 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500034" y="1142984"/>
            <a:ext cx="4038600" cy="2554287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1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Співала ж дзвінко, дужо, незрівнянно!</a:t>
            </a:r>
            <a:endParaRPr lang="ru-RU" sz="18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>
              <a:buNone/>
            </a:pPr>
            <a:r>
              <a:rPr lang="uk-UA" sz="1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 голос був – із  щирого срібла!</a:t>
            </a:r>
            <a:endParaRPr lang="ru-RU" sz="18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>
              <a:buNone/>
            </a:pPr>
            <a:r>
              <a:rPr lang="uk-UA" sz="1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Ой рано, </a:t>
            </a:r>
            <a:r>
              <a:rPr lang="uk-UA" sz="18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рано</a:t>
            </a:r>
            <a:r>
              <a:rPr lang="uk-UA" sz="1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дуже рано, </a:t>
            </a:r>
            <a:endParaRPr lang="ru-RU" sz="18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>
              <a:buNone/>
            </a:pPr>
            <a:r>
              <a:rPr lang="uk-UA" sz="1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Оксано, ти від нас пішла…</a:t>
            </a:r>
            <a:endParaRPr lang="ru-RU" sz="18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>
              <a:buNone/>
            </a:pPr>
            <a:r>
              <a:rPr lang="uk-UA" sz="1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Їй од природи стільки було дано!</a:t>
            </a:r>
            <a:endParaRPr lang="ru-RU" sz="18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>
              <a:buNone/>
            </a:pPr>
            <a:r>
              <a:rPr lang="uk-UA" sz="1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Як велетень </a:t>
            </a:r>
            <a:r>
              <a:rPr lang="uk-UA" sz="18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–вона</a:t>
            </a:r>
            <a:r>
              <a:rPr lang="uk-UA" sz="1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росла й росла. </a:t>
            </a:r>
            <a:endParaRPr lang="ru-RU" sz="18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>
              <a:buNone/>
            </a:pPr>
            <a:r>
              <a:rPr lang="uk-UA" sz="1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Ой рано, </a:t>
            </a:r>
            <a:r>
              <a:rPr lang="uk-UA" sz="18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рано</a:t>
            </a:r>
            <a:r>
              <a:rPr lang="uk-UA" sz="1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дуже рано, </a:t>
            </a:r>
            <a:endParaRPr lang="ru-RU" sz="18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>
              <a:buNone/>
            </a:pPr>
            <a:r>
              <a:rPr lang="uk-UA" sz="1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Оксано, ти від нас пішла…</a:t>
            </a:r>
          </a:p>
          <a:p>
            <a:pPr>
              <a:buNone/>
            </a:pPr>
            <a:r>
              <a:rPr lang="uk-UA" sz="1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 нас же літо зараз: засміялась</a:t>
            </a:r>
            <a:endParaRPr lang="ru-RU" sz="18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>
              <a:buNone/>
            </a:pPr>
            <a:r>
              <a:rPr lang="uk-UA" sz="1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природа вся! Чудовий урожай!</a:t>
            </a:r>
            <a:endParaRPr lang="ru-RU" sz="18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>
              <a:buNone/>
            </a:pPr>
            <a:r>
              <a:rPr lang="uk-UA" sz="1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 ти в далеку путь зібралась?</a:t>
            </a:r>
            <a:endParaRPr lang="ru-RU" sz="18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>
              <a:buNone/>
            </a:pPr>
            <a:r>
              <a:rPr lang="uk-UA" sz="1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Не від</a:t>
            </a:r>
            <a:r>
              <a:rPr lang="ru-RU" sz="1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’</a:t>
            </a:r>
            <a:r>
              <a:rPr lang="uk-UA" sz="18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їжджай</a:t>
            </a:r>
            <a:r>
              <a:rPr lang="uk-UA" sz="1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не від</a:t>
            </a:r>
            <a:r>
              <a:rPr lang="ru-RU" sz="1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’</a:t>
            </a:r>
            <a:r>
              <a:rPr lang="uk-UA" sz="18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їжджай</a:t>
            </a:r>
            <a:r>
              <a:rPr lang="uk-UA" sz="1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…</a:t>
            </a:r>
            <a:endParaRPr lang="ru-RU" sz="18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>
              <a:buNone/>
            </a:pPr>
            <a:r>
              <a:rPr lang="uk-UA" sz="1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Тебе ще </a:t>
            </a:r>
            <a:r>
              <a:rPr lang="uk-UA" sz="18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слухать</a:t>
            </a:r>
            <a:r>
              <a:rPr lang="uk-UA" sz="1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хоче вся країна, – </a:t>
            </a:r>
            <a:endParaRPr lang="ru-RU" sz="18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>
              <a:buNone/>
            </a:pPr>
            <a:r>
              <a:rPr lang="uk-UA" sz="1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набратись сонячного почуття –</a:t>
            </a:r>
            <a:endParaRPr lang="ru-RU" sz="18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>
              <a:buNone/>
            </a:pPr>
            <a:r>
              <a:rPr lang="uk-UA" sz="1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і Бессарабія, і Буковина,</a:t>
            </a:r>
            <a:endParaRPr lang="ru-RU" sz="18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>
              <a:buNone/>
            </a:pPr>
            <a:r>
              <a:rPr lang="uk-UA" sz="1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що скресли до життя.</a:t>
            </a:r>
            <a:endParaRPr lang="ru-RU" sz="18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>
              <a:buNone/>
            </a:pPr>
            <a:endParaRPr lang="ru-RU" sz="18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427984" y="1142984"/>
            <a:ext cx="3825426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1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Й народ, яким жила ти,– вічна сила –</a:t>
            </a:r>
            <a:endParaRPr lang="ru-RU" sz="18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>
              <a:buNone/>
            </a:pPr>
            <a:r>
              <a:rPr lang="uk-UA" sz="1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носитиме твій образ на руках!</a:t>
            </a:r>
            <a:endParaRPr lang="ru-RU" sz="18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>
              <a:buNone/>
            </a:pPr>
            <a:r>
              <a:rPr lang="uk-UA" sz="1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Що смерть? Сьогодні хай скосила,</a:t>
            </a:r>
            <a:endParaRPr lang="ru-RU" sz="18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>
              <a:buNone/>
            </a:pPr>
            <a:r>
              <a:rPr lang="uk-UA" sz="1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але не скосить у віках!..</a:t>
            </a:r>
            <a:endParaRPr lang="ru-RU" sz="18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>
              <a:buNone/>
            </a:pPr>
            <a:r>
              <a:rPr lang="uk-UA" sz="1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Співала ж дзвінко, дужо, незрівнянно!</a:t>
            </a:r>
            <a:endParaRPr lang="ru-RU" sz="18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>
              <a:buNone/>
            </a:pPr>
            <a:r>
              <a:rPr lang="uk-UA" sz="1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 голос був – із  щирого срібла!</a:t>
            </a:r>
            <a:endParaRPr lang="ru-RU" sz="18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>
              <a:buNone/>
            </a:pPr>
            <a:r>
              <a:rPr lang="uk-UA" sz="1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Ой рано, </a:t>
            </a:r>
            <a:r>
              <a:rPr lang="uk-UA" sz="18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рано</a:t>
            </a:r>
            <a:r>
              <a:rPr lang="uk-UA" sz="1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дуже рано, </a:t>
            </a:r>
            <a:endParaRPr lang="ru-RU" sz="18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>
              <a:buNone/>
            </a:pPr>
            <a:r>
              <a:rPr lang="uk-UA" sz="1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Оксано, ти від нас пішла…</a:t>
            </a:r>
            <a:endParaRPr lang="ru-RU" sz="18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>
              <a:buNone/>
            </a:pPr>
            <a:r>
              <a:rPr lang="uk-UA" sz="1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                       П. Тичина</a:t>
            </a:r>
            <a:endParaRPr lang="ru-RU" sz="18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ru-RU" sz="18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endParaRPr lang="ru-RU" sz="1800" dirty="0"/>
          </a:p>
        </p:txBody>
      </p:sp>
      <p:pic>
        <p:nvPicPr>
          <p:cNvPr id="4" name="Содержимое 7" descr="op1938.jp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858016" y="3857628"/>
            <a:ext cx="2043104" cy="2714620"/>
          </a:xfrm>
          <a:prstGeom prst="ellipse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ама\Работа\Презентації\Фон для презентації\36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thumbnai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428736"/>
            <a:ext cx="4624114" cy="43577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Содержимое 3" descr="27548774_bloku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29256" y="1428736"/>
            <a:ext cx="3258287" cy="43735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Мама\Работа\Презентації\Фон для презентації\36-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«</a:t>
            </a:r>
            <a:r>
              <a:rPr lang="uk-UA" sz="4000" b="1" dirty="0" smtClean="0">
                <a:solidFill>
                  <a:srgbClr val="FF0000"/>
                </a:solidFill>
              </a:rPr>
              <a:t>ОЙ ВЕРБО, </a:t>
            </a:r>
            <a:r>
              <a:rPr lang="uk-UA" sz="4000" b="1" dirty="0" err="1" smtClean="0">
                <a:solidFill>
                  <a:srgbClr val="FF0000"/>
                </a:solidFill>
              </a:rPr>
              <a:t>ВЕРБО</a:t>
            </a:r>
            <a:r>
              <a:rPr lang="ru-RU" sz="4000" b="1" dirty="0" smtClean="0">
                <a:solidFill>
                  <a:srgbClr val="FF0000"/>
                </a:solidFill>
              </a:rPr>
              <a:t>»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10" name="OKSANA_PETRUSENKO_OJ_VERBO_VERBO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286000" y="1714500"/>
            <a:ext cx="457200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216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ама\Работа\Презентації\Фон для презентації\36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4686304" cy="1082660"/>
          </a:xfrm>
        </p:spPr>
        <p:txBody>
          <a:bodyPr>
            <a:no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</a:rPr>
              <a:t/>
            </a:r>
            <a:br>
              <a:rPr lang="uk-UA" sz="4000" b="1" dirty="0" smtClean="0">
                <a:solidFill>
                  <a:srgbClr val="FF0000"/>
                </a:solidFill>
              </a:rPr>
            </a:br>
            <a:r>
              <a:rPr lang="uk-UA" sz="4000" b="1" dirty="0" smtClean="0">
                <a:solidFill>
                  <a:srgbClr val="FF0000"/>
                </a:solidFill>
              </a:rPr>
              <a:t>Севастополь початку ХХ ст.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67586" name="Picture 2" descr="http://photos.wikimapia.org/p/00/01/58/11/99_b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642918"/>
            <a:ext cx="2946788" cy="39290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7588" name="Picture 4" descr="http://photos.wikimapia.org/p/00/01/58/12/25_bi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2276872"/>
            <a:ext cx="4000528" cy="24574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Заголовок 6"/>
          <p:cNvSpPr txBox="1">
            <a:spLocks/>
          </p:cNvSpPr>
          <p:nvPr/>
        </p:nvSpPr>
        <p:spPr>
          <a:xfrm>
            <a:off x="4214810" y="4714884"/>
            <a:ext cx="4686304" cy="14287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Хрест на місці</a:t>
            </a:r>
            <a:r>
              <a:rPr kumimoji="0" lang="uk-UA" sz="4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uk-UA" sz="4000" b="1" i="0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Олександро-Нєвської</a:t>
            </a:r>
            <a:r>
              <a:rPr kumimoji="0" lang="uk-UA" sz="4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церкви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Мама\Работа\Презентації\Фон для презентації\36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err="1" smtClean="0">
                <a:solidFill>
                  <a:srgbClr val="FF0000"/>
                </a:solidFill>
              </a:rPr>
              <a:t>Ксенія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Бородавкіна</a:t>
            </a:r>
            <a:r>
              <a:rPr lang="ru-RU" b="1" dirty="0" smtClean="0">
                <a:solidFill>
                  <a:srgbClr val="FF0000"/>
                </a:solidFill>
              </a:rPr>
              <a:t> в 16 </a:t>
            </a:r>
            <a:r>
              <a:rPr lang="ru-RU" b="1" dirty="0" err="1" smtClean="0">
                <a:solidFill>
                  <a:srgbClr val="FF0000"/>
                </a:solidFill>
              </a:rPr>
              <a:t>років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50ee0f8a1014e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857488" y="1214422"/>
            <a:ext cx="3346954" cy="53578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1650</TotalTime>
  <Words>757</Words>
  <Application>Microsoft Office PowerPoint</Application>
  <PresentationFormat>Экран (4:3)</PresentationFormat>
  <Paragraphs>150</Paragraphs>
  <Slides>61</Slides>
  <Notes>0</Notes>
  <HiddenSlides>0</HiddenSlides>
  <MMClips>8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61</vt:i4>
      </vt:variant>
    </vt:vector>
  </HeadingPairs>
  <TitlesOfParts>
    <vt:vector size="62" baseType="lpstr">
      <vt:lpstr>Тема Office</vt:lpstr>
      <vt:lpstr>ШЛЯХАМИ-ДОРОГАМИ ДО НЕЗЕМНОГО МИСТЕЦТВА. НЕОСЯЖНА ВИСОЧІНЬ ТАЛАНТУ ОКСАНИ ПЕТРУСЕНКО</vt:lpstr>
      <vt:lpstr>Слайд 2</vt:lpstr>
      <vt:lpstr>Панас Карпович Саксаганський </vt:lpstr>
      <vt:lpstr> «Запорожець за Дунаєм» </vt:lpstr>
      <vt:lpstr>Марія Костянтинівна Заньковецька </vt:lpstr>
      <vt:lpstr>Кадри із фільму “Український соловейко”</vt:lpstr>
      <vt:lpstr>«ОЙ ВЕРБО, ВЕРБО»</vt:lpstr>
      <vt:lpstr> Севастополь початку ХХ ст.</vt:lpstr>
      <vt:lpstr>Ксенія Бородавкіна в 16 років</vt:lpstr>
      <vt:lpstr>Севастополь </vt:lpstr>
      <vt:lpstr>Балаклія</vt:lpstr>
      <vt:lpstr>Федір Михайлович Шаляпін вперше дав концерт в Севастополі, акомпанував йому Сергій Володимирович Рахманінов</vt:lpstr>
      <vt:lpstr>Глазуненко Степан Олександрович </vt:lpstr>
      <vt:lpstr>Слайд 14</vt:lpstr>
      <vt:lpstr>Херсонський обласний академічний музично-драматичний театр  ім. М. Куліша</vt:lpstr>
      <vt:lpstr>Слайд 16</vt:lpstr>
      <vt:lpstr>Слайд 17</vt:lpstr>
      <vt:lpstr>ПАРТІЯ НАТАЛКИ</vt:lpstr>
      <vt:lpstr>Муравйова Олена Олександрівна </vt:lpstr>
      <vt:lpstr>Слайд 20</vt:lpstr>
      <vt:lpstr>Оксана Петрусенко із сином Володимиром. 1925 рік</vt:lpstr>
      <vt:lpstr>Штейнберг Лев Петрович </vt:lpstr>
      <vt:lpstr>КАЗАНСЬКИЙ ОПЕРНИЙ ТЕАТР</vt:lpstr>
      <vt:lpstr>Слайд 24</vt:lpstr>
      <vt:lpstr> Свердловський державний академічний театр музичної комедії </vt:lpstr>
      <vt:lpstr>Наташа(“Русалка” О.Даргомижського),  1930р., м. Свердловськ</vt:lpstr>
      <vt:lpstr>Самарський оперний театр </vt:lpstr>
      <vt:lpstr>Купава в “Снігуронці”</vt:lpstr>
      <vt:lpstr>Харків - Київ (1934р)</vt:lpstr>
      <vt:lpstr>Ян Янович  Яновський</vt:lpstr>
      <vt:lpstr>“ЛУГОМ ІДУ…”</vt:lpstr>
      <vt:lpstr>Слайд 32</vt:lpstr>
      <vt:lpstr>Кадри із фільму “Український соловейко”</vt:lpstr>
      <vt:lpstr>Слайд 34</vt:lpstr>
      <vt:lpstr>Максим Тадейович Рильський</vt:lpstr>
      <vt:lpstr>Аїда (“Аїда” Дж. Верді), 1932р.</vt:lpstr>
      <vt:lpstr>Іван Семенович Козловський </vt:lpstr>
      <vt:lpstr>Гришко Михайло Степанович </vt:lpstr>
      <vt:lpstr>Кадри із фільму “Український соловейко”</vt:lpstr>
      <vt:lpstr>Донець Михайло Іванович </vt:lpstr>
      <vt:lpstr>Литвиненко-Вольгемут  Марія Іванівна </vt:lpstr>
      <vt:lpstr>Гайдай Зоя Михайлівна</vt:lpstr>
      <vt:lpstr>Декада. Москва. 1936 р.</vt:lpstr>
      <vt:lpstr>Наталка(“Наталка-Полтавка” М.Лисенка), 1936р., м. Київ</vt:lpstr>
      <vt:lpstr>Якір Йона Еммануїлович</vt:lpstr>
      <vt:lpstr>Слайд 46</vt:lpstr>
      <vt:lpstr>Слайд 47</vt:lpstr>
      <vt:lpstr>Кадри із фільму “Український соловейко”</vt:lpstr>
      <vt:lpstr>“Чи я в лузі не калина була”</vt:lpstr>
      <vt:lpstr>Слайд 50</vt:lpstr>
      <vt:lpstr>Слайд 51</vt:lpstr>
      <vt:lpstr>Слайд 52</vt:lpstr>
      <vt:lpstr>Оксана Петрусенко</vt:lpstr>
      <vt:lpstr>ГОТЕЛЬ «Жорж», ЛЬВІВ.  СУЧАСНИЙ ВИГЛЯД</vt:lpstr>
      <vt:lpstr>Довженко Олександр Петрович</vt:lpstr>
      <vt:lpstr>  «Україна моя, Україна» </vt:lpstr>
      <vt:lpstr>Крушельницька Соломія Амвросіївна </vt:lpstr>
      <vt:lpstr>Діти Оксани Петрусенко </vt:lpstr>
      <vt:lpstr>Смерть Оксани Петрусенко</vt:lpstr>
      <vt:lpstr>Пам’яті Оксани Петрусенко  </vt:lpstr>
      <vt:lpstr>Слайд 61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Вика</cp:lastModifiedBy>
  <cp:revision>137</cp:revision>
  <dcterms:modified xsi:type="dcterms:W3CDTF">2014-11-26T22:05:02Z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1681728</vt:lpwstr>
  </property>
  <property fmtid="{D5CDD505-2E9C-101B-9397-08002B2CF9AE}" name="NXPowerLiteVersion" pid="3">
    <vt:lpwstr>D4.1.4</vt:lpwstr>
  </property>
</Properties>
</file>