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7"/>
  </p:notesMasterIdLst>
  <p:sldIdLst>
    <p:sldId id="257" r:id="rId2"/>
    <p:sldId id="259" r:id="rId3"/>
    <p:sldId id="261" r:id="rId4"/>
    <p:sldId id="262" r:id="rId5"/>
    <p:sldId id="263" r:id="rId6"/>
    <p:sldId id="266" r:id="rId7"/>
    <p:sldId id="272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314" r:id="rId17"/>
    <p:sldId id="286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313" r:id="rId27"/>
    <p:sldId id="304" r:id="rId28"/>
    <p:sldId id="305" r:id="rId29"/>
    <p:sldId id="306" r:id="rId30"/>
    <p:sldId id="307" r:id="rId31"/>
    <p:sldId id="308" r:id="rId32"/>
    <p:sldId id="309" r:id="rId33"/>
    <p:sldId id="310" r:id="rId34"/>
    <p:sldId id="311" r:id="rId35"/>
    <p:sldId id="312" r:id="rId36"/>
    <p:sldId id="315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16" r:id="rId47"/>
    <p:sldId id="404" r:id="rId48"/>
    <p:sldId id="318" r:id="rId49"/>
    <p:sldId id="268" r:id="rId50"/>
    <p:sldId id="405" r:id="rId51"/>
    <p:sldId id="406" r:id="rId52"/>
    <p:sldId id="407" r:id="rId53"/>
    <p:sldId id="408" r:id="rId54"/>
    <p:sldId id="409" r:id="rId55"/>
    <p:sldId id="410" r:id="rId56"/>
    <p:sldId id="411" r:id="rId57"/>
    <p:sldId id="412" r:id="rId58"/>
    <p:sldId id="413" r:id="rId59"/>
    <p:sldId id="328" r:id="rId60"/>
    <p:sldId id="323" r:id="rId61"/>
    <p:sldId id="283" r:id="rId62"/>
    <p:sldId id="273" r:id="rId63"/>
    <p:sldId id="329" r:id="rId64"/>
    <p:sldId id="284" r:id="rId65"/>
    <p:sldId id="334" r:id="rId66"/>
    <p:sldId id="337" r:id="rId67"/>
    <p:sldId id="342" r:id="rId68"/>
    <p:sldId id="343" r:id="rId69"/>
    <p:sldId id="344" r:id="rId70"/>
    <p:sldId id="345" r:id="rId71"/>
    <p:sldId id="346" r:id="rId72"/>
    <p:sldId id="347" r:id="rId73"/>
    <p:sldId id="348" r:id="rId74"/>
    <p:sldId id="380" r:id="rId75"/>
    <p:sldId id="349" r:id="rId76"/>
    <p:sldId id="350" r:id="rId77"/>
    <p:sldId id="338" r:id="rId78"/>
    <p:sldId id="361" r:id="rId79"/>
    <p:sldId id="362" r:id="rId80"/>
    <p:sldId id="363" r:id="rId81"/>
    <p:sldId id="364" r:id="rId82"/>
    <p:sldId id="365" r:id="rId83"/>
    <p:sldId id="366" r:id="rId84"/>
    <p:sldId id="367" r:id="rId85"/>
    <p:sldId id="381" r:id="rId86"/>
    <p:sldId id="368" r:id="rId87"/>
    <p:sldId id="369" r:id="rId88"/>
    <p:sldId id="339" r:id="rId89"/>
    <p:sldId id="351" r:id="rId90"/>
    <p:sldId id="352" r:id="rId91"/>
    <p:sldId id="353" r:id="rId92"/>
    <p:sldId id="354" r:id="rId93"/>
    <p:sldId id="355" r:id="rId94"/>
    <p:sldId id="356" r:id="rId95"/>
    <p:sldId id="357" r:id="rId96"/>
    <p:sldId id="382" r:id="rId97"/>
    <p:sldId id="358" r:id="rId98"/>
    <p:sldId id="359" r:id="rId99"/>
    <p:sldId id="340" r:id="rId100"/>
    <p:sldId id="371" r:id="rId101"/>
    <p:sldId id="373" r:id="rId102"/>
    <p:sldId id="372" r:id="rId103"/>
    <p:sldId id="374" r:id="rId104"/>
    <p:sldId id="375" r:id="rId105"/>
    <p:sldId id="376" r:id="rId106"/>
    <p:sldId id="377" r:id="rId107"/>
    <p:sldId id="383" r:id="rId108"/>
    <p:sldId id="378" r:id="rId109"/>
    <p:sldId id="379" r:id="rId110"/>
    <p:sldId id="333" r:id="rId111"/>
    <p:sldId id="285" r:id="rId112"/>
    <p:sldId id="403" r:id="rId113"/>
    <p:sldId id="384" r:id="rId114"/>
    <p:sldId id="385" r:id="rId115"/>
    <p:sldId id="386" r:id="rId116"/>
    <p:sldId id="387" r:id="rId117"/>
    <p:sldId id="388" r:id="rId118"/>
    <p:sldId id="389" r:id="rId119"/>
    <p:sldId id="390" r:id="rId120"/>
    <p:sldId id="391" r:id="rId121"/>
    <p:sldId id="392" r:id="rId122"/>
    <p:sldId id="394" r:id="rId123"/>
    <p:sldId id="393" r:id="rId124"/>
    <p:sldId id="395" r:id="rId125"/>
    <p:sldId id="258" r:id="rId1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220"/>
    <a:srgbClr val="6B95C7"/>
    <a:srgbClr val="A74FFF"/>
    <a:srgbClr val="00FF00"/>
    <a:srgbClr val="0099FF"/>
    <a:srgbClr val="7BF1EE"/>
    <a:srgbClr val="2D96FF"/>
    <a:srgbClr val="3399FF"/>
    <a:srgbClr val="FFCCFF"/>
    <a:srgbClr val="FF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70" autoAdjust="0"/>
    <p:restoredTop sz="94675" autoAdjust="0"/>
  </p:normalViewPr>
  <p:slideViewPr>
    <p:cSldViewPr>
      <p:cViewPr varScale="1">
        <p:scale>
          <a:sx n="69" d="100"/>
          <a:sy n="69" d="100"/>
        </p:scale>
        <p:origin x="-8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87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AB915CF-0B63-4168-AD5E-FA151A527AC8}" type="datetimeFigureOut">
              <a:rPr lang="en-US"/>
              <a:pPr>
                <a:defRPr/>
              </a:pPr>
              <a:t>2/12/2014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F615260-0F84-49BA-B5C2-7D57208339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A772BC-FDF7-461B-8676-D23AF3D976D0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8FDB74-7EE2-4B40-B29D-ACA76DC8E960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100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104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105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106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107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108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dirty="0" smtClean="0"/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CBCE8F-9D35-49BA-B25C-8AF1E2B13FD5}" type="slidenum">
              <a:rPr lang="en-US" altLang="zh-CN"/>
              <a:pPr fontAlgn="base">
                <a:spcBef>
                  <a:spcPct val="0"/>
                </a:spcBef>
                <a:spcAft>
                  <a:spcPct val="0"/>
                </a:spcAft>
              </a:pPr>
              <a:t>109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642910" y="2071678"/>
            <a:ext cx="5986450" cy="1012823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r">
              <a:defRPr b="1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428728" y="3071810"/>
            <a:ext cx="5214974" cy="500066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lvl1pPr marL="0" indent="0" algn="r">
              <a:buNone/>
              <a:defRPr sz="25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altLang="zh-CN" smtClean="0"/>
              <a:t>Образец подзаголовка</a:t>
            </a:r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000100" y="274638"/>
            <a:ext cx="6686568" cy="939784"/>
          </a:xfrm>
          <a:prstGeom prst="rect">
            <a:avLst/>
          </a:prstGeom>
        </p:spPr>
        <p:txBody>
          <a:bodyPr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>
              <a:defRPr sz="4000" b="1"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0"/>
          </p:nvPr>
        </p:nvSpPr>
        <p:spPr>
          <a:xfrm>
            <a:off x="928688" y="1500188"/>
            <a:ext cx="7072312" cy="492918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заголовка</a:t>
            </a:r>
            <a:endParaRPr lang="en-US" altLang="zh-CN" smtClean="0"/>
          </a:p>
        </p:txBody>
      </p:sp>
      <p:sp>
        <p:nvSpPr>
          <p:cNvPr id="1027" name="Text Placeholder 9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08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98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52.jpeg" Type="http://schemas.openxmlformats.org/officeDocument/2006/relationships/image"/></Relationships>
</file>

<file path=ppt/slides/_rels/slide109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99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53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" Target="slide125.xml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26.xml"/><Relationship Id="rId7" Type="http://schemas.openxmlformats.org/officeDocument/2006/relationships/slide" Target="slide14.xml"/><Relationship Id="rId12" Type="http://schemas.openxmlformats.org/officeDocument/2006/relationships/slide" Target="slide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18.xml"/><Relationship Id="rId5" Type="http://schemas.openxmlformats.org/officeDocument/2006/relationships/slide" Target="slide12.xml"/><Relationship Id="rId10" Type="http://schemas.openxmlformats.org/officeDocument/2006/relationships/slide" Target="slide17.xml"/><Relationship Id="rId4" Type="http://schemas.openxmlformats.org/officeDocument/2006/relationships/slide" Target="slide11.xml"/><Relationship Id="rId9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36.xml"/><Relationship Id="rId7" Type="http://schemas.openxmlformats.org/officeDocument/2006/relationships/slide" Target="slide30.xml"/><Relationship Id="rId12" Type="http://schemas.openxmlformats.org/officeDocument/2006/relationships/slide" Target="slide35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34.xml"/><Relationship Id="rId5" Type="http://schemas.openxmlformats.org/officeDocument/2006/relationships/slide" Target="slide28.xml"/><Relationship Id="rId10" Type="http://schemas.openxmlformats.org/officeDocument/2006/relationships/slide" Target="slide33.xml"/><Relationship Id="rId4" Type="http://schemas.openxmlformats.org/officeDocument/2006/relationships/slide" Target="slide27.xml"/><Relationship Id="rId9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41.xml"/><Relationship Id="rId3" Type="http://schemas.openxmlformats.org/officeDocument/2006/relationships/slide" Target="slide46.xml"/><Relationship Id="rId7" Type="http://schemas.openxmlformats.org/officeDocument/2006/relationships/slide" Target="slide40.xml"/><Relationship Id="rId12" Type="http://schemas.openxmlformats.org/officeDocument/2006/relationships/slide" Target="slide4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9.xml"/><Relationship Id="rId11" Type="http://schemas.openxmlformats.org/officeDocument/2006/relationships/slide" Target="slide44.xml"/><Relationship Id="rId5" Type="http://schemas.openxmlformats.org/officeDocument/2006/relationships/slide" Target="slide38.xml"/><Relationship Id="rId10" Type="http://schemas.openxmlformats.org/officeDocument/2006/relationships/slide" Target="slide43.xml"/><Relationship Id="rId4" Type="http://schemas.openxmlformats.org/officeDocument/2006/relationships/slide" Target="slide37.xml"/><Relationship Id="rId9" Type="http://schemas.openxmlformats.org/officeDocument/2006/relationships/slide" Target="slide4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1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59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19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71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6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1.jpeg" Type="http://schemas.openxmlformats.org/officeDocument/2006/relationships/image"/></Relationships>
</file>

<file path=ppt/slides/_rels/slide72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62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2.jpeg" Type="http://schemas.openxmlformats.org/officeDocument/2006/relationships/image"/></Relationships>
</file>

<file path=ppt/slides/_rels/slide73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6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74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64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4.jpeg" Type="http://schemas.openxmlformats.org/officeDocument/2006/relationships/image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80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70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82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72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83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7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84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74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2.jpeg" Type="http://schemas.openxmlformats.org/officeDocument/2006/relationships/image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87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77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5.jpeg" Type="http://schemas.openxmlformats.org/officeDocument/2006/relationships/image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8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7.jpeg" Type="http://schemas.openxmlformats.org/officeDocument/2006/relationships/image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93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8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39.jpeg" Type="http://schemas.openxmlformats.org/officeDocument/2006/relationships/image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96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86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97.xml.rels><?xml version="1.0" encoding="UTF-8" standalone="yes" ?><Relationships xmlns="http://schemas.openxmlformats.org/package/2006/relationships"><Relationship Id="rId3" Target="slide16.xml" Type="http://schemas.openxmlformats.org/officeDocument/2006/relationships/slide"/><Relationship Id="rId2" Target="../notesSlides/notesSlide87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43.jpeg" Type="http://schemas.openxmlformats.org/officeDocument/2006/relationships/image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 rot="16200000">
            <a:off x="-3143288" y="3500446"/>
            <a:ext cx="7429520" cy="428628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9" name="Picture 3" descr="C:\WINDOWS\Temp\Rar$DIa0.593\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643042" y="1428736"/>
            <a:ext cx="61555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Інтелектуальне шоу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2000232" y="2500306"/>
            <a:ext cx="5000660" cy="1571636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 ЕВР</a:t>
            </a:r>
            <a:r>
              <a:rPr lang="uk-UA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И</a:t>
            </a:r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КА "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4714875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Трикутники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80076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>
                <a:latin typeface="Calibri" pitchFamily="34" charset="0"/>
              </a:rPr>
              <a:t>Як називається відрізок, що сполучає вершину трикутника із серединою протилежної сторони?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43372" y="5214950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Медіана.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072074"/>
            <a:ext cx="200026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38576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28596" y="2571744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інструмент</a:t>
            </a:r>
          </a:p>
        </p:txBody>
      </p:sp>
      <p:pic>
        <p:nvPicPr>
          <p:cNvPr id="7" name="Рисунок 6" descr="http://landofart.ru/wp-content/uploads/2012/img/full_cirkul-201211220142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000240"/>
            <a:ext cx="4536283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2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0090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00240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фігура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2428868"/>
            <a:ext cx="5000660" cy="25717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3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предмет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8ea0a3759892" id="7" name="Рисунок 6"/>
          <p:cNvPicPr/>
          <p:nvPr/>
        </p:nvPicPr>
        <p:blipFill>
          <a:blip r:embed="rId4"/>
          <a:srcRect b="24"/>
          <a:stretch>
            <a:fillRect/>
          </a:stretch>
        </p:blipFill>
        <p:spPr bwMode="auto">
          <a:xfrm>
            <a:off x="3071802" y="2071678"/>
            <a:ext cx="521497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4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2786082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явище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морозные узоры на стекле" id="7" name="Picture 4"/>
          <p:cNvPicPr>
            <a:picLocks noChangeArrowheads="1" noChangeAspect="1" noGrp="1"/>
          </p:cNvPicPr>
          <p:nvPr>
            <p:ph idx="4294967295"/>
          </p:nvPr>
        </p:nvPicPr>
        <p:blipFill>
          <a:blip r:embed="rId4"/>
          <a:srcRect b="69"/>
          <a:stretch>
            <a:fillRect/>
          </a:stretch>
        </p:blipFill>
        <p:spPr>
          <a:xfrm>
            <a:off x="2938112" y="2071678"/>
            <a:ext cx="5348664" cy="388993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5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28596" y="250030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Фрукт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Рисунок 6" descr="http://kuharka.com/uploads/taginator/Nov-2011/grush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143116"/>
            <a:ext cx="3500462" cy="409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6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285720" y="2000240"/>
            <a:ext cx="3643338" cy="243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214554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професія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http://www.photoportal.com.ua/photos/0000/0049/34017_show.JPG?1215001737" id="7" name="Рисунок 6"/>
          <p:cNvPicPr/>
          <p:nvPr/>
        </p:nvPicPr>
        <p:blipFill>
          <a:blip r:embed="rId4"/>
          <a:srcRect r="27"/>
          <a:stretch>
            <a:fillRect/>
          </a:stretch>
        </p:blipFill>
        <p:spPr bwMode="auto">
          <a:xfrm>
            <a:off x="3929058" y="1500174"/>
            <a:ext cx="370048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7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00240"/>
            <a:ext cx="635798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1857364"/>
            <a:ext cx="264320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тварина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Рисунок 6" descr="http://www.origins.org.ua/pictures/shutterstock_154222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1428736"/>
            <a:ext cx="350046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8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36816"/>
            <a:ext cx="4286280" cy="34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857364"/>
            <a:ext cx="1714512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птах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http://photos.fotki.lv/photos/3/W0001300/000129982/000012998152_%23_3_%23_cynici.jpg" id="332802" name="Picture 2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571604" y="1428736"/>
            <a:ext cx="6555191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9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транспорт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50" y="2857499"/>
            <a:ext cx="4786340" cy="319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10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7153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прилад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500306"/>
            <a:ext cx="3643330" cy="364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література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часу розказувала </a:t>
            </a:r>
            <a:r>
              <a:rPr lang="uk-UA" sz="4400" b="1" dirty="0" err="1" smtClean="0"/>
              <a:t>Шахерезада</a:t>
            </a:r>
            <a:r>
              <a:rPr lang="uk-UA" sz="4400" b="1" dirty="0" smtClean="0"/>
              <a:t> свої казки?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0166" y="4857760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1001 ніч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5214950"/>
            <a:ext cx="207167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714488"/>
            <a:ext cx="9429784" cy="2928958"/>
          </a:xfrm>
        </p:spPr>
        <p:txBody>
          <a:bodyPr rtlCol="0">
            <a:noAutofit/>
          </a:bodyPr>
          <a:lstStyle/>
          <a:p>
            <a:r>
              <a:rPr lang="uk-UA" sz="8000" dirty="0" smtClean="0">
                <a:solidFill>
                  <a:srgbClr val="C00000"/>
                </a:solidFill>
              </a:rPr>
              <a:t>Музична пауза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571612"/>
            <a:ext cx="9429784" cy="2643206"/>
          </a:xfrm>
        </p:spPr>
        <p:txBody>
          <a:bodyPr rtlCol="0">
            <a:noAutofit/>
          </a:bodyPr>
          <a:lstStyle/>
          <a:p>
            <a:r>
              <a:rPr lang="en-US" sz="8000" i="1" dirty="0" smtClean="0">
                <a:solidFill>
                  <a:srgbClr val="C00000"/>
                </a:solidFill>
              </a:rPr>
              <a:t>V</a:t>
            </a:r>
            <a:r>
              <a:rPr lang="uk-UA" sz="8000" i="1" dirty="0" smtClean="0">
                <a:solidFill>
                  <a:srgbClr val="C00000"/>
                </a:solidFill>
              </a:rPr>
              <a:t>ІІІ конкурс </a:t>
            </a:r>
            <a:r>
              <a:rPr lang="uk-UA" sz="8000" i="1" dirty="0" smtClean="0"/>
              <a:t/>
            </a:r>
            <a:br>
              <a:rPr lang="uk-UA" sz="8000" i="1" dirty="0" smtClean="0"/>
            </a:br>
            <a:r>
              <a:rPr lang="uk-UA" sz="8000" i="1" dirty="0" smtClean="0"/>
              <a:t>«Дуель»</a:t>
            </a:r>
            <a:endParaRPr lang="ru-RU" sz="80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86" y="1571612"/>
            <a:ext cx="7858180" cy="4143404"/>
          </a:xfrm>
        </p:spPr>
        <p:txBody>
          <a:bodyPr rtlCol="0">
            <a:noAutofit/>
          </a:bodyPr>
          <a:lstStyle/>
          <a:p>
            <a:r>
              <a:rPr lang="uk-UA" sz="3200" dirty="0" smtClean="0"/>
              <a:t>Зараз по черзі пролунає 10 запитань, кожне з яких оцінюється в 1 бал. Той, хто швидше з вас піднімає табличку </a:t>
            </a:r>
            <a:r>
              <a:rPr lang="uk-UA" sz="3200" dirty="0" err="1" smtClean="0"/>
              <a:t>“Еврика”</a:t>
            </a:r>
            <a:r>
              <a:rPr lang="uk-UA" sz="3200" dirty="0" smtClean="0"/>
              <a:t> після того, як питання буде зачитане, відповідатиме першим. Якщо ваша відповідь буде неправильна, то право правильно відповісти переходить до вашого суперника, але тоді дана відповідь оцінюватиметься в 2 бали. </a:t>
            </a:r>
            <a:endParaRPr lang="uk-UA" sz="32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Яка напруга в електричній мережі</a:t>
            </a:r>
            <a:r>
              <a:rPr lang="ru-RU" sz="4400" dirty="0" smtClean="0"/>
              <a:t>?</a:t>
            </a:r>
            <a:endParaRPr lang="uk-UA" sz="44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5072074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220В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606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2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всього планет сонячної системи</a:t>
            </a:r>
            <a:r>
              <a:rPr lang="ru-RU" sz="4400" b="1" dirty="0" smtClean="0"/>
              <a:t>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8.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606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3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Вона є комп’ютерна та жива.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мишка</a:t>
            </a:r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606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4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На яке дерево сідає ворона, коли йде дощ?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на мокре.</a:t>
            </a:r>
            <a:endParaRPr lang="ru-RU" sz="3200" b="1" dirty="0" smtClean="0"/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85606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allAtOnce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5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35824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Яким приладом вимірюють температуру</a:t>
            </a:r>
            <a:r>
              <a:rPr lang="ru-RU" sz="4400" b="1" dirty="0" smtClean="0"/>
              <a:t>? 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4714884"/>
            <a:ext cx="52149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термометром</a:t>
            </a:r>
            <a:endParaRPr lang="ru-RU" sz="3200" b="1" dirty="0" smtClean="0"/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35756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allAtOnce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6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Що означає </a:t>
            </a:r>
            <a:r>
              <a:rPr lang="uk-UA" sz="4400" b="1" dirty="0" err="1" smtClean="0"/>
              <a:t>“Еврика”</a:t>
            </a:r>
            <a:r>
              <a:rPr lang="ru-RU" sz="4400" b="1" dirty="0" smtClean="0"/>
              <a:t>? 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знайшов</a:t>
            </a:r>
            <a:endParaRPr lang="ru-RU" sz="3200" b="1" dirty="0" smtClean="0"/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7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4400" dirty="0" err="1" smtClean="0"/>
              <a:t>Буває</a:t>
            </a:r>
            <a:r>
              <a:rPr lang="ru-RU" sz="4400" dirty="0" smtClean="0"/>
              <a:t> </a:t>
            </a:r>
            <a:r>
              <a:rPr lang="ru-RU" sz="4400" dirty="0" err="1" smtClean="0"/>
              <a:t>мисливський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барабанний</a:t>
            </a:r>
            <a:r>
              <a:rPr lang="ru-RU" sz="4400" dirty="0" smtClean="0"/>
              <a:t>, а </a:t>
            </a:r>
            <a:r>
              <a:rPr lang="ru-RU" sz="4400" dirty="0" err="1" smtClean="0"/>
              <a:t>ще</a:t>
            </a:r>
            <a:r>
              <a:rPr lang="ru-RU" sz="4400" dirty="0" smtClean="0"/>
              <a:t> </a:t>
            </a:r>
            <a:r>
              <a:rPr lang="ru-RU" sz="4400" dirty="0" err="1" smtClean="0"/>
              <a:t>десятковий</a:t>
            </a:r>
            <a:r>
              <a:rPr lang="ru-RU" sz="4400" dirty="0" smtClean="0"/>
              <a:t> </a:t>
            </a:r>
            <a:r>
              <a:rPr lang="ru-RU" sz="4400" dirty="0" err="1" smtClean="0"/>
              <a:t>і</a:t>
            </a:r>
            <a:r>
              <a:rPr lang="ru-RU" sz="4400" dirty="0" smtClean="0"/>
              <a:t> </a:t>
            </a:r>
            <a:r>
              <a:rPr lang="ru-RU" sz="4400" dirty="0" err="1" smtClean="0"/>
              <a:t>звичайний</a:t>
            </a:r>
            <a:r>
              <a:rPr lang="ru-RU" sz="4400" dirty="0" smtClean="0"/>
              <a:t>. </a:t>
            </a:r>
            <a:r>
              <a:rPr lang="ru-RU" sz="4400" dirty="0" err="1" smtClean="0"/>
              <a:t>Що</a:t>
            </a:r>
            <a:r>
              <a:rPr lang="ru-RU" sz="4400" dirty="0" smtClean="0"/>
              <a:t> </a:t>
            </a:r>
            <a:r>
              <a:rPr lang="ru-RU" sz="4400" dirty="0" err="1" smtClean="0"/>
              <a:t>це</a:t>
            </a:r>
            <a:r>
              <a:rPr lang="ru-RU" sz="4400" dirty="0" smtClean="0"/>
              <a:t>? </a:t>
            </a:r>
            <a:endParaRPr lang="uk-UA" sz="44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ru-RU" sz="3200" dirty="0" err="1" smtClean="0"/>
              <a:t>Дріб</a:t>
            </a:r>
            <a:r>
              <a:rPr lang="ru-RU" sz="3200" dirty="0" smtClean="0"/>
              <a:t>.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природа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Найкоротший місяць року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4786322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лютий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4572008"/>
            <a:ext cx="242889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8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Солодка планета?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Марс</a:t>
            </a:r>
            <a:r>
              <a:rPr lang="ru-RU" sz="3200" dirty="0" smtClean="0"/>
              <a:t>.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allAtOnce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9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Силою якої тварини вимірюють потужність автомобільного двигуна</a:t>
            </a:r>
            <a:r>
              <a:rPr lang="ru-RU" sz="4400" b="1" dirty="0" smtClean="0"/>
              <a:t>? 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коня</a:t>
            </a:r>
            <a:r>
              <a:rPr lang="ru-RU" sz="3200" dirty="0" smtClean="0"/>
              <a:t>.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10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429684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Найменше натуральне число</a:t>
            </a:r>
            <a:r>
              <a:rPr lang="uk-UA" sz="4400" dirty="0" smtClean="0"/>
              <a:t>.</a:t>
            </a:r>
            <a:endParaRPr lang="uk-UA" sz="44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1</a:t>
            </a:r>
            <a:endParaRPr lang="ru-RU" sz="3200" dirty="0" smtClean="0"/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42" y="1357298"/>
            <a:ext cx="7072330" cy="857256"/>
          </a:xfrm>
        </p:spPr>
        <p:txBody>
          <a:bodyPr rtlCol="0">
            <a:no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Додаткове запитання №1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4400" dirty="0" err="1" smtClean="0"/>
              <a:t>Звичайно</a:t>
            </a:r>
            <a:r>
              <a:rPr lang="ru-RU" sz="4400" dirty="0" smtClean="0"/>
              <a:t> </a:t>
            </a:r>
            <a:r>
              <a:rPr lang="ru-RU" sz="4400" dirty="0" err="1" smtClean="0"/>
              <a:t>місяць</a:t>
            </a:r>
            <a:r>
              <a:rPr lang="ru-RU" sz="4400" dirty="0" smtClean="0"/>
              <a:t> </a:t>
            </a:r>
            <a:r>
              <a:rPr lang="ru-RU" sz="4400" dirty="0" err="1" smtClean="0"/>
              <a:t>закінчується</a:t>
            </a:r>
            <a:r>
              <a:rPr lang="ru-RU" sz="4400" dirty="0" smtClean="0"/>
              <a:t> 30 </a:t>
            </a:r>
            <a:r>
              <a:rPr lang="ru-RU" sz="4400" dirty="0" err="1" smtClean="0"/>
              <a:t>або</a:t>
            </a:r>
            <a:r>
              <a:rPr lang="ru-RU" sz="4400" dirty="0" smtClean="0"/>
              <a:t> 31 числом. У </a:t>
            </a:r>
            <a:r>
              <a:rPr lang="ru-RU" sz="4400" dirty="0" err="1" smtClean="0"/>
              <a:t>якому</a:t>
            </a:r>
            <a:r>
              <a:rPr lang="ru-RU" sz="4400" dirty="0" smtClean="0"/>
              <a:t> </a:t>
            </a:r>
            <a:r>
              <a:rPr lang="ru-RU" sz="4400" dirty="0" err="1" smtClean="0"/>
              <a:t>місяці</a:t>
            </a:r>
            <a:r>
              <a:rPr lang="ru-RU" sz="4400" dirty="0" smtClean="0"/>
              <a:t> </a:t>
            </a:r>
            <a:r>
              <a:rPr lang="ru-RU" sz="4400" dirty="0" err="1" smtClean="0"/>
              <a:t>є</a:t>
            </a:r>
            <a:r>
              <a:rPr lang="ru-RU" sz="4400" dirty="0" smtClean="0"/>
              <a:t> число 28?</a:t>
            </a:r>
            <a:endParaRPr lang="uk-UA" sz="44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У кожному</a:t>
            </a:r>
            <a:r>
              <a:rPr lang="ru-RU" sz="3200" dirty="0" smtClean="0"/>
              <a:t>.</a:t>
            </a:r>
          </a:p>
          <a:p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r>
              <a:rPr lang="uk-UA" sz="4400" dirty="0" smtClean="0">
                <a:solidFill>
                  <a:srgbClr val="C00000"/>
                </a:solidFill>
              </a:rPr>
              <a:t>Додаткове запитання №2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8501122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Чи є рівностороннім трикутник із сторонами 7, 9, 18? </a:t>
            </a:r>
            <a:endParaRPr lang="uk-UA" sz="4400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714884"/>
            <a:ext cx="4929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ні</a:t>
            </a:r>
            <a:endParaRPr lang="ru-RU" sz="3200" b="1" dirty="0" smtClean="0"/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714644" cy="2073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315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6600" dirty="0" smtClean="0"/>
              <a:t>Вітаємо</a:t>
            </a:r>
            <a:endParaRPr lang="en-US" sz="6600" dirty="0"/>
          </a:p>
        </p:txBody>
      </p:sp>
      <p:pic>
        <p:nvPicPr>
          <p:cNvPr id="3" name="Picture 4" descr="BALLOON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3071810"/>
            <a:ext cx="24955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casos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357166"/>
            <a:ext cx="29908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географія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Що швидше нагрівається вода чи суша?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14876" y="4857760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суша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071670" y="3500438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/>
              <a:t>?</a:t>
            </a:r>
            <a:endParaRPr lang="ru-RU" sz="4400" dirty="0"/>
          </a:p>
        </p:txBody>
      </p:sp>
      <p:pic>
        <p:nvPicPr>
          <p:cNvPr id="11" name="Рисунок 10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4572008"/>
            <a:ext cx="242889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Які є стани речовини?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0332" y="4286256"/>
            <a:ext cx="61436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 </a:t>
            </a:r>
            <a:r>
              <a:rPr lang="uk-UA" sz="3200" b="1" dirty="0" smtClean="0"/>
              <a:t>твердий,рідкий,</a:t>
            </a:r>
            <a:endParaRPr lang="ru-RU" sz="3200" b="1" dirty="0" smtClean="0"/>
          </a:p>
          <a:p>
            <a:r>
              <a:rPr lang="uk-UA" sz="3200" b="1" dirty="0" smtClean="0"/>
              <a:t>газоподібний.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7" y="4214818"/>
            <a:ext cx="228601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err="1" smtClean="0">
                <a:solidFill>
                  <a:srgbClr val="C00000"/>
                </a:solidFill>
              </a:rPr>
              <a:t>Матиматика</a:t>
            </a:r>
            <a:r>
              <a:rPr lang="uk-UA" sz="4400" dirty="0" smtClean="0">
                <a:solidFill>
                  <a:srgbClr val="C00000"/>
                </a:solidFill>
              </a:rPr>
              <a:t> і мистецтво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Про скільки калин і родин співає Софія Ротару?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934" y="485776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про одну.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643446"/>
            <a:ext cx="242889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285784" y="428604"/>
            <a:ext cx="9429784" cy="1000132"/>
          </a:xfrm>
        </p:spPr>
        <p:txBody>
          <a:bodyPr rtlCol="0">
            <a:noAutofit/>
          </a:bodyPr>
          <a:lstStyle/>
          <a:p>
            <a:r>
              <a:rPr lang="uk-UA" sz="8000" i="1" dirty="0" smtClean="0">
                <a:solidFill>
                  <a:srgbClr val="C00000"/>
                </a:solidFill>
              </a:rPr>
              <a:t>2.Категорії</a:t>
            </a:r>
            <a:endParaRPr lang="ru-RU" sz="8000" i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00100" y="1500174"/>
          <a:ext cx="7048527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509"/>
                <a:gridCol w="2349509"/>
                <a:gridCol w="2349509"/>
              </a:tblGrid>
              <a:tr h="1629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Д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Фізика і біологія</a:t>
                      </a:r>
                      <a:endParaRPr lang="ru-RU" sz="3200" u="sng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Т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Чотирикутники</a:t>
                      </a:r>
                      <a:endParaRPr lang="ru-RU" sz="1800" u="sng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П</a:t>
                      </a:r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Сюрприз</a:t>
                      </a:r>
                      <a:endParaRPr lang="ru-RU" sz="3200" u="sng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7" action="ppaction://hlinksldjump"/>
                        </a:rPr>
                        <a:t>Трикутники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A74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8" action="ppaction://hlinksldjump"/>
                        </a:rPr>
                        <a:t>Ф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література</a:t>
                      </a:r>
                      <a:endParaRPr lang="ru-RU" sz="2000" u="sng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Ч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природа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 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0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Фізика і географія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1" action="ppaction://hlinksldjump"/>
                        </a:rPr>
                        <a:t>С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Фізика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2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мистецтво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00FFF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000100" y="1428736"/>
          <a:ext cx="7048527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509"/>
                <a:gridCol w="2349509"/>
                <a:gridCol w="2349509"/>
              </a:tblGrid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</a:rPr>
                        <a:t>Д</a:t>
                      </a: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Фізика і біологія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" action="ppaction://noaction"/>
                        </a:rPr>
                        <a:t>Т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Чотирикутники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2060"/>
                          </a:solidFill>
                          <a:hlinkClick r:id="" action="ppaction://noaction"/>
                        </a:rPr>
                        <a:t>П</a:t>
                      </a:r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rgbClr val="002060"/>
                          </a:solidFill>
                        </a:rPr>
                        <a:t>Сюрприз</a:t>
                      </a:r>
                      <a:endParaRPr lang="ru-RU" sz="2400" u="sng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Трикутники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A74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Ф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література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Ч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природа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Фізика</a:t>
                      </a:r>
                      <a:r>
                        <a:rPr lang="uk-UA" sz="2400" b="1" u="sng" baseline="0" dirty="0" smtClean="0"/>
                        <a:t> і географія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С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Фізика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" action="ppaction://noaction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мистецтво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00FF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біологія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Під яким деревом сидів Ньютон, коли на нього впало яблуко</a:t>
            </a:r>
            <a:r>
              <a:rPr lang="ru-RU" sz="4400" b="1" dirty="0" smtClean="0"/>
              <a:t>? 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9058" y="5214950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яблуня.</a:t>
            </a:r>
            <a:endParaRPr lang="ru-RU" sz="3200" b="1" dirty="0"/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00063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Чотирикутники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285992"/>
            <a:ext cx="871543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У якого чотирикутника паралельні тільки дві сторони?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429124" y="4714884"/>
            <a:ext cx="43577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 smtClean="0"/>
              <a:t>трапеція.</a:t>
            </a:r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</a:rPr>
              <a:t>	   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143380"/>
            <a:ext cx="314327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Сюрприз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0" y="1571612"/>
            <a:ext cx="9358378" cy="2800767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Під дією якої сили безслідно зникає фарба на підлозі шкільних коридорів до кінця навчального року?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4714884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Сила тертя</a:t>
            </a:r>
            <a:endParaRPr lang="ru-RU" sz="3200" b="1" dirty="0"/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480"/>
            <a:ext cx="342902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2" descr="C:\WINDOWS\Temp\Rar$DIa0.130\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891"/>
            <a:ext cx="9144000" cy="6811109"/>
          </a:xfrm>
          <a:prstGeom prst="rect">
            <a:avLst/>
          </a:prstGeom>
          <a:noFill/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071538" y="2214554"/>
            <a:ext cx="6929486" cy="3000396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« </a:t>
            </a:r>
            <a:r>
              <a:rPr lang="ru-RU" sz="3600" b="1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Влучний</a:t>
            </a:r>
            <a:r>
              <a:rPr lang="ru-RU" sz="3600" b="1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 </a:t>
            </a:r>
            <a:r>
              <a:rPr lang="ru-RU" sz="3600" b="1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постріл</a:t>
            </a:r>
            <a:r>
              <a:rPr lang="ru-RU" sz="3600" b="1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.</a:t>
            </a:r>
          </a:p>
          <a:p>
            <a:pPr algn="ctr" rtl="0"/>
            <a:r>
              <a:rPr lang="ru-RU" sz="3600" b="1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Жеребкування</a:t>
            </a:r>
            <a:r>
              <a:rPr lang="ru-RU" sz="3600" b="1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Gisha"/>
              </a:rPr>
              <a:t>»</a:t>
            </a:r>
            <a:endParaRPr lang="ru-RU" sz="3600" b="1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Gish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1142984"/>
            <a:ext cx="38475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 конкурс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Трикутники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28596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є ознак рівності трикутників?</a:t>
            </a:r>
            <a:endParaRPr lang="uk-UA" sz="4400" b="1" dirty="0" smtClean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5214950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три.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572008"/>
            <a:ext cx="242889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література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35824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Форму якої геометричної фігури мав колобок?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85918" y="4857760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круг.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929198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500042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природа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1571612"/>
            <a:ext cx="835824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ru-RU" sz="4400" b="1" dirty="0" smtClean="0"/>
              <a:t>На </a:t>
            </a:r>
            <a:r>
              <a:rPr lang="ru-RU" sz="4400" b="1" dirty="0" err="1" smtClean="0"/>
              <a:t>дубі</a:t>
            </a:r>
            <a:r>
              <a:rPr lang="ru-RU" sz="4400" b="1" dirty="0" smtClean="0"/>
              <a:t> три </a:t>
            </a:r>
            <a:r>
              <a:rPr lang="ru-RU" sz="4400" b="1" dirty="0" err="1" smtClean="0"/>
              <a:t>гілки</a:t>
            </a:r>
            <a:r>
              <a:rPr lang="ru-RU" sz="4400" b="1" dirty="0" smtClean="0"/>
              <a:t>, на </a:t>
            </a:r>
            <a:r>
              <a:rPr lang="ru-RU" sz="4400" b="1" dirty="0" err="1" smtClean="0"/>
              <a:t>кожній</a:t>
            </a:r>
            <a:r>
              <a:rPr lang="ru-RU" sz="4400" b="1" dirty="0" smtClean="0"/>
              <a:t> по 6 </a:t>
            </a:r>
            <a:r>
              <a:rPr lang="ru-RU" sz="4400" b="1" dirty="0" err="1" smtClean="0"/>
              <a:t>яблук</a:t>
            </a:r>
            <a:r>
              <a:rPr lang="ru-RU" sz="4400" b="1" dirty="0" smtClean="0"/>
              <a:t>. </a:t>
            </a:r>
            <a:r>
              <a:rPr lang="ru-RU" sz="4400" b="1" dirty="0" err="1" smtClean="0"/>
              <a:t>Скільки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всього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яблук</a:t>
            </a:r>
            <a:r>
              <a:rPr lang="ru-RU" sz="4400" b="1" dirty="0" smtClean="0"/>
              <a:t> на </a:t>
            </a:r>
            <a:r>
              <a:rPr lang="ru-RU" sz="4400" b="1" dirty="0" err="1" smtClean="0"/>
              <a:t>дубі</a:t>
            </a:r>
            <a:r>
              <a:rPr lang="ru-RU" sz="4400" b="1" dirty="0" smtClean="0"/>
              <a:t>? 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00364" y="4786322"/>
            <a:ext cx="57150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на дубі яблука не ростуть.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000504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географія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659559"/>
            <a:ext cx="7358114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Сніг у рідкому стані.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57554" y="4857760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вода.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278608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8429684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Що означає слово молекула?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4857760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Маленька маса.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64344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мистецтво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Про скільки троянд співає Алла Пугачова?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4546" y="4857760"/>
            <a:ext cx="6572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err="1" smtClean="0"/>
              <a:t>міліон</a:t>
            </a:r>
            <a:r>
              <a:rPr lang="uk-UA" sz="3200" b="1" dirty="0" smtClean="0"/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714884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428736"/>
          <a:ext cx="7048527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509"/>
                <a:gridCol w="2349509"/>
                <a:gridCol w="2349509"/>
              </a:tblGrid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Д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Фізика</a:t>
                      </a:r>
                      <a:r>
                        <a:rPr lang="uk-UA" sz="2400" u="sng" baseline="0" dirty="0" smtClean="0">
                          <a:solidFill>
                            <a:schemeClr val="tx1"/>
                          </a:solidFill>
                        </a:rPr>
                        <a:t> і біологія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Т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Чотирикутники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П</a:t>
                      </a:r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rgbClr val="002060"/>
                          </a:solidFill>
                        </a:rPr>
                        <a:t>Сюрприз</a:t>
                      </a:r>
                      <a:endParaRPr lang="ru-RU" sz="2400" u="sng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7" action="ppaction://hlinksldjump"/>
                        </a:rPr>
                        <a:t>Трикутники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A74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8" action="ppaction://hlinksldjump"/>
                        </a:rPr>
                        <a:t>Ф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література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Ч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природа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0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Фізика</a:t>
                      </a:r>
                      <a:r>
                        <a:rPr lang="uk-UA" sz="2400" b="1" u="sng" baseline="0" dirty="0" smtClean="0"/>
                        <a:t> і географія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1" action="ppaction://hlinksldjump"/>
                        </a:rPr>
                        <a:t>С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0" dirty="0" smtClean="0"/>
                        <a:t>Фізика</a:t>
                      </a:r>
                      <a:endParaRPr lang="ru-RU" sz="2400" b="0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2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мистецтво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00FFFA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285784" y="428604"/>
            <a:ext cx="9429784" cy="1000132"/>
          </a:xfrm>
        </p:spPr>
        <p:txBody>
          <a:bodyPr rtlCol="0">
            <a:noAutofit/>
          </a:bodyPr>
          <a:lstStyle/>
          <a:p>
            <a:r>
              <a:rPr lang="uk-UA" sz="8000" i="1" dirty="0" smtClean="0">
                <a:solidFill>
                  <a:srgbClr val="C00000"/>
                </a:solidFill>
              </a:rPr>
              <a:t>3. Категорії</a:t>
            </a:r>
            <a:endParaRPr lang="ru-RU" sz="8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біологія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429684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Яка комаха замінює електричну лампочку на лісовій галявині?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29058" y="4714884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Світлячок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286232"/>
            <a:ext cx="314327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Чотирикутники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786842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Чому дорівнює кут у квадраті?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29058" y="4714884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 smtClean="0"/>
              <a:t> 90 градусів</a:t>
            </a:r>
            <a:r>
              <a:rPr lang="en-US" sz="3200" b="1" dirty="0" smtClean="0">
                <a:solidFill>
                  <a:srgbClr val="C00000"/>
                </a:solidFill>
              </a:rPr>
              <a:t>     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929066"/>
            <a:ext cx="300039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5400" dirty="0" smtClean="0">
                <a:solidFill>
                  <a:srgbClr val="C00000"/>
                </a:solidFill>
              </a:rPr>
              <a:t>Сюрприз</a:t>
            </a:r>
            <a:endParaRPr lang="ru-RU" sz="6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0" y="1142984"/>
            <a:ext cx="8501122" cy="3477875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Полігоном для випробування яких літальних апаратів власної конструкції дуже часто стають шкільні класи і коридори?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1802" y="4714884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Паперові літачки</a:t>
            </a:r>
            <a:endParaRPr lang="ru-RU" sz="3200" b="1" dirty="0" smtClean="0"/>
          </a:p>
          <a:p>
            <a:endParaRPr lang="ru-RU" sz="3200" b="1" dirty="0"/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429132"/>
            <a:ext cx="250033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2" descr="C:\WINDOWS\Temp\Rar$DIa0.130\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891"/>
            <a:ext cx="9144000" cy="681110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1643050"/>
            <a:ext cx="700092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err="1" smtClean="0"/>
              <a:t>Скільки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друкованих</a:t>
            </a:r>
            <a:r>
              <a:rPr lang="ru-RU" sz="4400" b="1" dirty="0" smtClean="0"/>
              <a:t> </a:t>
            </a:r>
            <a:r>
              <a:rPr lang="ru-RU" sz="4400" b="1" dirty="0" err="1" smtClean="0"/>
              <a:t>сторінок</a:t>
            </a:r>
            <a:r>
              <a:rPr lang="ru-RU" sz="4400" b="1" dirty="0" smtClean="0"/>
              <a:t> у </a:t>
            </a:r>
            <a:r>
              <a:rPr lang="ru-RU" sz="4400" b="1" dirty="0" err="1" smtClean="0"/>
              <a:t>підручнику</a:t>
            </a:r>
            <a:r>
              <a:rPr lang="ru-RU" sz="4400" b="1" dirty="0" smtClean="0"/>
              <a:t> “</a:t>
            </a:r>
            <a:r>
              <a:rPr lang="ru-RU" sz="4400" b="1" dirty="0" err="1" smtClean="0"/>
              <a:t>Геометрія</a:t>
            </a:r>
            <a:r>
              <a:rPr lang="ru-RU" sz="4400" b="1" dirty="0" smtClean="0"/>
              <a:t> 7 </a:t>
            </a:r>
            <a:r>
              <a:rPr lang="ru-RU" sz="4400" b="1" dirty="0" err="1" smtClean="0"/>
              <a:t>клас</a:t>
            </a:r>
            <a:r>
              <a:rPr lang="ru-RU" sz="4400" b="1" dirty="0" smtClean="0"/>
              <a:t>”</a:t>
            </a:r>
            <a:endParaRPr lang="ru-RU" sz="4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4071942"/>
            <a:ext cx="437331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/>
              <a:t>208 сторінок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Трикутники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 називають трикутник, у якого дві сторони рівні</a:t>
            </a:r>
            <a:r>
              <a:rPr lang="uk-UA" sz="4400" b="1" dirty="0" smtClean="0">
                <a:latin typeface="Calibri" pitchFamily="34" charset="0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28926" y="5214950"/>
            <a:ext cx="585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Рівнобедрений.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71942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література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казкових героїв брало участь у збиранні врожаю у казці « Ріпка »?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71868" y="4857760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6.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64344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природа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годин має одна доба?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4786322"/>
            <a:ext cx="457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24 години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071942"/>
            <a:ext cx="278608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географія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1472" y="2500306"/>
            <a:ext cx="7429552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 називається рух повітря?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43240" y="4857760"/>
            <a:ext cx="5572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вітер.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" name="Рисунок 14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71942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Основна одиниця маси?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7620" y="4857760"/>
            <a:ext cx="4857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кілограм.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72008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мистецтво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курочок носили борошно до млина у пісні </a:t>
            </a:r>
          </a:p>
          <a:p>
            <a:r>
              <a:rPr lang="uk-UA" sz="4400" b="1" dirty="0" smtClean="0"/>
              <a:t>« Два півники »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4857760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	</a:t>
            </a:r>
            <a:r>
              <a:rPr lang="uk-UA" sz="3200" b="1" dirty="0" smtClean="0"/>
              <a:t>дві.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714884"/>
            <a:ext cx="228601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428736"/>
          <a:ext cx="7048527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509"/>
                <a:gridCol w="2349509"/>
                <a:gridCol w="2349509"/>
              </a:tblGrid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Д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Фізика</a:t>
                      </a:r>
                      <a:r>
                        <a:rPr lang="uk-UA" sz="2400" u="sng" baseline="0" dirty="0" smtClean="0">
                          <a:solidFill>
                            <a:schemeClr val="tx1"/>
                          </a:solidFill>
                        </a:rPr>
                        <a:t> і біологія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Т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chemeClr val="tx1"/>
                          </a:solidFill>
                        </a:rPr>
                        <a:t>Чотирикутники</a:t>
                      </a:r>
                      <a:endParaRPr lang="ru-RU" sz="2400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П</a:t>
                      </a:r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r>
                        <a:rPr lang="uk-UA" sz="2400" u="sng" dirty="0" smtClean="0">
                          <a:solidFill>
                            <a:srgbClr val="002060"/>
                          </a:solidFill>
                        </a:rPr>
                        <a:t>Сюрприз</a:t>
                      </a:r>
                      <a:endParaRPr lang="ru-RU" sz="2400" u="sng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7" action="ppaction://hlinksldjump"/>
                        </a:rPr>
                        <a:t>Трикутники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A74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8" action="ppaction://hlinksldjump"/>
                        </a:rPr>
                        <a:t>Ф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література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Ч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</a:t>
                      </a:r>
                      <a:r>
                        <a:rPr lang="uk-UA" sz="2400" b="1" u="sng" baseline="0" dirty="0" smtClean="0"/>
                        <a:t> і природа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0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Фізика</a:t>
                      </a:r>
                      <a:r>
                        <a:rPr lang="uk-UA" sz="2400" b="1" u="sng" baseline="0" dirty="0" smtClean="0"/>
                        <a:t> і географія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1" action="ppaction://hlinksldjump"/>
                        </a:rPr>
                        <a:t>С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Фізика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2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algn="ctr"/>
                      <a:r>
                        <a:rPr lang="uk-UA" sz="2400" b="1" u="sng" dirty="0" smtClean="0"/>
                        <a:t>Математика і мистецтво</a:t>
                      </a:r>
                      <a:endParaRPr lang="ru-RU" sz="2400" b="1" u="sng" dirty="0"/>
                    </a:p>
                  </a:txBody>
                  <a:tcPr anchor="ctr">
                    <a:solidFill>
                      <a:srgbClr val="00FFFA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285784" y="428604"/>
            <a:ext cx="9429784" cy="1000132"/>
          </a:xfrm>
        </p:spPr>
        <p:txBody>
          <a:bodyPr rtlCol="0">
            <a:noAutofit/>
          </a:bodyPr>
          <a:lstStyle/>
          <a:p>
            <a:r>
              <a:rPr lang="uk-UA" sz="8000" i="1" dirty="0" smtClean="0">
                <a:solidFill>
                  <a:srgbClr val="C00000"/>
                </a:solidFill>
              </a:rPr>
              <a:t>4. Категорії</a:t>
            </a:r>
            <a:endParaRPr lang="ru-RU" sz="8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біологія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смуг має зебра?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29190" y="4714884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дві.</a:t>
            </a:r>
            <a:endParaRPr lang="ru-RU" sz="3200" b="1" dirty="0"/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4786322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Чотирикутники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786842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 називають відрізок, що сполучає середини бічних сторін трапеції?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357554" y="4714884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</a:t>
            </a:r>
            <a:r>
              <a:rPr lang="en-US" sz="3200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 smtClean="0"/>
              <a:t>Середня лінія.</a:t>
            </a:r>
            <a:r>
              <a:rPr lang="en-US" sz="3200" b="1" dirty="0" smtClean="0">
                <a:solidFill>
                  <a:srgbClr val="C00000"/>
                </a:solidFill>
              </a:rPr>
              <a:t> 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4643422"/>
            <a:ext cx="257176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Сюрприз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71744"/>
            <a:ext cx="871543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Рятівний круг для двієчника?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868" y="4714884"/>
            <a:ext cx="52149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підказка.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86256"/>
            <a:ext cx="27146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34" name="Picture 2" descr="C:\WINDOWS\Temp\Rar$DIa0.804\04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1714480" y="1428736"/>
            <a:ext cx="7149073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“...Математика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безмежно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різноманітна,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як світ, і присутня,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міститься в </a:t>
            </a:r>
            <a:r>
              <a:rPr kumimoji="0" lang="uk-UA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усьому”</a:t>
            </a: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М.П. Яругін.</a:t>
            </a:r>
            <a:endParaRPr kumimoji="0" lang="uk-UA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Трикутники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У якому трикутнику є прямий кут ?</a:t>
            </a:r>
            <a:endParaRPr lang="uk-UA" sz="4400" b="1" dirty="0" smtClean="0"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4714884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У прямокутному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143380"/>
            <a:ext cx="264320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література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Який зріст казкової дівчинки, яка народилася з ячмінного зернятка?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00430" y="4857760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1 дюйм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464344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природа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2123658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Двоє пішли – 5 грибів знайшли, четверо підуть – чи багато знайдуть?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86116" y="4786322"/>
            <a:ext cx="5429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невідомо.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64344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 і географія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8572560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Скільки в Коломиї поворотів?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86248" y="4857760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два.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643446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Фізика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Прилад для визначення ступеня </a:t>
            </a:r>
            <a:r>
              <a:rPr lang="uk-UA" sz="4400" b="1" dirty="0" err="1" smtClean="0"/>
              <a:t>нагрітості</a:t>
            </a:r>
            <a:r>
              <a:rPr lang="uk-UA" sz="4400" b="1" dirty="0" smtClean="0"/>
              <a:t> тіла?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4857760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термометр.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786322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Математика і мистецтво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500306"/>
            <a:ext cx="8001056" cy="144655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Які числівники є у пісні про Марусю, чорняву дівчину?</a:t>
            </a:r>
            <a:endParaRPr lang="uk-UA" sz="4400" b="1" dirty="0" smtClean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7422" y="4857760"/>
            <a:ext cx="6500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Раз, два, три.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4" name="Рисунок 13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714884"/>
            <a:ext cx="21431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4" y="1928802"/>
            <a:ext cx="9429784" cy="2643206"/>
          </a:xfrm>
        </p:spPr>
        <p:txBody>
          <a:bodyPr rtlCol="0">
            <a:noAutofit/>
          </a:bodyPr>
          <a:lstStyle/>
          <a:p>
            <a:r>
              <a:rPr lang="uk-UA" sz="8000" i="1" dirty="0" smtClean="0">
                <a:solidFill>
                  <a:srgbClr val="C00000"/>
                </a:solidFill>
              </a:rPr>
              <a:t>Танець</a:t>
            </a:r>
            <a:endParaRPr lang="ru-RU" sz="8000" i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1" name="Picture 20" descr="D:\Мои документы\конкурс\открытый урок многогранники\УЖЕ\ПРАВ. МНОГОГРАННИКИ\0039-4026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1214431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6" descr="C:\Documents and Settings\Александр\Рабочий стол\конкурс\открытый урок многогранники\УЖЕ\ПРАВ. МНОГОГРАННИКИ\0039-4028 копия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5072074"/>
            <a:ext cx="1397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 descr="D:\Мои документы\конкурс\открытый урок многогранники\УЖЕ\ПРАВ. МНОГОГРАННИКИ\0039-4022 копия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500042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257 0.68964 C 0.17101 0.70606 -0.04028 0.54093 -0.04844 0.32146 C -0.05608 0.10129 0.14167 -0.09112 0.39305 -0.10754 C 0.64479 -0.12396 0.8559 0.04163 0.86406 0.26179 C 0.87101 0.48127 0.67413 0.67322 0.42257 0.68964 Z " pathEditMode="relative" rAng="10634333" ptsTypes="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434 -0.10199 C 0.05868 0.08881 0.15729 0.39269 0.0651 0.57516 C -0.02691 0.75763 -0.27535 0.75093 -0.48837 0.5599 C -0.70139 0.36887 -0.79931 0.06453 -0.70747 -0.11771 C -0.6151 -0.30041 -0.36736 -0.29301 -0.15434 -0.10199 Z " pathEditMode="relative" rAng="2039436" ptsTypes="fffff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3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86 -0.29973 C -0.25486 -0.51966 -0.05295 -0.69936 0.19566 -0.69936 C 0.44341 -0.69936 0.64584 -0.51966 0.64584 -0.29973 C 0.64584 -0.07933 0.44341 0.09805 0.19566 0.09805 C -0.05329 0.09805 -0.2552 -0.07933 -0.25486 -0.29973 Z " pathEditMode="relative" rAng="16200000" ptsTypes="fffff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WINDOWS\Temp\Rar$DIa0.853\1 фон (2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1428728" y="2500306"/>
            <a:ext cx="6072230" cy="164307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b="1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«Оратор»</a:t>
            </a:r>
            <a:endParaRPr lang="ru-RU" sz="3600" b="1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1142984"/>
            <a:ext cx="404687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ІІІ конкурс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01122" cy="2643206"/>
          </a:xfrm>
        </p:spPr>
        <p:txBody>
          <a:bodyPr rtlCol="0">
            <a:noAutofit/>
          </a:bodyPr>
          <a:lstStyle/>
          <a:p>
            <a:r>
              <a:rPr lang="uk-UA" sz="4400" dirty="0" smtClean="0"/>
              <a:t>В цьому конкурсі пропонується висловити свою думку з питання:</a:t>
            </a:r>
            <a:endParaRPr lang="uk-UA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85720" y="2714620"/>
            <a:ext cx="86439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</a:rPr>
              <a:t>«Яка наука найважливіша фізика чи математика»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714884"/>
            <a:ext cx="76559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uk-UA" sz="3600" b="1" dirty="0" smtClean="0">
                <a:latin typeface="+mn-lt"/>
              </a:rPr>
              <a:t>На підготовку вам дається 90 секунд.</a:t>
            </a:r>
            <a:endParaRPr lang="ru-RU" sz="36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2" descr="C:\WINDOWS\Temp\Rar$DIa0.946\0_8345d_3cc0f35b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2214546" y="2714620"/>
            <a:ext cx="5214974" cy="150019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Так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чи</a:t>
            </a:r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 </a:t>
            </a:r>
            <a:r>
              <a:rPr lang="ru-RU" sz="3600" kern="10" spc="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ні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8" name="Picture 4" descr="C:\WINDOWS\Temp\Rar$DIa0.196\2742х211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4795796"/>
            <a:ext cx="2678619" cy="206220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43174" y="1142984"/>
            <a:ext cx="41334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</a:t>
            </a:r>
            <a:r>
              <a:rPr lang="en-US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</a:t>
            </a:r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конкурс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6" name="Picture 2" descr="C:\WINDOWS\Temp\Rar$DIa0.295\0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3412"/>
            <a:ext cx="9144000" cy="6861412"/>
          </a:xfrm>
          <a:prstGeom prst="rect">
            <a:avLst/>
          </a:prstGeom>
          <a:noFill/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714480" y="2643182"/>
            <a:ext cx="6072230" cy="150019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ТЕМА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  <p:pic>
        <p:nvPicPr>
          <p:cNvPr id="8" name="Рисунок 7" descr="i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205287"/>
            <a:ext cx="3281363" cy="265271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71736" y="1142984"/>
            <a:ext cx="40398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ІІ конкурс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WINDOWS\Temp\Rar$DIa0.917\029.jpg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1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500306"/>
            <a:ext cx="71747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/>
              <a:t>Число 23 просте. Так чи ні?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57620" y="3643314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так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2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357430"/>
            <a:ext cx="6929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Кут, більший від прямого називається гострим. Так чи ні? 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43306" y="4429132"/>
            <a:ext cx="35108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ні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3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4714884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так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428868"/>
            <a:ext cx="69294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У казковій рукавичці помістилося семеро мешканців.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4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4500570"/>
            <a:ext cx="35108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ні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2428868"/>
            <a:ext cx="66437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Температура тіла людини 37</a:t>
            </a:r>
            <a:r>
              <a:rPr lang="uk-UA" sz="4000" b="1" baseline="30000" dirty="0" smtClean="0"/>
              <a:t>0</a:t>
            </a:r>
            <a:r>
              <a:rPr lang="uk-UA" sz="4000" b="1" dirty="0" smtClean="0"/>
              <a:t>С.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5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4572008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так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214554"/>
            <a:ext cx="70009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Фізика з грецького означає природа.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6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4500570"/>
            <a:ext cx="35108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ні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357430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Найменше натуральне число нуль.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7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4500570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так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500306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Периметр це сума довжин сторін.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8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4500570"/>
            <a:ext cx="3852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так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571744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Бісектриса ділить кут пополам. Так чи ні?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C:\WINDOWS\Temp\Rar$DIa0.917\0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534"/>
            <a:ext cx="9144000" cy="6893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1285860"/>
            <a:ext cx="60278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Запитання № 9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7620" y="4714884"/>
            <a:ext cx="35108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Відповідь:</a:t>
            </a:r>
            <a:r>
              <a:rPr lang="uk-UA" sz="4000" b="1" dirty="0" smtClean="0"/>
              <a:t> ні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428868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/>
              <a:t>У математиці тире позначає знак « плюс ». Так чи ні?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158" y="1714488"/>
            <a:ext cx="8572560" cy="2928958"/>
          </a:xfrm>
        </p:spPr>
        <p:txBody>
          <a:bodyPr rtlCol="0">
            <a:noAutofit/>
          </a:bodyPr>
          <a:lstStyle/>
          <a:p>
            <a:r>
              <a:rPr lang="uk-UA" sz="8000" dirty="0" smtClean="0">
                <a:solidFill>
                  <a:srgbClr val="C00000"/>
                </a:solidFill>
              </a:rPr>
              <a:t>Музична пауза</a:t>
            </a:r>
            <a:br>
              <a:rPr lang="uk-UA" sz="8000" dirty="0" smtClean="0">
                <a:solidFill>
                  <a:srgbClr val="C00000"/>
                </a:solidFill>
              </a:rPr>
            </a:b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20" descr="D:\Мои документы\конкурс\открытый урок многогранники\УЖЕ\ПРАВ. МНОГОГРАННИКИ\0039-4026 копия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29" y="2928934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 descr="C:\Documents and Settings\Александр\Рабочий стол\конкурс\открытый урок многогранники\УЖЕ\ПРАВ. МНОГОГРАННИКИ\0039-4028 копия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6306" y="5072074"/>
            <a:ext cx="1397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D:\Мои документы\конкурс\открытый урок многогранники\УЖЕ\ПРАВ. МНОГОГРАННИКИ\0039-4022 копия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500042"/>
            <a:ext cx="14033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694 0.6919 C 0.15538 0.70833 -0.0559 0.54329 -0.06406 0.32384 C -0.07205 0.10371 0.12604 -0.08889 0.37743 -0.10532 C 0.62917 -0.12176 0.84028 0.04398 0.84844 0.26412 C 0.8559 0.48357 0.65851 0.67546 0.40694 0.6919 Z " pathEditMode="relative" rAng="10634333" ptsTypes="fffff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" y="-39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159 -0.34089 C 0.03143 -0.15009 0.13004 0.15379 0.03785 0.33626 C -0.05416 0.51873 -0.3026 0.51203 -0.51562 0.321 C -0.72864 0.12997 -0.82656 -0.17437 -0.73472 -0.35661 C -0.64236 -0.53931 -0.39462 -0.53191 -0.18159 -0.34089 Z " pathEditMode="relative" rAng="2039436" ptsTypes="f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" y="33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2 -0.30047 C -0.2592 -0.52037 -0.05729 -0.7 0.19132 -0.7 C 0.43907 -0.7 0.6415 -0.52037 0.6415 -0.30047 C 0.6415 -0.0801 0.43907 0.09768 0.19132 0.09768 C -0.05763 0.09768 -0.25954 -0.0801 -0.2592 -0.30047 Z " pathEditMode="relative" rAng="16200000" ptsTypes="fffff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0" y="1428736"/>
          <a:ext cx="7048527" cy="488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509"/>
                <a:gridCol w="2349509"/>
                <a:gridCol w="2349509"/>
              </a:tblGrid>
              <a:tr h="1629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4" action="ppaction://hlinksldjump"/>
                        </a:rPr>
                        <a:t>Д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Фізика і біологія</a:t>
                      </a:r>
                      <a:endParaRPr lang="ru-RU" sz="3200" u="sng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dirty="0" smtClean="0">
                          <a:solidFill>
                            <a:schemeClr val="tx1"/>
                          </a:solidFill>
                          <a:hlinkClick r:id="rId5" action="ppaction://hlinksldjump"/>
                        </a:rPr>
                        <a:t>Т</a:t>
                      </a:r>
                      <a:endParaRPr lang="uk-UA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u="sng" dirty="0" smtClean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Чотирикутники</a:t>
                      </a:r>
                      <a:endParaRPr lang="ru-RU" sz="1800" u="sng" dirty="0" smtClean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rgbClr val="002060"/>
                          </a:solidFill>
                          <a:hlinkClick r:id="rId6" action="ppaction://hlinksldjump"/>
                        </a:rPr>
                        <a:t>П</a:t>
                      </a:r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2400" b="1" u="sng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Сюрприз</a:t>
                      </a:r>
                      <a:endParaRPr lang="ru-RU" sz="3200" u="sng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/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7" action="ppaction://hlinksldjump"/>
                        </a:rPr>
                        <a:t>Трикутники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A74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8" action="ppaction://hlinksldjump"/>
                        </a:rPr>
                        <a:t>Ф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література</a:t>
                      </a:r>
                      <a:endParaRPr lang="ru-RU" sz="2000" u="sng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Ч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природа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r>
                        <a:rPr lang="uk-UA" sz="2400" b="1" dirty="0" smtClean="0">
                          <a:hlinkClick r:id="rId9" action="ppaction://hlinksldjump"/>
                        </a:rPr>
                        <a:t> </a:t>
                      </a:r>
                      <a:endParaRPr lang="ru-RU" sz="2400" b="1" dirty="0"/>
                    </a:p>
                  </a:txBody>
                  <a:tcPr anchor="ctr">
                    <a:solidFill>
                      <a:srgbClr val="FF99FF"/>
                    </a:solidFill>
                  </a:tcPr>
                </a:tc>
              </a:tr>
              <a:tr h="1629840"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0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Фізика і географія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1" action="ppaction://hlinksldjump"/>
                        </a:rPr>
                        <a:t>С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Фізика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b="1" dirty="0" smtClean="0">
                          <a:hlinkClick r:id="rId12" action="ppaction://hlinksldjump"/>
                        </a:rPr>
                        <a:t>Р</a:t>
                      </a:r>
                      <a:endParaRPr lang="uk-UA" sz="2400" b="1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400" b="1" u="sng" dirty="0" smtClean="0">
                          <a:latin typeface="Times New Roman"/>
                          <a:ea typeface="Times New Roman"/>
                          <a:cs typeface="Times New Roman"/>
                        </a:rPr>
                        <a:t>Математика і мистецтво</a:t>
                      </a:r>
                      <a:endParaRPr lang="ru-RU" sz="2000" u="sng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/>
                      <a:endParaRPr lang="ru-RU" sz="2400" b="1" dirty="0"/>
                    </a:p>
                  </a:txBody>
                  <a:tcPr anchor="ctr">
                    <a:solidFill>
                      <a:srgbClr val="00FFFA"/>
                    </a:solidFill>
                  </a:tcPr>
                </a:tc>
              </a:tr>
            </a:tbl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-285784" y="428604"/>
            <a:ext cx="9429784" cy="1000132"/>
          </a:xfrm>
        </p:spPr>
        <p:txBody>
          <a:bodyPr rtlCol="0">
            <a:noAutofit/>
          </a:bodyPr>
          <a:lstStyle/>
          <a:p>
            <a:r>
              <a:rPr lang="uk-UA" sz="8000" i="1" dirty="0" smtClean="0">
                <a:solidFill>
                  <a:srgbClr val="C00000"/>
                </a:solidFill>
              </a:rPr>
              <a:t>1. Категорії</a:t>
            </a:r>
            <a:endParaRPr lang="ru-RU" sz="8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571612"/>
            <a:ext cx="9429784" cy="2643206"/>
          </a:xfrm>
        </p:spPr>
        <p:txBody>
          <a:bodyPr rtlCol="0">
            <a:noAutofit/>
          </a:bodyPr>
          <a:lstStyle/>
          <a:p>
            <a:r>
              <a:rPr lang="en-US" sz="8000" i="1" dirty="0" smtClean="0">
                <a:solidFill>
                  <a:srgbClr val="C00000"/>
                </a:solidFill>
              </a:rPr>
              <a:t>V</a:t>
            </a:r>
            <a:r>
              <a:rPr lang="uk-UA" sz="8000" i="1" dirty="0" smtClean="0">
                <a:solidFill>
                  <a:srgbClr val="C00000"/>
                </a:solidFill>
              </a:rPr>
              <a:t> конкурс </a:t>
            </a:r>
            <a:r>
              <a:rPr lang="uk-UA" sz="8000" i="1" dirty="0" smtClean="0"/>
              <a:t/>
            </a:r>
            <a:br>
              <a:rPr lang="uk-UA" sz="8000" i="1" dirty="0" smtClean="0"/>
            </a:br>
            <a:r>
              <a:rPr lang="uk-UA" sz="8000" i="1" dirty="0" smtClean="0"/>
              <a:t>«</a:t>
            </a:r>
            <a:r>
              <a:rPr lang="ru-RU" sz="8000" dirty="0" err="1" smtClean="0"/>
              <a:t>Мій</a:t>
            </a:r>
            <a:r>
              <a:rPr lang="ru-RU" sz="8000" dirty="0" smtClean="0"/>
              <a:t> коник</a:t>
            </a:r>
            <a:r>
              <a:rPr lang="uk-UA" sz="8000" i="1" dirty="0" smtClean="0"/>
              <a:t>»</a:t>
            </a:r>
            <a:endParaRPr lang="ru-RU" sz="80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2" descr="C:\WINDOWS\Temp\Rar$DIa0.924\03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-61946" y="1724012"/>
            <a:ext cx="942978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V</a:t>
            </a:r>
            <a:r>
              <a:rPr kumimoji="0" lang="uk-UA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конкурс </a:t>
            </a:r>
            <a:r>
              <a:rPr kumimoji="0" lang="uk-UA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kumimoji="0" lang="ru-RU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Мій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коник</a:t>
            </a:r>
            <a:r>
              <a:rPr kumimoji="0" lang="uk-UA" sz="8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8000" b="1" i="1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428736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2300" indent="-439738">
              <a:buFont typeface="Wingdings" pitchFamily="2" charset="2"/>
              <a:buChar char="v"/>
            </a:pPr>
            <a:r>
              <a:rPr lang="uk-UA" sz="3600" b="1" dirty="0" smtClean="0">
                <a:latin typeface="+mn-lt"/>
              </a:rPr>
              <a:t>Кожен з учасників підготував свій власний </a:t>
            </a:r>
            <a:r>
              <a:rPr lang="uk-UA" sz="3600" b="1" dirty="0" err="1" smtClean="0">
                <a:latin typeface="+mn-lt"/>
              </a:rPr>
              <a:t>“коник”</a:t>
            </a:r>
            <a:r>
              <a:rPr lang="uk-UA" sz="3600" b="1" dirty="0" smtClean="0">
                <a:latin typeface="+mn-lt"/>
              </a:rPr>
              <a:t>. </a:t>
            </a:r>
            <a:endParaRPr lang="ru-RU" sz="3600" b="1" dirty="0">
              <a:latin typeface="+mn-lt"/>
            </a:endParaRPr>
          </a:p>
        </p:txBody>
      </p:sp>
      <p:sp>
        <p:nvSpPr>
          <p:cNvPr id="200705" name="Rectangle 1"/>
          <p:cNvSpPr>
            <a:spLocks noChangeArrowheads="1"/>
          </p:cNvSpPr>
          <p:nvPr/>
        </p:nvSpPr>
        <p:spPr bwMode="auto">
          <a:xfrm>
            <a:off x="642910" y="3071810"/>
            <a:ext cx="750099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36575" marR="0" lvl="0" indent="-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</a:rPr>
              <a:t>Конкурс оцінюється самими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</a:rPr>
              <a:t>учасни-ками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</a:rPr>
              <a:t>. Вони виставляють бали від 1 до 4 всім учасникам, включно з собою, маючи право при цьому поставити собі найвищий бал – 4 бали, а своєму супернику від 1 до 3 балів.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007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070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571612"/>
            <a:ext cx="9429784" cy="2643206"/>
          </a:xfrm>
        </p:spPr>
        <p:txBody>
          <a:bodyPr rtlCol="0">
            <a:noAutofit/>
          </a:bodyPr>
          <a:lstStyle/>
          <a:p>
            <a:r>
              <a:rPr lang="en-US" sz="8000" i="1" dirty="0" smtClean="0">
                <a:solidFill>
                  <a:srgbClr val="C00000"/>
                </a:solidFill>
              </a:rPr>
              <a:t>V</a:t>
            </a:r>
            <a:r>
              <a:rPr lang="uk-UA" sz="8000" i="1" dirty="0" smtClean="0">
                <a:solidFill>
                  <a:srgbClr val="C00000"/>
                </a:solidFill>
              </a:rPr>
              <a:t>І конкурс </a:t>
            </a:r>
            <a:r>
              <a:rPr lang="uk-UA" sz="8000" i="1" dirty="0" smtClean="0"/>
              <a:t/>
            </a:r>
            <a:br>
              <a:rPr lang="uk-UA" sz="8000" i="1" dirty="0" smtClean="0"/>
            </a:br>
            <a:r>
              <a:rPr lang="uk-UA" sz="8000" i="1" dirty="0" smtClean="0"/>
              <a:t>«</a:t>
            </a:r>
            <a:r>
              <a:rPr lang="ru-RU" sz="8000" dirty="0" smtClean="0"/>
              <a:t>Практикум</a:t>
            </a:r>
            <a:r>
              <a:rPr lang="uk-UA" sz="8000" i="1" dirty="0" smtClean="0"/>
              <a:t>»</a:t>
            </a:r>
            <a:endParaRPr lang="ru-RU" sz="80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86808" cy="4500594"/>
          </a:xfrm>
        </p:spPr>
        <p:txBody>
          <a:bodyPr rtlCol="0">
            <a:noAutofit/>
          </a:bodyPr>
          <a:lstStyle/>
          <a:p>
            <a:pPr indent="536575" algn="l"/>
            <a: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На столі стоять чотири стакани. Два з водою і два порожні. Як зробити так, щоб стакани чергувалися: повний, порожній, повний, порожній. Але є умова, що стакан один раз можна брати в руку.</a:t>
            </a:r>
            <a: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/>
            </a:r>
            <a:b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</a:br>
            <a: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Максимальний </a:t>
            </a:r>
            <a: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бал </a:t>
            </a:r>
            <a:r>
              <a:rPr lang="uk-UA" sz="4400" b="0" dirty="0" smtClean="0">
                <a:solidFill>
                  <a:schemeClr val="tx2">
                    <a:lumMod val="75000"/>
                  </a:schemeClr>
                </a:solidFill>
                <a:effectLst/>
              </a:rPr>
              <a:t>– 4. Час 30 с. </a:t>
            </a:r>
            <a:endParaRPr lang="ru-RU" sz="4400" b="0" i="1" dirty="0">
              <a:solidFill>
                <a:schemeClr val="tx2">
                  <a:lumMod val="75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571612"/>
            <a:ext cx="9429784" cy="2643206"/>
          </a:xfrm>
        </p:spPr>
        <p:txBody>
          <a:bodyPr rtlCol="0">
            <a:noAutofit/>
          </a:bodyPr>
          <a:lstStyle/>
          <a:p>
            <a:r>
              <a:rPr lang="en-US" sz="8000" i="1" dirty="0" smtClean="0">
                <a:solidFill>
                  <a:srgbClr val="C00000"/>
                </a:solidFill>
              </a:rPr>
              <a:t>V</a:t>
            </a:r>
            <a:r>
              <a:rPr lang="uk-UA" sz="8000" i="1" dirty="0" smtClean="0">
                <a:solidFill>
                  <a:srgbClr val="C00000"/>
                </a:solidFill>
              </a:rPr>
              <a:t>ІІ конкурс </a:t>
            </a:r>
            <a:r>
              <a:rPr lang="uk-UA" sz="8000" i="1" dirty="0" smtClean="0"/>
              <a:t/>
            </a:r>
            <a:br>
              <a:rPr lang="uk-UA" sz="8000" i="1" dirty="0" smtClean="0"/>
            </a:br>
            <a:r>
              <a:rPr lang="uk-UA" sz="8000" i="1" dirty="0" smtClean="0"/>
              <a:t>«</a:t>
            </a:r>
            <a:r>
              <a:rPr lang="ru-RU" sz="8000" dirty="0" err="1" smtClean="0"/>
              <a:t>Підказка</a:t>
            </a:r>
            <a:r>
              <a:rPr lang="uk-UA" sz="8000" i="1" dirty="0" smtClean="0"/>
              <a:t>»</a:t>
            </a:r>
            <a:endParaRPr lang="ru-RU" sz="8000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3" descr="http://img1.liveinternet.ru/images/attach/c/2/74/287/74287727_large_so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86256"/>
            <a:ext cx="2286016" cy="2250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3108" y="3857628"/>
            <a:ext cx="7000892" cy="2643206"/>
          </a:xfrm>
        </p:spPr>
        <p:txBody>
          <a:bodyPr rtlCol="0">
            <a:noAutofit/>
          </a:bodyPr>
          <a:lstStyle/>
          <a:p>
            <a:pPr algn="l"/>
            <a:r>
              <a:rPr lang="uk-UA" sz="2800" b="0" dirty="0" smtClean="0">
                <a:solidFill>
                  <a:schemeClr val="tx1"/>
                </a:solidFill>
                <a:effectLst/>
              </a:rPr>
              <a:t>Якщо ваші товариші не можуть дати відповіді, ви говорите </a:t>
            </a:r>
            <a:r>
              <a:rPr lang="uk-UA" sz="2800" b="0" dirty="0" err="1" smtClean="0">
                <a:solidFill>
                  <a:schemeClr val="tx1"/>
                </a:solidFill>
                <a:effectLst/>
              </a:rPr>
              <a:t>“Далі”</a:t>
            </a:r>
            <a:r>
              <a:rPr lang="uk-UA" sz="2800" b="0" dirty="0" smtClean="0">
                <a:solidFill>
                  <a:schemeClr val="tx1"/>
                </a:solidFill>
                <a:effectLst/>
              </a:rPr>
              <a:t>. Ваша задача: встигнути пояснити 10 картинок за 1 хвилину.</a:t>
            </a:r>
            <a:r>
              <a:rPr lang="en-US" sz="2800" b="0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2800" b="0" dirty="0" smtClean="0">
                <a:solidFill>
                  <a:schemeClr val="tx1"/>
                </a:solidFill>
                <a:effectLst/>
              </a:rPr>
            </a:b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Якщо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будуть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відгадані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всі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10 картинок, то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учасник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отримує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ще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2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бонусних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2800" b="0" dirty="0" err="1" smtClean="0">
                <a:solidFill>
                  <a:schemeClr val="tx1"/>
                </a:solidFill>
                <a:effectLst/>
              </a:rPr>
              <a:t>бали</a:t>
            </a:r>
            <a:r>
              <a:rPr lang="ru-RU" sz="2800" b="0" dirty="0" smtClean="0">
                <a:solidFill>
                  <a:schemeClr val="tx1"/>
                </a:solidFill>
                <a:effectLst/>
              </a:rPr>
              <a:t>. </a:t>
            </a:r>
            <a:endParaRPr lang="ru-RU" sz="2800" b="0" i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428604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1071546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5" name="Picture 3" descr="http://img1.liveinternet.ru/images/attach/c/2/74/287/74287727_large_sov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57694"/>
            <a:ext cx="2286016" cy="22504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714356"/>
            <a:ext cx="7715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4013"/>
            <a:r>
              <a:rPr lang="ru-RU" sz="2800" dirty="0" smtClean="0">
                <a:latin typeface="+mj-lt"/>
              </a:rPr>
              <a:t>Кожному </a:t>
            </a:r>
            <a:r>
              <a:rPr lang="ru-RU" sz="2800" dirty="0" err="1" smtClean="0">
                <a:latin typeface="+mj-lt"/>
              </a:rPr>
              <a:t>учаснику</a:t>
            </a:r>
            <a:r>
              <a:rPr lang="ru-RU" sz="2800" dirty="0" smtClean="0">
                <a:latin typeface="+mj-lt"/>
              </a:rPr>
              <a:t> буде показано по 10 картинок. Не </a:t>
            </a:r>
            <a:r>
              <a:rPr lang="ru-RU" sz="2800" dirty="0" err="1" smtClean="0">
                <a:latin typeface="+mj-lt"/>
              </a:rPr>
              <a:t>називаючи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їх</a:t>
            </a:r>
            <a:r>
              <a:rPr lang="ru-RU" sz="2800" dirty="0" smtClean="0">
                <a:latin typeface="+mj-lt"/>
              </a:rPr>
              <a:t>, </a:t>
            </a:r>
            <a:r>
              <a:rPr lang="ru-RU" sz="2800" dirty="0" err="1" smtClean="0">
                <a:latin typeface="+mj-lt"/>
              </a:rPr>
              <a:t>ви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повинні</a:t>
            </a:r>
            <a:r>
              <a:rPr lang="ru-RU" sz="2800" dirty="0" smtClean="0">
                <a:latin typeface="+mj-lt"/>
              </a:rPr>
              <a:t> так </a:t>
            </a:r>
            <a:r>
              <a:rPr lang="ru-RU" sz="2800" dirty="0" err="1" smtClean="0">
                <a:latin typeface="+mj-lt"/>
              </a:rPr>
              <a:t>їх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описати</a:t>
            </a:r>
            <a:r>
              <a:rPr lang="ru-RU" sz="2800" dirty="0" smtClean="0">
                <a:latin typeface="+mj-lt"/>
              </a:rPr>
              <a:t>, </a:t>
            </a:r>
            <a:r>
              <a:rPr lang="ru-RU" sz="2800" dirty="0" err="1" smtClean="0">
                <a:latin typeface="+mj-lt"/>
              </a:rPr>
              <a:t>щоб</a:t>
            </a:r>
            <a:r>
              <a:rPr lang="ru-RU" sz="2800" dirty="0" smtClean="0">
                <a:latin typeface="+mj-lt"/>
              </a:rPr>
              <a:t> ваш </a:t>
            </a:r>
            <a:r>
              <a:rPr lang="ru-RU" sz="2800" dirty="0" err="1" smtClean="0">
                <a:latin typeface="+mj-lt"/>
              </a:rPr>
              <a:t>помічник</a:t>
            </a:r>
            <a:r>
              <a:rPr lang="ru-RU" sz="2800" dirty="0" smtClean="0">
                <a:latin typeface="+mj-lt"/>
              </a:rPr>
              <a:t>, </a:t>
            </a:r>
            <a:r>
              <a:rPr lang="ru-RU" sz="2800" dirty="0" err="1" smtClean="0">
                <a:latin typeface="+mj-lt"/>
              </a:rPr>
              <a:t>який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цих</a:t>
            </a:r>
            <a:r>
              <a:rPr lang="ru-RU" sz="2800" dirty="0" smtClean="0">
                <a:latin typeface="+mj-lt"/>
              </a:rPr>
              <a:t> картинок не </a:t>
            </a:r>
            <a:r>
              <a:rPr lang="ru-RU" sz="2800" dirty="0" err="1" smtClean="0">
                <a:latin typeface="+mj-lt"/>
              </a:rPr>
              <a:t>бачитиме</a:t>
            </a:r>
            <a:r>
              <a:rPr lang="ru-RU" sz="2800" dirty="0" smtClean="0">
                <a:latin typeface="+mj-lt"/>
              </a:rPr>
              <a:t>, </a:t>
            </a:r>
            <a:r>
              <a:rPr lang="ru-RU" sz="2800" dirty="0" err="1" smtClean="0">
                <a:latin typeface="+mj-lt"/>
              </a:rPr>
              <a:t>зміг</a:t>
            </a:r>
            <a:r>
              <a:rPr lang="ru-RU" sz="2800" dirty="0" smtClean="0">
                <a:latin typeface="+mj-lt"/>
              </a:rPr>
              <a:t> легко </a:t>
            </a:r>
            <a:r>
              <a:rPr lang="ru-RU" sz="2800" dirty="0" err="1" smtClean="0">
                <a:latin typeface="+mj-lt"/>
              </a:rPr>
              <a:t>і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швидко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відгадати</a:t>
            </a:r>
            <a:r>
              <a:rPr lang="ru-RU" sz="2800" dirty="0" smtClean="0">
                <a:latin typeface="+mj-lt"/>
              </a:rPr>
              <a:t> дан</a:t>
            </a:r>
            <a:r>
              <a:rPr lang="uk-UA" sz="2800" dirty="0" smtClean="0">
                <a:latin typeface="+mj-lt"/>
              </a:rPr>
              <a:t>і</a:t>
            </a:r>
            <a:r>
              <a:rPr lang="ru-RU" sz="2800" dirty="0" smtClean="0">
                <a:latin typeface="+mj-lt"/>
              </a:rPr>
              <a:t> картинки. За </a:t>
            </a:r>
            <a:r>
              <a:rPr lang="ru-RU" sz="2800" dirty="0" err="1" smtClean="0">
                <a:latin typeface="+mj-lt"/>
              </a:rPr>
              <a:t>кожну</a:t>
            </a:r>
            <a:r>
              <a:rPr lang="ru-RU" sz="2800" dirty="0" smtClean="0">
                <a:latin typeface="+mj-lt"/>
              </a:rPr>
              <a:t> </a:t>
            </a:r>
            <a:r>
              <a:rPr lang="ru-RU" sz="2800" dirty="0" err="1" smtClean="0">
                <a:latin typeface="+mj-lt"/>
              </a:rPr>
              <a:t>відгадану</a:t>
            </a:r>
            <a:r>
              <a:rPr lang="ru-RU" sz="2800" dirty="0" smtClean="0">
                <a:latin typeface="+mj-lt"/>
              </a:rPr>
              <a:t> картинку </a:t>
            </a:r>
            <a:r>
              <a:rPr lang="ru-RU" sz="2800" dirty="0" err="1" smtClean="0">
                <a:latin typeface="+mj-lt"/>
              </a:rPr>
              <a:t>нараховується</a:t>
            </a:r>
            <a:r>
              <a:rPr lang="ru-RU" sz="2800" dirty="0" smtClean="0">
                <a:latin typeface="+mj-lt"/>
              </a:rPr>
              <a:t> по одному балу. 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714488"/>
            <a:ext cx="9429784" cy="2928958"/>
          </a:xfrm>
        </p:spPr>
        <p:txBody>
          <a:bodyPr rtlCol="0">
            <a:noAutofit/>
          </a:bodyPr>
          <a:lstStyle/>
          <a:p>
            <a:r>
              <a:rPr lang="ru-RU" sz="8000" dirty="0" err="1" smtClean="0">
                <a:solidFill>
                  <a:srgbClr val="C00000"/>
                </a:solidFill>
              </a:rPr>
              <a:t>Завдання</a:t>
            </a:r>
            <a:r>
              <a:rPr lang="ru-RU" sz="8000" dirty="0" smtClean="0">
                <a:solidFill>
                  <a:srgbClr val="C00000"/>
                </a:solidFill>
              </a:rPr>
              <a:t> для </a:t>
            </a:r>
            <a:r>
              <a:rPr lang="ru-RU" sz="8000" dirty="0" err="1" smtClean="0">
                <a:solidFill>
                  <a:srgbClr val="C00000"/>
                </a:solidFill>
              </a:rPr>
              <a:t>першого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err="1" smtClean="0">
                <a:solidFill>
                  <a:srgbClr val="C00000"/>
                </a:solidFill>
              </a:rPr>
              <a:t>учасника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1438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інструмент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" name="Рисунок 8" descr="http://ucareer.com.ua/wp-content/uploads/2011/07/%D0%BB%D0%B8%D0%BD%D0%B5%D0%B9%D0%BA%D0%B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714488"/>
            <a:ext cx="4131817" cy="338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2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143116"/>
            <a:ext cx="221457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фігура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3214678" y="2143116"/>
            <a:ext cx="4214842" cy="350046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3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14282" y="2071678"/>
            <a:ext cx="3286148" cy="923330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птах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5273" y="1415624"/>
            <a:ext cx="4184379" cy="451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929190" y="4714884"/>
            <a:ext cx="3857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Груша.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" name="Рисунок 9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3786190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1428736"/>
            <a:ext cx="6715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u="sng" dirty="0" smtClean="0">
                <a:solidFill>
                  <a:srgbClr val="002060"/>
                </a:solidFill>
              </a:rPr>
              <a:t>Фізика і біологія</a:t>
            </a:r>
            <a:endParaRPr lang="ru-RU" sz="5400" u="sng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4" y="2214554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/>
              <a:t>Плід якого дерева зазнає деформації від </a:t>
            </a:r>
            <a:r>
              <a:rPr lang="uk-UA" sz="3600" b="1" dirty="0" err="1" smtClean="0"/>
              <a:t>удара</a:t>
            </a:r>
            <a:r>
              <a:rPr lang="uk-UA" sz="3600" b="1" dirty="0" smtClean="0"/>
              <a:t> боксера?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4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3581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14311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професія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77008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428736"/>
            <a:ext cx="4429155" cy="5232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5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0090"/>
            <a:ext cx="77867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143116"/>
            <a:ext cx="2714644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орган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071678"/>
            <a:ext cx="4697677" cy="347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6</a:t>
            </a:r>
            <a:endParaRPr lang="ru-RU" sz="5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транспорт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6613" y="2471738"/>
            <a:ext cx="4981601" cy="398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7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4282" y="2143116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42844" y="214311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фрукт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785926"/>
            <a:ext cx="5153053" cy="442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8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36816"/>
            <a:ext cx="4286280" cy="34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857364"/>
            <a:ext cx="228601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прилад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3750" y="1403458"/>
            <a:ext cx="5310216" cy="452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9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1945179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інструмент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Picture 3" descr="C:\WINDOWS\Temp\Rar$DIa0.031\циркуль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08" y="857208"/>
            <a:ext cx="5500750" cy="550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10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явище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Picture 8" descr="foto240x32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071678"/>
            <a:ext cx="3143272" cy="41934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714488"/>
            <a:ext cx="9429784" cy="2928958"/>
          </a:xfrm>
        </p:spPr>
        <p:txBody>
          <a:bodyPr rtlCol="0">
            <a:noAutofit/>
          </a:bodyPr>
          <a:lstStyle/>
          <a:p>
            <a:r>
              <a:rPr lang="ru-RU" sz="8000" dirty="0" err="1" smtClean="0">
                <a:solidFill>
                  <a:srgbClr val="C00000"/>
                </a:solidFill>
              </a:rPr>
              <a:t>Завдання</a:t>
            </a:r>
            <a:r>
              <a:rPr lang="ru-RU" sz="8000" dirty="0" smtClean="0">
                <a:solidFill>
                  <a:srgbClr val="C00000"/>
                </a:solidFill>
              </a:rPr>
              <a:t> для другого </a:t>
            </a:r>
            <a:r>
              <a:rPr lang="ru-RU" sz="8000" dirty="0" err="1" smtClean="0">
                <a:solidFill>
                  <a:srgbClr val="C00000"/>
                </a:solidFill>
              </a:rPr>
              <a:t>учасника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571612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428596" y="2214554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інструмент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92194" name="Picture 2" descr="http://upload.wikimedia.org/wikipedia/commons/thumb/0/0f/Squadra_30_60.jpg/160px-Squadra_30_6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390339"/>
            <a:ext cx="3071834" cy="5030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2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14311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фігура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Параллелограмм 6"/>
          <p:cNvSpPr/>
          <p:nvPr/>
        </p:nvSpPr>
        <p:spPr>
          <a:xfrm>
            <a:off x="2643174" y="2571744"/>
            <a:ext cx="5429288" cy="2714644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Чотирикутники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286116" y="4714884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паралелограм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14752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357158" y="2643182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/>
              <a:t>В якого чотирикутника протилежні сторони попарно паралельні?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3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421484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928802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прилад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143116"/>
            <a:ext cx="5655250" cy="4421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4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557216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158" y="2088055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явище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http://img15.nnm.ru/3/0/e/c/2/ad683d454e55dc28cfa5296edd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1571612"/>
            <a:ext cx="564360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5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2866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2500330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Фрукт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285992"/>
            <a:ext cx="52410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6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143116"/>
            <a:ext cx="342902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тварина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8513" y="2505074"/>
            <a:ext cx="4953051" cy="3710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7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0090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928802"/>
            <a:ext cx="292895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b="1" dirty="0" smtClean="0"/>
              <a:t>професія</a:t>
            </a:r>
            <a:endParaRPr lang="uk-UA" sz="4400" b="1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3274" y="2500313"/>
            <a:ext cx="4729187" cy="3574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8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36816"/>
            <a:ext cx="4286280" cy="34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857364"/>
            <a:ext cx="1714512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птах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Picture 7" descr="Попугай ара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2285984" y="1571612"/>
            <a:ext cx="5927898" cy="4446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9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0090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транспорт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7" name="Picture 4" descr="pb_8398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3143240" y="2000240"/>
            <a:ext cx="5764966" cy="359726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10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4282" y="2071678"/>
            <a:ext cx="642942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016617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прилад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928802"/>
            <a:ext cx="4324372" cy="400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14346" y="1714488"/>
            <a:ext cx="9429784" cy="2928958"/>
          </a:xfrm>
        </p:spPr>
        <p:txBody>
          <a:bodyPr rtlCol="0">
            <a:noAutofit/>
          </a:bodyPr>
          <a:lstStyle/>
          <a:p>
            <a:r>
              <a:rPr lang="ru-RU" sz="8000" dirty="0" err="1" smtClean="0">
                <a:solidFill>
                  <a:srgbClr val="C00000"/>
                </a:solidFill>
              </a:rPr>
              <a:t>Завдання</a:t>
            </a:r>
            <a:r>
              <a:rPr lang="ru-RU" sz="8000" dirty="0" smtClean="0">
                <a:solidFill>
                  <a:srgbClr val="C00000"/>
                </a:solidFill>
              </a:rPr>
              <a:t> для </a:t>
            </a:r>
            <a:r>
              <a:rPr lang="ru-RU" sz="8000" dirty="0" err="1" smtClean="0">
                <a:solidFill>
                  <a:srgbClr val="C00000"/>
                </a:solidFill>
              </a:rPr>
              <a:t>третього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err="1" smtClean="0">
                <a:solidFill>
                  <a:srgbClr val="C00000"/>
                </a:solidFill>
              </a:rPr>
              <a:t>учасника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1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143116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214554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інструмент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http://www.komus.ru/photo/full/27493_1.jpg" id="7" name="Рисунок 6"/>
          <p:cNvPicPr/>
          <p:nvPr/>
        </p:nvPicPr>
        <p:blipFill>
          <a:blip r:embed="rId4"/>
          <a:srcRect r="8"/>
          <a:stretch>
            <a:fillRect/>
          </a:stretch>
        </p:blipFill>
        <p:spPr bwMode="auto">
          <a:xfrm>
            <a:off x="3286116" y="2214555"/>
            <a:ext cx="500066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285992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57620" y="4714884"/>
            <a:ext cx="49292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C00000"/>
                </a:solidFill>
              </a:rPr>
              <a:t>Відповідь: </a:t>
            </a:r>
            <a:r>
              <a:rPr lang="uk-UA" sz="3200" b="1" dirty="0" smtClean="0"/>
              <a:t>до кабінету директора.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8" name="Рисунок 7" descr="ANTN02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5" y="3786190"/>
            <a:ext cx="3429024" cy="285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28596" y="1214422"/>
            <a:ext cx="296427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u="sng" dirty="0" smtClean="0">
                <a:solidFill>
                  <a:srgbClr val="002060"/>
                </a:solidFill>
              </a:rPr>
              <a:t>Сюрприз</a:t>
            </a:r>
            <a:endParaRPr lang="ru-RU" sz="6000" u="sng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2285992"/>
            <a:ext cx="77153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/>
              <a:t>Тіло кинуте під кутом до горизонту, розбило вікно і приземлилося в учительській. До чийого кабінету здійснить переміщення юний футболіст?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2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143116"/>
            <a:ext cx="2500330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фігура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Трапеция 6"/>
          <p:cNvSpPr/>
          <p:nvPr/>
        </p:nvSpPr>
        <p:spPr>
          <a:xfrm>
            <a:off x="3143240" y="2571744"/>
            <a:ext cx="4643470" cy="285752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3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143116"/>
            <a:ext cx="37147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143116"/>
            <a:ext cx="2143140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прилад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1643050"/>
            <a:ext cx="4410098" cy="4430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4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143116"/>
            <a:ext cx="414340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14311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явище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http://stat8.blog.ru/lr/0a0f8319bdf5ea0acb28ffc794bc683a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643050"/>
            <a:ext cx="557216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5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6438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500306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фрукт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643050"/>
            <a:ext cx="4533924" cy="424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6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143116"/>
            <a:ext cx="61436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214554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професія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Рисунок 7" descr="19_img_4014_fo_40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1500174"/>
            <a:ext cx="414340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dirty="0" lang="uk-UA" smtClean="0" sz="4400">
                <a:solidFill>
                  <a:srgbClr val="C00000"/>
                </a:solidFill>
              </a:rPr>
              <a:t>7</a:t>
            </a:r>
            <a:endParaRPr dirty="0" lang="ru-RU" sz="540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4" name="Прямоугольник 3">
            <a:hlinkClick action="ppaction://hlinksldjump" r:id="rId3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ysClr lastClr="000000" val="windowText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1678"/>
            <a:ext cx="750099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85720" y="2000240"/>
            <a:ext cx="2643206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dirty="0" lang="uk-UA" smtClean="0" sz="4400"/>
              <a:t>тварина</a:t>
            </a:r>
            <a:endParaRPr dirty="0" lang="uk-UA" smtClean="0" sz="440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descr="http://www.sunhome.ru/UsersGallery/wallpapers/41/9100645.jpg" id="382978" name="Picture 2"/>
          <p:cNvPicPr>
            <a:picLocks noChangeArrowheads="1" noChangeAspect="1"/>
          </p:cNvPicPr>
          <p:nvPr/>
        </p:nvPicPr>
        <p:blipFill>
          <a:blip cstate="print" r:embed="rId4"/>
          <a:srcRect r="5"/>
          <a:stretch>
            <a:fillRect/>
          </a:stretch>
        </p:blipFill>
        <p:spPr bwMode="auto">
          <a:xfrm>
            <a:off x="2500298" y="1571612"/>
            <a:ext cx="5643602" cy="3878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8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36816"/>
            <a:ext cx="4286280" cy="348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1857364"/>
            <a:ext cx="1714512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птах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500306"/>
            <a:ext cx="5263361" cy="335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9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85720" y="2070090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85720" y="2071678"/>
            <a:ext cx="3071834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транспорт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500306"/>
            <a:ext cx="4867499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357298"/>
            <a:ext cx="7072330" cy="857256"/>
          </a:xfrm>
        </p:spPr>
        <p:txBody>
          <a:bodyPr rtlCol="0">
            <a:noAutofit/>
          </a:bodyPr>
          <a:lstStyle/>
          <a:p>
            <a:pPr algn="l"/>
            <a:r>
              <a:rPr lang="uk-UA" sz="4400" dirty="0" smtClean="0">
                <a:solidFill>
                  <a:srgbClr val="C00000"/>
                </a:solidFill>
              </a:rPr>
              <a:t>10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14282" y="2071678"/>
            <a:ext cx="800105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214282" y="2071678"/>
            <a:ext cx="3286148" cy="769441"/>
          </a:xfrm>
          <a:prstGeom prst="rect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uk-UA" sz="4400" dirty="0" smtClean="0"/>
              <a:t>інструмент</a:t>
            </a:r>
            <a:endParaRPr lang="uk-UA" sz="4400" dirty="0" smtClean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Picture 6" descr="C:\WINDOWS\Temp\Rar$DIa0.390\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465309"/>
            <a:ext cx="5500726" cy="48186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2876" y="1857364"/>
            <a:ext cx="9429784" cy="2928958"/>
          </a:xfrm>
        </p:spPr>
        <p:txBody>
          <a:bodyPr rtlCol="0">
            <a:noAutofit/>
          </a:bodyPr>
          <a:lstStyle/>
          <a:p>
            <a:r>
              <a:rPr lang="ru-RU" sz="8000" dirty="0" err="1" smtClean="0">
                <a:solidFill>
                  <a:srgbClr val="C00000"/>
                </a:solidFill>
              </a:rPr>
              <a:t>Завдання</a:t>
            </a:r>
            <a:r>
              <a:rPr lang="ru-RU" sz="8000" dirty="0" smtClean="0">
                <a:solidFill>
                  <a:srgbClr val="C00000"/>
                </a:solidFill>
              </a:rPr>
              <a:t> для четвертого </a:t>
            </a:r>
            <a:r>
              <a:rPr lang="ru-RU" sz="8000" dirty="0" err="1" smtClean="0">
                <a:solidFill>
                  <a:srgbClr val="C00000"/>
                </a:solidFill>
              </a:rPr>
              <a:t>учасника</a:t>
            </a:r>
            <a:endParaRPr lang="ru-RU" sz="8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285728"/>
            <a:ext cx="8572528" cy="1000132"/>
          </a:xfrm>
          <a:prstGeom prst="rect">
            <a:avLst/>
          </a:prstGeom>
          <a:solidFill>
            <a:schemeClr val="accent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15306" y="928670"/>
            <a:ext cx="928694" cy="928694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1826</TotalTime>
  <Words>1548</Words>
  <Application>Microsoft Office PowerPoint</Application>
  <PresentationFormat>Экран (4:3)</PresentationFormat>
  <Paragraphs>508</Paragraphs>
  <Slides>125</Slides>
  <Notes>115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125</vt:i4>
      </vt:variant>
    </vt:vector>
  </HeadingPairs>
  <TitlesOfParts>
    <vt:vector size="126" baseType="lpstr">
      <vt:lpstr>Presentation1</vt:lpstr>
      <vt:lpstr>Слайд 1</vt:lpstr>
      <vt:lpstr>Слайд 2</vt:lpstr>
      <vt:lpstr>Слайд 3</vt:lpstr>
      <vt:lpstr>Слайд 4</vt:lpstr>
      <vt:lpstr>Слайд 5</vt:lpstr>
      <vt:lpstr>1. Категорії</vt:lpstr>
      <vt:lpstr>Слайд 7</vt:lpstr>
      <vt:lpstr>Чотирикутники</vt:lpstr>
      <vt:lpstr>Слайд 9</vt:lpstr>
      <vt:lpstr>Трикутники</vt:lpstr>
      <vt:lpstr>Математика і література</vt:lpstr>
      <vt:lpstr>Математика і природа</vt:lpstr>
      <vt:lpstr>Фізика і географія</vt:lpstr>
      <vt:lpstr>Фізика</vt:lpstr>
      <vt:lpstr>Матиматика і мистецтво</vt:lpstr>
      <vt:lpstr>2.Категорії</vt:lpstr>
      <vt:lpstr>Фізика і біологія</vt:lpstr>
      <vt:lpstr>Чотирикутники</vt:lpstr>
      <vt:lpstr>Сюрприз</vt:lpstr>
      <vt:lpstr>Трикутники</vt:lpstr>
      <vt:lpstr>Математика і література</vt:lpstr>
      <vt:lpstr>Математика і природа</vt:lpstr>
      <vt:lpstr>Фізика і географія</vt:lpstr>
      <vt:lpstr>Фізика</vt:lpstr>
      <vt:lpstr>Математика і мистецтво</vt:lpstr>
      <vt:lpstr>3. Категорії</vt:lpstr>
      <vt:lpstr>Фізика і біологія</vt:lpstr>
      <vt:lpstr>Чотирикутники</vt:lpstr>
      <vt:lpstr>Сюрприз</vt:lpstr>
      <vt:lpstr>Трикутники</vt:lpstr>
      <vt:lpstr>Математика і література</vt:lpstr>
      <vt:lpstr>Математика і природа</vt:lpstr>
      <vt:lpstr>Фізика і географія</vt:lpstr>
      <vt:lpstr>Фізика</vt:lpstr>
      <vt:lpstr>Математика і мистецтво</vt:lpstr>
      <vt:lpstr>4. Категорії</vt:lpstr>
      <vt:lpstr>Фізика і біологія</vt:lpstr>
      <vt:lpstr>Чотирикутники</vt:lpstr>
      <vt:lpstr>Сюрприз</vt:lpstr>
      <vt:lpstr>Трикутники</vt:lpstr>
      <vt:lpstr>Математика і література</vt:lpstr>
      <vt:lpstr>Математика і природа</vt:lpstr>
      <vt:lpstr>Фізика і географія</vt:lpstr>
      <vt:lpstr>Фізика</vt:lpstr>
      <vt:lpstr>Математика і мистецтво</vt:lpstr>
      <vt:lpstr>Танець</vt:lpstr>
      <vt:lpstr>Слайд 47</vt:lpstr>
      <vt:lpstr>В цьому конкурсі пропонується висловити свою думку з питання: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Музична пауза </vt:lpstr>
      <vt:lpstr>V конкурс  «Мій коник»</vt:lpstr>
      <vt:lpstr>Слайд 61</vt:lpstr>
      <vt:lpstr>VІ конкурс  «Практикум»</vt:lpstr>
      <vt:lpstr>На столі стоять чотири стакани. Два з водою і два порожні. Як зробити так, щоб стакани чергувалися: повний, порожній, повний, порожній. Але є умова, що стакан один раз можна брати в руку. Максимальний бал – 4. Час 30 с. </vt:lpstr>
      <vt:lpstr>VІІ конкурс  «Підказка»</vt:lpstr>
      <vt:lpstr>Якщо ваші товариші не можуть дати відповіді, ви говорите “Далі”. Ваша задача: встигнути пояснити 10 картинок за 1 хвилину. Якщо будуть відгадані всі 10 картинок, то учасник отримує ще 2 бонусних бали. </vt:lpstr>
      <vt:lpstr>Завдання для першого учасника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Завдання для другого учасника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Завдання для третього учасника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Завдання для четвертого учасника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Музична пауза</vt:lpstr>
      <vt:lpstr>VІІІ конкурс  «Дуель»</vt:lpstr>
      <vt:lpstr>Зараз по черзі пролунає 10 запитань, кожне з яких оцінюється в 1 бал. Той, хто швидше з вас піднімає табличку “Еврика” після того, як питання буде зачитане, відповідатиме першим. Якщо ваша відповідь буде неправильна, то право правильно відповісти переходить до вашого суперника, але тоді дана відповідь оцінюватиметься в 2 бали. </vt:lpstr>
      <vt:lpstr>1</vt:lpstr>
      <vt:lpstr>2</vt:lpstr>
      <vt:lpstr>3</vt:lpstr>
      <vt:lpstr>4</vt:lpstr>
      <vt:lpstr>5</vt:lpstr>
      <vt:lpstr>6</vt:lpstr>
      <vt:lpstr>7</vt:lpstr>
      <vt:lpstr>8</vt:lpstr>
      <vt:lpstr>9</vt:lpstr>
      <vt:lpstr>10</vt:lpstr>
      <vt:lpstr>Додаткове запитання №1</vt:lpstr>
      <vt:lpstr>Додаткове запитання №2</vt:lpstr>
      <vt:lpstr>Вітаємо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Еврика</dc:title>
  <dc:subject>Еврика</dc:subject>
  <dc:creator> Цурман Л.І.</dc:creator>
  <cp:lastModifiedBy>User</cp:lastModifiedBy>
  <cp:revision>236</cp:revision>
  <dcterms:created xsi:type="dcterms:W3CDTF">2013-02-19T20:09:33Z</dcterms:created>
  <dcterms:modified xsi:type="dcterms:W3CDTF">2014-02-12T19:30:55Z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Wondershare Software</vt:lpwstr>
  </property>
  <property fmtid="{D5CDD505-2E9C-101B-9397-08002B2CF9AE}" name="NXPowerLiteLastOptimized" pid="2">
    <vt:lpwstr>2477631</vt:lpwstr>
  </property>
  <property fmtid="{D5CDD505-2E9C-101B-9397-08002B2CF9AE}" name="NXPowerLiteVersion" pid="3">
    <vt:lpwstr>D4.1.4</vt:lpwstr>
  </property>
</Properties>
</file>