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00" r:id="rId2"/>
    <p:sldId id="257" r:id="rId3"/>
    <p:sldId id="258" r:id="rId4"/>
    <p:sldId id="259" r:id="rId5"/>
    <p:sldId id="262" r:id="rId6"/>
    <p:sldId id="263" r:id="rId7"/>
    <p:sldId id="264" r:id="rId8"/>
    <p:sldId id="297" r:id="rId9"/>
    <p:sldId id="265" r:id="rId10"/>
    <p:sldId id="299" r:id="rId11"/>
    <p:sldId id="266" r:id="rId12"/>
    <p:sldId id="269" r:id="rId13"/>
    <p:sldId id="270" r:id="rId14"/>
    <p:sldId id="272" r:id="rId15"/>
    <p:sldId id="298" r:id="rId16"/>
    <p:sldId id="301" r:id="rId17"/>
    <p:sldId id="273" r:id="rId18"/>
    <p:sldId id="292" r:id="rId19"/>
    <p:sldId id="278" r:id="rId20"/>
    <p:sldId id="289" r:id="rId21"/>
    <p:sldId id="290" r:id="rId22"/>
    <p:sldId id="281" r:id="rId23"/>
    <p:sldId id="282" r:id="rId24"/>
    <p:sldId id="283" r:id="rId25"/>
    <p:sldId id="286" r:id="rId26"/>
    <p:sldId id="293" r:id="rId27"/>
    <p:sldId id="284" r:id="rId28"/>
    <p:sldId id="285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160EB2"/>
    <a:srgbClr val="FF3399"/>
    <a:srgbClr val="6600CC"/>
    <a:srgbClr val="FF3300"/>
    <a:srgbClr val="FFCCCC"/>
    <a:srgbClr val="CC0099"/>
    <a:srgbClr val="1C8994"/>
    <a:srgbClr val="CC99FF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701" autoAdjust="0"/>
  </p:normalViewPr>
  <p:slideViewPr>
    <p:cSldViewPr>
      <p:cViewPr varScale="1">
        <p:scale>
          <a:sx n="90" d="100"/>
          <a:sy n="90" d="100"/>
        </p:scale>
        <p:origin x="-22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B4299-EADA-4D8D-8699-BB0708492F26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FA99A8-8480-4CBA-B24B-69DD3A0BB4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307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0806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2352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420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6601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1907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1627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FA99A8-8480-4CBA-B24B-69DD3A0BB451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555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Xata%20-.mp4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f2.live4fun.ru/pictures/img_6061667_2077_18.jpg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7" Target="../media/image40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9.jpeg" Type="http://schemas.openxmlformats.org/officeDocument/2006/relationships/image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4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58.jpeg" Type="http://schemas.openxmlformats.org/officeDocument/2006/relationships/image"/><Relationship Id="rId5" Target="../media/image57.jpeg" Type="http://schemas.openxmlformats.org/officeDocument/2006/relationships/image"/><Relationship Id="rId4" Target="../media/image56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Deti-Online.com%20-%20&#1055;&#1077;&#1089;&#1077;&#1085;&#1082;&#1072;%20&#1052;&#1072;&#1084;&#1086;&#1085;&#1090;&#1105;&#1085;&#1082;&#1072;%20(&#1084;&#1080;&#1085;&#1091;&#1089;&#1086;&#1074;&#1082;&#1072;).mp3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се документы\Pictures\бума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715" y="142852"/>
            <a:ext cx="8858442" cy="660858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71472" y="107154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Arial Black" pitchFamily="34" charset="0"/>
              </a:rPr>
              <a:t>Презентація  проекту</a:t>
            </a:r>
            <a:br>
              <a:rPr lang="uk-UA" sz="48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uk-UA" sz="4800" b="1" dirty="0" smtClean="0">
                <a:solidFill>
                  <a:srgbClr val="FF0000"/>
                </a:solidFill>
                <a:latin typeface="Arial Black" pitchFamily="34" charset="0"/>
              </a:rPr>
              <a:t>“Винаходи людства”</a:t>
            </a:r>
            <a:endParaRPr lang="ru-RU" sz="48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4357694"/>
            <a:ext cx="6000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Arial Black" pitchFamily="34" charset="0"/>
              </a:rPr>
              <a:t>Підготували: 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Arial Black" pitchFamily="34" charset="0"/>
              </a:rPr>
              <a:t>учні 4 – Б класу та класовод 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Arial Black" pitchFamily="34" charset="0"/>
              </a:rPr>
              <a:t>Никоненко Наталія Петрівна</a:t>
            </a:r>
            <a:endParaRPr lang="ru-RU" sz="28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357166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</a:rPr>
              <a:t>Рідна хата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Администратор\Desktop\ENvpuM9Bc9A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1711" y="1285860"/>
            <a:ext cx="6342747" cy="50720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33292_html_1c5cc3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000526" cy="3000396"/>
          </a:xfrm>
          <a:prstGeom prst="rect">
            <a:avLst/>
          </a:prstGeom>
          <a:noFill/>
          <a:ln w="28575">
            <a:solidFill>
              <a:srgbClr val="6600CC"/>
            </a:solidFill>
          </a:ln>
        </p:spPr>
      </p:pic>
      <p:pic>
        <p:nvPicPr>
          <p:cNvPr id="3" name="Picture 2" descr="C:\Users\Администратор\Desktop\y5ztlpd5sr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8604"/>
            <a:ext cx="3952529" cy="2962073"/>
          </a:xfrm>
          <a:prstGeom prst="rect">
            <a:avLst/>
          </a:prstGeom>
          <a:noFill/>
          <a:ln w="28575">
            <a:solidFill>
              <a:srgbClr val="6600CC"/>
            </a:solidFill>
          </a:ln>
        </p:spPr>
      </p:pic>
      <p:pic>
        <p:nvPicPr>
          <p:cNvPr id="2050" name="Picture 2" descr="C:\Users\Администратор\Desktop\70-kvartirnyy-mnogoetazhnyy-zhiloy-dom-v-gorode-arhangels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643314"/>
            <a:ext cx="3643338" cy="2732504"/>
          </a:xfrm>
          <a:prstGeom prst="rect">
            <a:avLst/>
          </a:prstGeom>
          <a:noFill/>
          <a:ln w="28575">
            <a:solidFill>
              <a:srgbClr val="6600CC"/>
            </a:solidFill>
          </a:ln>
        </p:spPr>
      </p:pic>
      <p:pic>
        <p:nvPicPr>
          <p:cNvPr id="1027" name="Picture 3" descr="C:\Users\Администратор\Desktop\1400652181382_bullet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643314"/>
            <a:ext cx="4068787" cy="2714644"/>
          </a:xfrm>
          <a:prstGeom prst="rect">
            <a:avLst/>
          </a:prstGeom>
          <a:noFill/>
          <a:ln w="28575">
            <a:solidFill>
              <a:srgbClr val="6600C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428604"/>
            <a:ext cx="5572164" cy="1261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6600CC"/>
                </a:solidFill>
                <a:latin typeface="Arial Black" pitchFamily="34" charset="0"/>
              </a:rPr>
              <a:t>Наш вернісаж </a:t>
            </a:r>
            <a:endParaRPr lang="en-US" sz="4000" b="1" dirty="0" smtClean="0">
              <a:solidFill>
                <a:srgbClr val="6600CC"/>
              </a:solidFill>
              <a:latin typeface="Arial Black" pitchFamily="34" charset="0"/>
            </a:endParaRPr>
          </a:p>
          <a:p>
            <a:pPr algn="ctr"/>
            <a:r>
              <a:rPr lang="uk-UA" sz="3600" b="1" dirty="0" smtClean="0">
                <a:solidFill>
                  <a:srgbClr val="6600CC"/>
                </a:solidFill>
                <a:latin typeface="Arial Black" pitchFamily="34" charset="0"/>
              </a:rPr>
              <a:t> </a:t>
            </a:r>
            <a:endParaRPr lang="ru-RU" sz="3600" b="1" i="1" dirty="0">
              <a:solidFill>
                <a:srgbClr val="6600CC"/>
              </a:solidFill>
              <a:latin typeface="Arial Black" pitchFamily="34" charset="0"/>
            </a:endParaRPr>
          </a:p>
        </p:txBody>
      </p:sp>
      <p:pic>
        <p:nvPicPr>
          <p:cNvPr id="2050" name="Picture 2" descr="D:\Все документы\Pictures\ремонт книг\ремонт книг 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6286544" cy="471490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3399"/>
                </a:solidFill>
              </a:rPr>
              <a:t>Світлячки</a:t>
            </a:r>
            <a:endParaRPr lang="ru-RU" sz="4000" b="1" dirty="0">
              <a:solidFill>
                <a:srgbClr val="FF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uk-UA" b="1" dirty="0" smtClean="0"/>
              <a:t>Дізнались, яка література є  </a:t>
            </a:r>
            <a:endParaRPr lang="en-US" b="1" dirty="0" smtClean="0"/>
          </a:p>
          <a:p>
            <a:pPr algn="just">
              <a:buNone/>
            </a:pPr>
            <a:r>
              <a:rPr lang="uk-UA" b="1" dirty="0" smtClean="0"/>
              <a:t>    у шкільній бібліотеці з теми “Освітлення”.</a:t>
            </a:r>
          </a:p>
          <a:p>
            <a:pPr algn="just"/>
            <a:r>
              <a:rPr lang="uk-UA" b="1" dirty="0" smtClean="0"/>
              <a:t>З</a:t>
            </a:r>
            <a:r>
              <a:rPr lang="en-US" b="1" dirty="0" smtClean="0"/>
              <a:t>’</a:t>
            </a:r>
            <a:r>
              <a:rPr lang="uk-UA" b="1" dirty="0" smtClean="0"/>
              <a:t>ясували, що спонукало людей шукати нові способи освітлення.</a:t>
            </a:r>
          </a:p>
          <a:p>
            <a:pPr algn="just"/>
            <a:r>
              <a:rPr lang="uk-UA" b="1" dirty="0" smtClean="0"/>
              <a:t>Встановили ланцюжок вдосконалень освітлювальних приладів від найдавніших часів до сучасності.</a:t>
            </a:r>
          </a:p>
          <a:p>
            <a:pPr algn="just"/>
            <a:r>
              <a:rPr lang="uk-UA" b="1" dirty="0" smtClean="0"/>
              <a:t>Створили фотоколаж “Освітлення. Його трансформація в </a:t>
            </a:r>
            <a:r>
              <a:rPr lang="uk-UA" b="1" dirty="0" err="1" smtClean="0"/>
              <a:t>часі”</a:t>
            </a:r>
            <a:r>
              <a:rPr lang="uk-UA" b="1" dirty="0" smtClean="0"/>
              <a:t>.</a:t>
            </a:r>
            <a:endParaRPr lang="ru-RU" b="1" dirty="0"/>
          </a:p>
        </p:txBody>
      </p:sp>
      <p:pic>
        <p:nvPicPr>
          <p:cNvPr id="4" name="Рисунок 3" descr="C:\Users\Администратор\Desktop\энерг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42852"/>
            <a:ext cx="2714644" cy="214314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57166"/>
            <a:ext cx="40719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3200" dirty="0" smtClean="0"/>
          </a:p>
          <a:p>
            <a:endParaRPr lang="ru-RU" dirty="0"/>
          </a:p>
        </p:txBody>
      </p:sp>
      <p:pic>
        <p:nvPicPr>
          <p:cNvPr id="3" name="Рисунок 2" descr="Bonfir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2090378" cy="278608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Рисунок 3" descr="img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429000"/>
            <a:ext cx="2308668" cy="285752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Рисунок 4" descr="масляна-ламп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285728"/>
            <a:ext cx="2380240" cy="1976025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7" name="Рисунок 6" descr="Kerosene-lamp-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4" y="3357562"/>
            <a:ext cx="2071702" cy="3107553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Рисунок 9" descr="lapas_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6499874" y="715308"/>
            <a:ext cx="2571769" cy="171260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Рисунок 11" descr="http://f2.live4fun.ru/pictures/img_6061667_2077_18.jpg">
            <a:hlinkClick r:id="rId8" tgtFrame="_blank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12" y="2857496"/>
            <a:ext cx="1785950" cy="271464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53" name="Picture 1" descr="C:\Users\Администратор\Desktop\rubase_1_897750877_1203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768" y="3214686"/>
            <a:ext cx="1785950" cy="29714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се документы\Pictures\Отскан 1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7109252" cy="571504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3" name="Рисунок 2" descr="sphere_garden_en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3429000"/>
            <a:ext cx="2208677" cy="321471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4" name="Рисунок 3" descr="1456_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714356"/>
            <a:ext cx="2286016" cy="228601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8215370" cy="107721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3399"/>
                </a:solidFill>
                <a:latin typeface="Arial Black" pitchFamily="34" charset="0"/>
              </a:rPr>
              <a:t>Колаж</a:t>
            </a:r>
            <a:r>
              <a:rPr lang="en-US" sz="3200" b="1" dirty="0" smtClean="0">
                <a:solidFill>
                  <a:srgbClr val="FF3399"/>
                </a:solidFill>
                <a:latin typeface="Arial Black" pitchFamily="34" charset="0"/>
              </a:rPr>
              <a:t>  </a:t>
            </a:r>
            <a:r>
              <a:rPr lang="uk-UA" sz="3200" b="1" dirty="0" smtClean="0">
                <a:solidFill>
                  <a:srgbClr val="FF3399"/>
                </a:solidFill>
                <a:latin typeface="Arial Black" pitchFamily="34" charset="0"/>
              </a:rPr>
              <a:t>“</a:t>
            </a:r>
            <a:r>
              <a:rPr lang="ru-RU" sz="3200" b="1" dirty="0" smtClean="0">
                <a:solidFill>
                  <a:srgbClr val="FF3399"/>
                </a:solidFill>
                <a:latin typeface="Arial Black" pitchFamily="34" charset="0"/>
              </a:rPr>
              <a:t>Освітлення.</a:t>
            </a:r>
            <a:endParaRPr lang="en-US" sz="3200" b="1" dirty="0" smtClean="0">
              <a:solidFill>
                <a:srgbClr val="FF3399"/>
              </a:solidFill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3399"/>
                </a:solidFill>
                <a:latin typeface="Arial Black" pitchFamily="34" charset="0"/>
              </a:rPr>
              <a:t> Його</a:t>
            </a:r>
            <a:r>
              <a:rPr lang="en-US" sz="3200" b="1" dirty="0" smtClean="0">
                <a:solidFill>
                  <a:srgbClr val="FF3399"/>
                </a:solidFill>
                <a:latin typeface="Arial Black" pitchFamily="34" charset="0"/>
              </a:rPr>
              <a:t> </a:t>
            </a:r>
            <a:r>
              <a:rPr lang="ru-RU" sz="3200" b="1" dirty="0" smtClean="0">
                <a:solidFill>
                  <a:srgbClr val="FF3399"/>
                </a:solidFill>
                <a:latin typeface="Arial Black" pitchFamily="34" charset="0"/>
              </a:rPr>
              <a:t>трансформація в часі</a:t>
            </a:r>
            <a:r>
              <a:rPr lang="uk-UA" sz="3200" b="1" dirty="0" smtClean="0">
                <a:solidFill>
                  <a:srgbClr val="FF3399"/>
                </a:solidFill>
                <a:latin typeface="Arial Black" pitchFamily="34" charset="0"/>
              </a:rPr>
              <a:t>”</a:t>
            </a:r>
            <a:endParaRPr lang="ru-RU" sz="3200" b="1" dirty="0">
              <a:solidFill>
                <a:srgbClr val="FF3399"/>
              </a:solidFill>
              <a:latin typeface="Arial Black" pitchFamily="34" charset="0"/>
            </a:endParaRPr>
          </a:p>
        </p:txBody>
      </p:sp>
      <p:pic>
        <p:nvPicPr>
          <p:cNvPr id="1026" name="Picture 2" descr="D:\Все документы\Pictures\ремонт книг\ремонт книг 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982380"/>
            <a:ext cx="6119854" cy="45898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err="1" smtClean="0">
                <a:solidFill>
                  <a:srgbClr val="FF0000"/>
                </a:solidFill>
              </a:rPr>
              <a:t>Читайлики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uk-UA" dirty="0" smtClean="0"/>
              <a:t>Звернулися до бібліотекаря,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  </a:t>
            </a:r>
            <a:r>
              <a:rPr lang="uk-UA" dirty="0" smtClean="0"/>
              <a:t> щоб з</a:t>
            </a:r>
            <a:r>
              <a:rPr lang="en-US" dirty="0" smtClean="0"/>
              <a:t>’</a:t>
            </a:r>
            <a:r>
              <a:rPr lang="uk-UA" dirty="0" smtClean="0"/>
              <a:t>ясувати, яка література допоможе дослідити, як книга прийшла до людей, як вона змінювалася з розвитком людства.</a:t>
            </a:r>
          </a:p>
          <a:p>
            <a:pPr algn="just"/>
            <a:r>
              <a:rPr lang="uk-UA" dirty="0" smtClean="0"/>
              <a:t>Відшукали фольклорні перлини нашого народу про книгу, розучили пісню.</a:t>
            </a:r>
          </a:p>
          <a:p>
            <a:pPr algn="just"/>
            <a:r>
              <a:rPr lang="uk-UA" dirty="0" smtClean="0"/>
              <a:t>Разом з батьками створили відеоролик про нашу дружбу з книгою.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C:\Users\Администратор\Desktop\9133401-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5054">
            <a:off x="6000760" y="214290"/>
            <a:ext cx="2357454" cy="1896452"/>
          </a:xfrm>
          <a:prstGeom prst="roundRect">
            <a:avLst>
              <a:gd name="adj" fmla="val 16667"/>
            </a:avLst>
          </a:prstGeom>
          <a:ln>
            <a:solidFill>
              <a:srgbClr val="FF33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9" descr="j02382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52"/>
            <a:ext cx="2427288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43078" y="5072074"/>
            <a:ext cx="6343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FF"/>
                </a:solidFill>
              </a:rPr>
              <a:t>Звідки до нас книга</a:t>
            </a:r>
            <a:br>
              <a:rPr lang="uk-UA" sz="4000" b="1" dirty="0" smtClean="0">
                <a:solidFill>
                  <a:srgbClr val="FF00FF"/>
                </a:solidFill>
              </a:rPr>
            </a:br>
            <a:r>
              <a:rPr lang="uk-UA" sz="4000" b="1" dirty="0" smtClean="0">
                <a:solidFill>
                  <a:srgbClr val="FF00FF"/>
                </a:solidFill>
              </a:rPr>
              <a:t>    прийшла?</a:t>
            </a:r>
            <a:r>
              <a:rPr lang="ru-RU" sz="4000" b="1" dirty="0" smtClean="0">
                <a:solidFill>
                  <a:srgbClr val="FF00FF"/>
                </a:solidFill>
              </a:rPr>
              <a:t> </a:t>
            </a:r>
            <a:endParaRPr lang="ru-RU" sz="4000" b="1" dirty="0">
              <a:solidFill>
                <a:srgbClr val="FF00FF"/>
              </a:solidFill>
            </a:endParaRPr>
          </a:p>
        </p:txBody>
      </p:sp>
      <p:pic>
        <p:nvPicPr>
          <p:cNvPr id="1026" name="Picture 2" descr="C:\Users\Администратор\Desktop\f_4da9cb99cb1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71480"/>
            <a:ext cx="5643602" cy="447278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0000"/>
                </a:solidFill>
              </a:rPr>
              <a:t>Глиняні таблички</a:t>
            </a:r>
            <a:endParaRPr b="1" dirty="0" lang="ru-RU" sz="4000">
              <a:solidFill>
                <a:srgbClr val="FF0000"/>
              </a:solidFill>
            </a:endParaRPr>
          </a:p>
        </p:txBody>
      </p:sp>
      <p:pic>
        <p:nvPicPr>
          <p:cNvPr descr="image002" id="5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 rot="21164365">
            <a:off x="307745" y="1088984"/>
            <a:ext cx="2713457" cy="278171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descr="F:\история книги\плттк а.jpeg" id="6" name="Picture 5"/>
          <p:cNvPicPr>
            <a:picLocks noChangeArrowheads="1" noChangeAspect="1"/>
          </p:cNvPicPr>
          <p:nvPr/>
        </p:nvPicPr>
        <p:blipFill>
          <a:blip cstate="print" r:embed="rId3"/>
          <a:srcRect r="170"/>
          <a:stretch>
            <a:fillRect/>
          </a:stretch>
        </p:blipFill>
        <p:spPr bwMode="auto">
          <a:xfrm>
            <a:off x="1214414" y="3857628"/>
            <a:ext cx="3714776" cy="267098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descr="p_pismo01" id="7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849351">
            <a:off x="6265569" y="1407792"/>
            <a:ext cx="2472605" cy="247260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9" name="Picture 27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286116" y="1214422"/>
            <a:ext cx="2487850" cy="2423349"/>
          </a:xfrm>
          <a:prstGeom prst="rect">
            <a:avLst/>
          </a:prstGeom>
          <a:ln w="28575">
            <a:solidFill>
              <a:srgbClr val="00B0F0"/>
            </a:solidFill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Администратор\Desktop\1024px-Sales_contract_Shuruppak_Louvre_AO3760.jpg" id="17409" name="Picture 1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214942" y="3929066"/>
            <a:ext cx="2647712" cy="250033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descr="C:\Users\Администратор\Desktop\Calame-1.jpg" id="17410" name="Picture 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 rot="486347">
            <a:off x="1318367" y="2392888"/>
            <a:ext cx="155674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785926"/>
            <a:ext cx="7858180" cy="44012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       </a:t>
            </a:r>
            <a:r>
              <a:rPr lang="uk-UA" sz="2800" dirty="0" smtClean="0"/>
              <a:t>Наш 4-Б клас на уроці громадянської освіти вивчав тему “Історії досягнень людини в науці, спорті, мистецтві”. І скільки виникло питань! </a:t>
            </a:r>
            <a:endParaRPr lang="en-US" sz="2800" dirty="0" smtClean="0"/>
          </a:p>
          <a:p>
            <a:pPr algn="just"/>
            <a:r>
              <a:rPr lang="en-US" sz="2800" dirty="0" smtClean="0">
                <a:solidFill>
                  <a:schemeClr val="tx1"/>
                </a:solidFill>
              </a:rPr>
              <a:t>       </a:t>
            </a:r>
            <a:r>
              <a:rPr lang="uk-UA" sz="2800" dirty="0" smtClean="0">
                <a:solidFill>
                  <a:schemeClr val="tx1"/>
                </a:solidFill>
              </a:rPr>
              <a:t>Ми оточені речами, якими постійно користуємося вдома, у школі. Живемо у затишних будинках, щодня горить світло, працює телевізор, комп</a:t>
            </a:r>
            <a:r>
              <a:rPr lang="en-US" sz="2800" dirty="0" smtClean="0">
                <a:solidFill>
                  <a:schemeClr val="tx1"/>
                </a:solidFill>
              </a:rPr>
              <a:t>’</a:t>
            </a:r>
            <a:r>
              <a:rPr lang="uk-UA" sz="2800" dirty="0" smtClean="0">
                <a:solidFill>
                  <a:schemeClr val="tx1"/>
                </a:solidFill>
              </a:rPr>
              <a:t>ютер. “Звідки взялися всі ті речі, які нас </a:t>
            </a:r>
            <a:r>
              <a:rPr lang="uk-UA" sz="2800" dirty="0" smtClean="0"/>
              <a:t>оточують? Хто їх придумав? Що спонукало людей до винахідництва?” Так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  <a:r>
              <a:rPr lang="uk-UA" sz="2800" dirty="0" smtClean="0">
                <a:solidFill>
                  <a:schemeClr val="tx1"/>
                </a:solidFill>
              </a:rPr>
              <a:t>вирішили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  <a:r>
              <a:rPr lang="uk-UA" sz="2800" dirty="0" smtClean="0"/>
              <a:t>створити проект “Винаходи людства”.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500042"/>
            <a:ext cx="7005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0099"/>
                </a:solidFill>
              </a:rPr>
              <a:t>Історія виникнення проекту</a:t>
            </a:r>
            <a:endParaRPr lang="ru-RU" sz="44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                     Книги - стрічки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папир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876"/>
            <a:ext cx="3071802" cy="3071802"/>
          </a:xfrm>
        </p:spPr>
      </p:pic>
      <p:pic>
        <p:nvPicPr>
          <p:cNvPr id="6" name="Рисунок 5" descr="P._Oxy._XXII_2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1285860"/>
            <a:ext cx="4833971" cy="2947543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000364" y="5072074"/>
            <a:ext cx="20284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C0099"/>
                </a:solidFill>
              </a:rPr>
              <a:t>   </a:t>
            </a:r>
          </a:p>
          <a:p>
            <a:r>
              <a:rPr lang="uk-UA" sz="3600" b="1" dirty="0" smtClean="0">
                <a:solidFill>
                  <a:srgbClr val="CC0099"/>
                </a:solidFill>
              </a:rPr>
              <a:t>   Папірус</a:t>
            </a:r>
            <a:endParaRPr lang="ru-RU" sz="3600" b="1" dirty="0">
              <a:solidFill>
                <a:srgbClr val="CC0099"/>
              </a:solidFill>
            </a:endParaRPr>
          </a:p>
        </p:txBody>
      </p:sp>
      <p:pic>
        <p:nvPicPr>
          <p:cNvPr id="1026" name="Picture 2" descr="http://hurghada-life.ru/wp-content/uploads/2012/05/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3248025" cy="320040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Рисунок 8" descr="2013-03-01_1711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4357694"/>
            <a:ext cx="3143272" cy="2295955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C0099"/>
                </a:solidFill>
              </a:rPr>
              <a:t>Книги зі шкіри</a:t>
            </a:r>
            <a:endParaRPr lang="ru-RU" sz="4000" b="1" dirty="0">
              <a:solidFill>
                <a:srgbClr val="CC0099"/>
              </a:solidFill>
            </a:endParaRPr>
          </a:p>
        </p:txBody>
      </p:sp>
      <p:pic>
        <p:nvPicPr>
          <p:cNvPr id="7" name="Picture 2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29190" y="3857628"/>
            <a:ext cx="3610515" cy="2571768"/>
          </a:xfrm>
          <a:prstGeom prst="rect">
            <a:avLst/>
          </a:prstGeom>
          <a:ln w="28575">
            <a:solidFill>
              <a:srgbClr val="66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1357298"/>
            <a:ext cx="3571900" cy="3810726"/>
          </a:xfrm>
          <a:prstGeom prst="rect">
            <a:avLst/>
          </a:prstGeom>
          <a:ln w="28575">
            <a:solidFill>
              <a:srgbClr val="66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63_2_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428736"/>
            <a:ext cx="3357586" cy="2173137"/>
          </a:xfrm>
          <a:prstGeom prst="rect">
            <a:avLst/>
          </a:prstGeom>
          <a:noFill/>
          <a:ln w="28575">
            <a:solidFill>
              <a:srgbClr val="6600CC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071538" y="5429264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Пергамент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Рукописні книги на папері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29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1262334">
            <a:off x="361816" y="1467549"/>
            <a:ext cx="2466206" cy="2872317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357290" y="5929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Picture 27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214546" y="4000504"/>
            <a:ext cx="3796325" cy="261279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7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500430" y="1428736"/>
            <a:ext cx="2100263" cy="2160588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несто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571612"/>
            <a:ext cx="2723436" cy="421484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3399"/>
                </a:solidFill>
                <a:latin typeface="+mn-lt"/>
              </a:rPr>
              <a:t>Винахідник книгодрукування в Європі – </a:t>
            </a:r>
            <a:r>
              <a:rPr lang="uk-UA" b="1" dirty="0" err="1" smtClean="0">
                <a:solidFill>
                  <a:srgbClr val="FF3399"/>
                </a:solidFill>
                <a:latin typeface="+mn-lt"/>
              </a:rPr>
              <a:t>Іоган</a:t>
            </a:r>
            <a:r>
              <a:rPr lang="uk-UA" b="1" dirty="0" smtClean="0">
                <a:solidFill>
                  <a:srgbClr val="FF3399"/>
                </a:solidFill>
                <a:latin typeface="+mn-lt"/>
              </a:rPr>
              <a:t> </a:t>
            </a:r>
            <a:r>
              <a:rPr lang="uk-UA" b="1" dirty="0" err="1" smtClean="0">
                <a:solidFill>
                  <a:srgbClr val="FF3399"/>
                </a:solidFill>
                <a:latin typeface="+mn-lt"/>
              </a:rPr>
              <a:t>Гутенберг</a:t>
            </a:r>
            <a:endParaRPr lang="ru-RU" b="1" dirty="0">
              <a:solidFill>
                <a:srgbClr val="FF3399"/>
              </a:solidFill>
              <a:latin typeface="+mn-lt"/>
            </a:endParaRPr>
          </a:p>
        </p:txBody>
      </p:sp>
      <p:pic>
        <p:nvPicPr>
          <p:cNvPr id="6" name="Picture 2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4281" y="1500174"/>
            <a:ext cx="2398275" cy="3357586"/>
          </a:xfrm>
          <a:prstGeom prst="rect">
            <a:avLst/>
          </a:prstGeom>
          <a:ln w="28575">
            <a:solidFill>
              <a:srgbClr val="CC00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33"/>
          <p:cNvGrpSpPr>
            <a:grpSpLocks/>
          </p:cNvGrpSpPr>
          <p:nvPr/>
        </p:nvGrpSpPr>
        <p:grpSpPr bwMode="auto">
          <a:xfrm>
            <a:off x="2786050" y="1785926"/>
            <a:ext cx="6072229" cy="4500591"/>
            <a:chOff x="3097110" y="1827693"/>
            <a:chExt cx="4895660" cy="2327389"/>
          </a:xfrm>
        </p:grpSpPr>
        <p:pic>
          <p:nvPicPr>
            <p:cNvPr id="8" name="Picture 27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680109" y="1827693"/>
              <a:ext cx="2312661" cy="1625479"/>
            </a:xfrm>
            <a:prstGeom prst="rect">
              <a:avLst/>
            </a:prstGeom>
            <a:ln w="28575">
              <a:solidFill>
                <a:srgbClr val="CC0099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Picture 29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3097110" y="2344890"/>
              <a:ext cx="2419032" cy="1810192"/>
            </a:xfrm>
            <a:prstGeom prst="rect">
              <a:avLst/>
            </a:prstGeom>
            <a:ln w="28575">
              <a:solidFill>
                <a:srgbClr val="CC0099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0" name="TextBox 9"/>
          <p:cNvSpPr txBox="1"/>
          <p:nvPr/>
        </p:nvSpPr>
        <p:spPr>
          <a:xfrm>
            <a:off x="5786446" y="5000636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Друкарська 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форма і перша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 друкарська книга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9" y="1714488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</a:rPr>
              <a:t>1447 рік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500042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4000" b="1" dirty="0" smtClean="0">
                <a:solidFill>
                  <a:srgbClr val="0070C0"/>
                </a:solidFill>
                <a:latin typeface="+mj-lt"/>
              </a:rPr>
              <a:t>Іван Федоров – першодрукар </a:t>
            </a:r>
          </a:p>
          <a:p>
            <a:pPr algn="ctr">
              <a:lnSpc>
                <a:spcPct val="90000"/>
              </a:lnSpc>
            </a:pPr>
            <a:r>
              <a:rPr lang="uk-UA" sz="4000" b="1" dirty="0" smtClean="0">
                <a:solidFill>
                  <a:srgbClr val="0070C0"/>
                </a:solidFill>
                <a:latin typeface="+mj-lt"/>
              </a:rPr>
              <a:t>в Україні</a:t>
            </a:r>
            <a:endParaRPr lang="ru-RU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" name="Рисунок 3" descr="ad7fba1762b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643050"/>
            <a:ext cx="4857784" cy="3635748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4332" y="1571612"/>
            <a:ext cx="3106001" cy="414340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9" name="Рисунок 8" descr="slide_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4714884"/>
            <a:ext cx="2643206" cy="1982405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357950" y="5857892"/>
            <a:ext cx="2571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Верстат, на якому надруковано Буквар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592933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1574 рік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36252" y="5723880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1268" name="Picture 4" descr="C:\Users\Администратор\Desktop\9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4466280"/>
            <a:ext cx="1714512" cy="216028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3399"/>
                </a:solidFill>
              </a:rPr>
              <a:t>Електронна книга</a:t>
            </a:r>
            <a:endParaRPr lang="ru-RU" sz="4000" b="1" dirty="0">
              <a:solidFill>
                <a:srgbClr val="FF3399"/>
              </a:solidFill>
            </a:endParaRPr>
          </a:p>
        </p:txBody>
      </p:sp>
      <p:pic>
        <p:nvPicPr>
          <p:cNvPr id="4" name="Содержимое 3" descr="2494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2214554"/>
            <a:ext cx="3851281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CC00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 descr="http://upload.wikimedia.org/wikipedia/commons/thumb/0/0b/Kindle_DX_Front.jpg/640px-Kindle_DX_Fro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3857652" cy="5229621"/>
          </a:xfrm>
          <a:prstGeom prst="rect">
            <a:avLst/>
          </a:prstGeom>
          <a:noFill/>
          <a:ln w="28575">
            <a:solidFill>
              <a:srgbClr val="CC00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00042"/>
            <a:ext cx="7072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Народна мудрість про книгу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500174"/>
            <a:ext cx="7643866" cy="44319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b="1" dirty="0" smtClean="0"/>
              <a:t> </a:t>
            </a:r>
            <a:r>
              <a:rPr lang="ru-RU" sz="2400" b="1" dirty="0" smtClean="0"/>
              <a:t>Книга – твій друг, без неї – як без рук.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З книгою жити – з добром дружити.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Книга для розуму, що теплий дощик для   посівів.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Золото добувай із землі, а знання з книг.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З книгою дружити – весь вік не тужити.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Книга – не пряник, а людей до себе манить.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Книга – дзеркало життя. 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Книга вчить, як на світі жить.</a:t>
            </a:r>
          </a:p>
          <a:p>
            <a:pPr marL="514350" indent="-514350" algn="just">
              <a:buFont typeface="Arial" pitchFamily="34" charset="0"/>
              <a:buChar char="•"/>
            </a:pPr>
            <a:r>
              <a:rPr lang="ru-RU" sz="2400" b="1" dirty="0" smtClean="0"/>
              <a:t> Книга – ключ до знань.</a:t>
            </a:r>
          </a:p>
          <a:p>
            <a:pPr marL="514350" indent="-514350" algn="just">
              <a:buFont typeface="Arial" pitchFamily="34" charset="0"/>
              <a:buChar char="•"/>
            </a:pPr>
            <a:endParaRPr lang="ru-RU" sz="2400" b="1" dirty="0" smtClean="0"/>
          </a:p>
          <a:p>
            <a:pPr marL="514350" indent="-514350" algn="just"/>
            <a:r>
              <a:rPr lang="ru-RU" sz="2400" b="1" dirty="0" smtClean="0"/>
              <a:t> </a:t>
            </a:r>
          </a:p>
          <a:p>
            <a:endParaRPr lang="ru-RU" dirty="0"/>
          </a:p>
        </p:txBody>
      </p:sp>
      <p:pic>
        <p:nvPicPr>
          <p:cNvPr id="5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786190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428604"/>
            <a:ext cx="7572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Наша дружба з книгою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Все документы\Pictures\Ролік про книгу\шкільна бібд\последние 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357298"/>
            <a:ext cx="6477045" cy="48577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err="1" smtClean="0">
                <a:solidFill>
                  <a:srgbClr val="7030A0"/>
                </a:solidFill>
              </a:rPr>
              <a:t>Чомусики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uk-UA" dirty="0" smtClean="0"/>
              <a:t>Знайшли матеріал про винаходи </a:t>
            </a:r>
          </a:p>
          <a:p>
            <a:pPr algn="just">
              <a:buNone/>
            </a:pPr>
            <a:r>
              <a:rPr lang="en-US" dirty="0" smtClean="0"/>
              <a:t>    </a:t>
            </a:r>
            <a:r>
              <a:rPr lang="uk-UA" dirty="0" smtClean="0"/>
              <a:t>у журналах “Пізнайко”, 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uk-UA" dirty="0" smtClean="0"/>
              <a:t>“Барвінок” і підготували розповідь про них.</a:t>
            </a:r>
          </a:p>
          <a:p>
            <a:pPr algn="just"/>
            <a:r>
              <a:rPr lang="uk-UA" dirty="0" smtClean="0"/>
              <a:t>Розіграли виставу і показали її третьокласникам.</a:t>
            </a:r>
            <a:endParaRPr lang="ru-RU" dirty="0"/>
          </a:p>
        </p:txBody>
      </p:sp>
      <p:pic>
        <p:nvPicPr>
          <p:cNvPr id="3074" name="Picture 2" descr="C:\Users\Администратор\Desktop\DSC_2994_e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145">
            <a:off x="517840" y="4426159"/>
            <a:ext cx="2898792" cy="193252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6600C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 descr="C:\Users\Администратор\Desktop\1385505301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643446"/>
            <a:ext cx="1785950" cy="177801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6600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Администратор\Desktop\диски.болва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9912">
            <a:off x="6085390" y="4357694"/>
            <a:ext cx="2701437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6600C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C:\Users\Администратор\Desktop\p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42852"/>
            <a:ext cx="2357454" cy="2357454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600CC"/>
                </a:solidFill>
              </a:rPr>
              <a:t>Гра </a:t>
            </a:r>
            <a:r>
              <a:rPr lang="uk-UA" b="1" dirty="0" err="1" smtClean="0">
                <a:solidFill>
                  <a:srgbClr val="6600CC"/>
                </a:solidFill>
              </a:rPr>
              <a:t>“Юні</a:t>
            </a:r>
            <a:r>
              <a:rPr lang="uk-UA" b="1" dirty="0" smtClean="0">
                <a:solidFill>
                  <a:srgbClr val="6600CC"/>
                </a:solidFill>
              </a:rPr>
              <a:t> </a:t>
            </a:r>
            <a:r>
              <a:rPr lang="uk-UA" b="1" dirty="0" err="1" smtClean="0">
                <a:solidFill>
                  <a:srgbClr val="6600CC"/>
                </a:solidFill>
              </a:rPr>
              <a:t>винахідники”</a:t>
            </a:r>
            <a:endParaRPr lang="ru-RU" b="1" dirty="0">
              <a:solidFill>
                <a:srgbClr val="6600CC"/>
              </a:solidFill>
            </a:endParaRPr>
          </a:p>
        </p:txBody>
      </p:sp>
      <p:pic>
        <p:nvPicPr>
          <p:cNvPr id="4098" name="Picture 2" descr="C:\Users\Администратор\Desktop\1235744727_cd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00042"/>
            <a:ext cx="5214974" cy="52149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5429264"/>
            <a:ext cx="778674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3399"/>
                </a:solidFill>
              </a:rPr>
              <a:t>Поміркуйте і запропонуйте, як можна дати цьому дискові друге життя.</a:t>
            </a:r>
            <a:endParaRPr lang="ru-RU" sz="32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072494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Для роботи ми об</a:t>
            </a:r>
            <a:r>
              <a:rPr lang="en-US" sz="3600" b="1" dirty="0" smtClean="0">
                <a:solidFill>
                  <a:srgbClr val="FF0000"/>
                </a:solidFill>
              </a:rPr>
              <a:t>’</a:t>
            </a:r>
            <a:r>
              <a:rPr lang="uk-UA" sz="3600" b="1" dirty="0" smtClean="0">
                <a:solidFill>
                  <a:srgbClr val="FF0000"/>
                </a:solidFill>
              </a:rPr>
              <a:t>єдналися у групи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Все документы\Pictures\4-Б 2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642821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8596" y="1857364"/>
            <a:ext cx="207170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Всезнайки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786578" y="1571612"/>
            <a:ext cx="200026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3399"/>
                </a:solidFill>
              </a:rPr>
              <a:t>Світлячки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857760"/>
            <a:ext cx="214314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rgbClr val="FF00FF"/>
                </a:solidFill>
              </a:rPr>
              <a:t>Читайлики</a:t>
            </a:r>
            <a:endParaRPr lang="ru-RU" sz="3200" dirty="0">
              <a:solidFill>
                <a:srgbClr val="FF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5857892"/>
            <a:ext cx="200026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rgbClr val="7030A0"/>
                </a:solidFill>
              </a:rPr>
              <a:t>Чомусики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allAtOnce" animBg="1"/>
      <p:bldP spid="6" grpId="0" build="allAtOnce" animBg="1"/>
      <p:bldP spid="7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3300"/>
                </a:solidFill>
              </a:rPr>
              <a:t>Запитання від Машини часу</a:t>
            </a:r>
            <a:endParaRPr lang="ru-RU" b="1" dirty="0">
              <a:solidFill>
                <a:srgbClr val="FF3300"/>
              </a:solidFill>
            </a:endParaRPr>
          </a:p>
        </p:txBody>
      </p:sp>
      <p:pic>
        <p:nvPicPr>
          <p:cNvPr id="4" name="Содержимое 3" descr="37216267e47e8dc95491027d2a445f61_log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582" y="1357298"/>
            <a:ext cx="4500120" cy="3006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42910" y="4714884"/>
            <a:ext cx="7786742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uk-UA" sz="2400" b="1" dirty="0" smtClean="0">
                <a:solidFill>
                  <a:srgbClr val="160EB2"/>
                </a:solidFill>
              </a:rPr>
              <a:t>Які винаходи ви </a:t>
            </a:r>
            <a:r>
              <a:rPr lang="uk-UA" sz="2400" b="1" dirty="0" err="1" smtClean="0">
                <a:solidFill>
                  <a:srgbClr val="160EB2"/>
                </a:solidFill>
              </a:rPr>
              <a:t>запам</a:t>
            </a:r>
            <a:r>
              <a:rPr lang="en-US" sz="2400" b="1" dirty="0" smtClean="0">
                <a:solidFill>
                  <a:srgbClr val="160EB2"/>
                </a:solidFill>
              </a:rPr>
              <a:t>’</a:t>
            </a:r>
            <a:r>
              <a:rPr lang="uk-UA" sz="2400" b="1" dirty="0" err="1" smtClean="0">
                <a:solidFill>
                  <a:srgbClr val="160EB2"/>
                </a:solidFill>
              </a:rPr>
              <a:t>ятали</a:t>
            </a:r>
            <a:r>
              <a:rPr lang="uk-UA" sz="2400" b="1" dirty="0" smtClean="0">
                <a:solidFill>
                  <a:srgbClr val="160EB2"/>
                </a:solidFill>
              </a:rPr>
              <a:t>?</a:t>
            </a:r>
          </a:p>
          <a:p>
            <a:pPr algn="just">
              <a:buFont typeface="Wingdings" pitchFamily="2" charset="2"/>
              <a:buChar char="ü"/>
            </a:pPr>
            <a:r>
              <a:rPr lang="uk-UA" sz="2400" b="1" dirty="0" smtClean="0">
                <a:solidFill>
                  <a:srgbClr val="160EB2"/>
                </a:solidFill>
              </a:rPr>
              <a:t>Якою інформацією нашого проекту ви хотіли б              поділитися  з  батьками?</a:t>
            </a:r>
          </a:p>
          <a:p>
            <a:pPr algn="just">
              <a:buFont typeface="Wingdings" pitchFamily="2" charset="2"/>
              <a:buChar char="ü"/>
            </a:pPr>
            <a:r>
              <a:rPr lang="uk-UA" sz="2400" b="1" dirty="0" smtClean="0">
                <a:solidFill>
                  <a:srgbClr val="160EB2"/>
                </a:solidFill>
              </a:rPr>
              <a:t>Якого винаходу,  на  вашу думку,  людству не вистачає?</a:t>
            </a:r>
            <a:endParaRPr lang="ru-RU" sz="2400" b="1" dirty="0">
              <a:solidFill>
                <a:srgbClr val="160EB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План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43049"/>
            <a:ext cx="7786742" cy="400052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uk-UA" dirty="0" smtClean="0"/>
              <a:t> Назва винаходу.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dirty="0" smtClean="0"/>
              <a:t> Час його створення.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dirty="0" smtClean="0"/>
              <a:t>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автора винаходу (якщо відоме).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dirty="0" smtClean="0"/>
              <a:t> Вплив винаходу на життя людей.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uk-UA" dirty="0" smtClean="0"/>
              <a:t> Власний висновок про значення винаходу  для людства.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5572140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   </a:t>
            </a:r>
            <a:r>
              <a:rPr lang="uk-UA" sz="3200" b="1" dirty="0" smtClean="0">
                <a:solidFill>
                  <a:srgbClr val="C00000"/>
                </a:solidFill>
              </a:rPr>
              <a:t>І почалася наша подорож у часі 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37216267e47e8dc95491027d2a445f61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810" y="714356"/>
            <a:ext cx="6738355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Всезнайки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4500594"/>
          </a:xfrm>
          <a:ln>
            <a:solidFill>
              <a:srgbClr val="FF3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Знайшли в енциклопедії </a:t>
            </a:r>
            <a:r>
              <a:rPr lang="uk-UA" dirty="0" err="1" smtClean="0"/>
              <a:t>“Винаходи”</a:t>
            </a:r>
            <a:r>
              <a:rPr lang="uk-UA" dirty="0" smtClean="0"/>
              <a:t> інформацію про перші людські будівлі.</a:t>
            </a:r>
          </a:p>
          <a:p>
            <a:pPr algn="just"/>
            <a:r>
              <a:rPr lang="uk-UA" dirty="0" smtClean="0"/>
              <a:t>За матеріалами інтернет–ресурсів вияснили, як вдосконалювали люди своє житло.</a:t>
            </a:r>
          </a:p>
          <a:p>
            <a:pPr algn="just"/>
            <a:r>
              <a:rPr lang="uk-UA" dirty="0" smtClean="0"/>
              <a:t>Підготували презентацію за результатами пошуку.</a:t>
            </a:r>
          </a:p>
          <a:p>
            <a:pPr algn="just"/>
            <a:r>
              <a:rPr lang="uk-UA" dirty="0" smtClean="0"/>
              <a:t>Створили колаж “Житло:  від</a:t>
            </a:r>
          </a:p>
          <a:p>
            <a:pPr algn="just">
              <a:buNone/>
            </a:pPr>
            <a:r>
              <a:rPr lang="uk-UA" dirty="0" smtClean="0"/>
              <a:t> древніх предків до нашого часу”.</a:t>
            </a:r>
            <a:endParaRPr lang="ru-RU" dirty="0"/>
          </a:p>
        </p:txBody>
      </p:sp>
      <p:pic>
        <p:nvPicPr>
          <p:cNvPr id="5" name="Рисунок 4" descr="C:\Users\Администратор\Desktop\Винаходи до вих год\Емблеми\domik7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286256"/>
            <a:ext cx="2428892" cy="235745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Житло: його трансформація у часі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Администратор\Desktop\280411-RIS2PEC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1428736"/>
            <a:ext cx="7296824" cy="466996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027" name="Picture 3" descr="C:\Users\Администратор\Desktop\0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285860"/>
            <a:ext cx="4857784" cy="503786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6" name="Picture 2" descr="D:\ХРАНИЛИЩЕ\ВИКТОР\ЛЮДА\ЖИЛИЩА РАЗНЫХ НАРОДОВ\ris2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85926"/>
            <a:ext cx="8643998" cy="410589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ХРАНИЛИЩЕ\ВИКТОР\ЛЮДА\ЖИЛИЩА РАЗНЫХ НАРОДОВ\983f7962ca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8691240" cy="400612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3075" name="Picture 3" descr="C:\Users\Администратор\Desktop\m_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290"/>
            <a:ext cx="3751115" cy="282149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ХРАНИЛИЩЕ\ВИКТОР\ЛЮДА\ЖИЛИЩА РАЗНЫХ НАРОДОВ\__________________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7" y="142852"/>
            <a:ext cx="5892925" cy="33575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3074" name="Picture 2" descr="C:\Users\Администратор\Desktop\0_5b843_48640fe4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4000528" cy="3000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50" name="Picture 2" descr="C:\Users\Администратор\Desktop\45933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643314"/>
            <a:ext cx="4468539" cy="3000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4326</TotalTime>
  <Words>554</Words>
  <Application>Microsoft Office PowerPoint</Application>
  <PresentationFormat>Экран (4:3)</PresentationFormat>
  <Paragraphs>91</Paragraphs>
  <Slides>30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Для роботи ми об’єдналися у групи</vt:lpstr>
      <vt:lpstr>План</vt:lpstr>
      <vt:lpstr>Слайд 5</vt:lpstr>
      <vt:lpstr>Всезнайки</vt:lpstr>
      <vt:lpstr>Житло: його трансформація у часі</vt:lpstr>
      <vt:lpstr>Слайд 8</vt:lpstr>
      <vt:lpstr>Слайд 9</vt:lpstr>
      <vt:lpstr>Слайд 10</vt:lpstr>
      <vt:lpstr>Слайд 11</vt:lpstr>
      <vt:lpstr>Слайд 12</vt:lpstr>
      <vt:lpstr>Світлячки</vt:lpstr>
      <vt:lpstr>Слайд 14</vt:lpstr>
      <vt:lpstr>Слайд 15</vt:lpstr>
      <vt:lpstr>Слайд 16</vt:lpstr>
      <vt:lpstr>Читайлики</vt:lpstr>
      <vt:lpstr>Слайд 18</vt:lpstr>
      <vt:lpstr>Слайд 19</vt:lpstr>
      <vt:lpstr>                     Книги - стрічки</vt:lpstr>
      <vt:lpstr>Книги зі шкіри</vt:lpstr>
      <vt:lpstr>Рукописні книги на папері</vt:lpstr>
      <vt:lpstr>Винахідник книгодрукування в Європі – Іоган Гутенберг</vt:lpstr>
      <vt:lpstr>Слайд 24</vt:lpstr>
      <vt:lpstr>Електронна книга</vt:lpstr>
      <vt:lpstr>Слайд 26</vt:lpstr>
      <vt:lpstr>Слайд 27</vt:lpstr>
      <vt:lpstr>Чомусики</vt:lpstr>
      <vt:lpstr>Гра “Юні винахідники”</vt:lpstr>
      <vt:lpstr>Запитання від Машини часу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проект  “Історія досягнення  людини в науці”</dc:title>
  <dc:creator>Natali</dc:creator>
  <cp:lastModifiedBy>User</cp:lastModifiedBy>
  <cp:revision>379</cp:revision>
  <dcterms:created xsi:type="dcterms:W3CDTF">2014-10-10T18:37:33Z</dcterms:created>
  <dcterms:modified xsi:type="dcterms:W3CDTF">2015-02-15T16:42:26Z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2343023</vt:lpwstr>
  </property>
  <property fmtid="{D5CDD505-2E9C-101B-9397-08002B2CF9AE}" name="NXPowerLiteVersion" pid="3">
    <vt:lpwstr>D4.1.4</vt:lpwstr>
  </property>
</Properties>
</file>