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4"/>
  </p:notesMasterIdLst>
  <p:sldIdLst>
    <p:sldId id="284" r:id="rId2"/>
    <p:sldId id="319" r:id="rId3"/>
    <p:sldId id="320" r:id="rId4"/>
    <p:sldId id="285" r:id="rId5"/>
    <p:sldId id="288" r:id="rId6"/>
    <p:sldId id="313" r:id="rId7"/>
    <p:sldId id="291" r:id="rId8"/>
    <p:sldId id="292" r:id="rId9"/>
    <p:sldId id="289" r:id="rId10"/>
    <p:sldId id="293" r:id="rId11"/>
    <p:sldId id="311" r:id="rId12"/>
    <p:sldId id="294" r:id="rId13"/>
    <p:sldId id="295" r:id="rId14"/>
    <p:sldId id="312" r:id="rId15"/>
    <p:sldId id="260" r:id="rId16"/>
    <p:sldId id="299" r:id="rId17"/>
    <p:sldId id="300" r:id="rId18"/>
    <p:sldId id="314" r:id="rId19"/>
    <p:sldId id="315" r:id="rId20"/>
    <p:sldId id="316" r:id="rId21"/>
    <p:sldId id="263" r:id="rId22"/>
    <p:sldId id="264" r:id="rId23"/>
    <p:sldId id="304" r:id="rId24"/>
    <p:sldId id="305" r:id="rId25"/>
    <p:sldId id="265" r:id="rId26"/>
    <p:sldId id="269" r:id="rId27"/>
    <p:sldId id="318" r:id="rId28"/>
    <p:sldId id="310" r:id="rId29"/>
    <p:sldId id="275" r:id="rId30"/>
    <p:sldId id="282" r:id="rId31"/>
    <p:sldId id="297" r:id="rId32"/>
    <p:sldId id="31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29A3FF"/>
    <a:srgbClr val="0D97FF"/>
    <a:srgbClr val="66FF33"/>
    <a:srgbClr val="009900"/>
    <a:srgbClr val="006600"/>
    <a:srgbClr val="99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50" autoAdjust="0"/>
  </p:normalViewPr>
  <p:slideViewPr>
    <p:cSldViewPr>
      <p:cViewPr varScale="1">
        <p:scale>
          <a:sx n="102" d="100"/>
          <a:sy n="102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BCFFB8C-B804-4BB1-933D-CE978EFC48D3}" type="datetimeFigureOut">
              <a:rPr lang="uk-UA"/>
              <a:pPr>
                <a:defRPr/>
              </a:pPr>
              <a:t>16.02.2015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DF58476-E1A1-4F90-B2E3-462FFA6418A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F97BD8-5B83-4064-8C2D-C7C3E51118D5}" type="slidenum">
              <a:rPr lang="uk-UA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277C7-0E32-47AA-8BD6-F0D02AB179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3C9F4-7F9F-4537-AA39-DAB7EA7B87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88E72-93E0-4069-A244-7166F0AE10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6ADC5-DDFF-4490-A31F-BAE1797E8A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49724-ECF5-4FBE-B1B7-2B6074913A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F5847-6B34-4A59-A9F4-F386487C5E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6CF25-5F32-4D62-B27D-024443CB55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3C75D-07EE-47F2-B650-626E570B49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41744-C0DC-4184-9053-987B5B9B3B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E804B-6BF9-4CF3-B774-51B2B28D5A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C25C4-3FB9-4BB6-84DE-448CF76D02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E065D4E-A451-420D-B3F4-2F6B586F1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-20638" y="-30163"/>
            <a:ext cx="9609138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solidFill>
                  <a:srgbClr val="FFFF00"/>
                </a:solidFill>
              </a:rPr>
              <a:t>                     </a:t>
            </a:r>
            <a:r>
              <a:rPr lang="uk-UA" sz="3600" b="1">
                <a:solidFill>
                  <a:srgbClr val="00B0F0"/>
                </a:solidFill>
              </a:rPr>
              <a:t>усний журнал</a:t>
            </a:r>
          </a:p>
          <a:p>
            <a:r>
              <a:rPr lang="uk-UA" sz="3500" b="1">
                <a:solidFill>
                  <a:srgbClr val="FFFF00"/>
                </a:solidFill>
                <a:latin typeface="Verdana" pitchFamily="34" charset="0"/>
              </a:rPr>
              <a:t>«ТЕ, ЩО СЕРЦЮ НАЙДОРОЖЧЕ …»</a:t>
            </a:r>
          </a:p>
          <a:p>
            <a:r>
              <a:rPr lang="uk-UA" sz="3600"/>
              <a:t>                       </a:t>
            </a:r>
            <a:r>
              <a:rPr lang="uk-UA" sz="3600" b="1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38915" name="Picture 3" descr="C:\Users\555\Desktop\Те що серцю найдорожче\коровай(венок)\DSCN18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92" y="954000"/>
            <a:ext cx="7871999" cy="590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C:\Users\555\Desktop\Те що серцю найдорожче\фото каравай\картинки символи\шиш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899" y="5526082"/>
            <a:ext cx="1776000" cy="1331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C:\Users\555\Desktop\Те що серцю найдорожче\фото каравай\коровай2\696+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8805" y="5586092"/>
            <a:ext cx="1373487" cy="10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C:\Users\555\Desktop\Те що серцю найдорожче\фото каравай\коровай2\DSCN18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41182" y="1348665"/>
            <a:ext cx="875249" cy="7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20000">
            <a:off x="1443038" y="2003425"/>
            <a:ext cx="719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1267" name="Picture 2" descr="C:\Users\555\Desktop\фон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2700" y="0"/>
            <a:ext cx="9156700" cy="7532688"/>
          </a:xfrm>
          <a:noFill/>
        </p:spPr>
      </p:pic>
      <p:pic>
        <p:nvPicPr>
          <p:cNvPr id="18437" name="Picture 5" descr="C:\Users\555\Desktop\Те що серцю найдорожче\коровай(венок)\DSCN18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613" y="1412776"/>
            <a:ext cx="9173738" cy="61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TextBox 1"/>
          <p:cNvSpPr txBox="1">
            <a:spLocks noChangeArrowheads="1"/>
          </p:cNvSpPr>
          <p:nvPr/>
        </p:nvSpPr>
        <p:spPr bwMode="auto">
          <a:xfrm>
            <a:off x="188913" y="341313"/>
            <a:ext cx="871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 b="1">
                <a:solidFill>
                  <a:srgbClr val="C00000"/>
                </a:solidFill>
                <a:latin typeface="Verdana" pitchFamily="34" charset="0"/>
              </a:rPr>
              <a:t>УКРАЇНСЬКИЙ РУШНИК</a:t>
            </a: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37288" y="639921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43010" name="Picture 2" descr="C:\Users\555\Desktop\канв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252520" cy="6858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:\Users\555\Desktop\рушни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15540" y="-948580"/>
            <a:ext cx="5511977" cy="90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3995738" y="1566863"/>
            <a:ext cx="506888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    </a:t>
            </a:r>
            <a:r>
              <a:rPr lang="ru-RU" sz="2800" b="1"/>
              <a:t>У народі говорилося : </a:t>
            </a:r>
          </a:p>
          <a:p>
            <a:pPr algn="ctr"/>
            <a:r>
              <a:rPr lang="ru-RU" sz="2800" b="1"/>
              <a:t>«Дім без рушників, як           сім’я  без дітей». </a:t>
            </a:r>
          </a:p>
          <a:p>
            <a:pPr algn="ctr"/>
            <a:endParaRPr lang="ru-RU" sz="2800" b="1"/>
          </a:p>
          <a:p>
            <a:endParaRPr lang="ru-RU" sz="2800"/>
          </a:p>
          <a:p>
            <a:r>
              <a:rPr lang="ru-RU" sz="2800"/>
              <a:t>  </a:t>
            </a:r>
            <a:r>
              <a:rPr lang="ru-RU" sz="2800" b="1"/>
              <a:t>Рушники – обереги дому, </a:t>
            </a:r>
          </a:p>
          <a:p>
            <a:pPr algn="ctr"/>
            <a:r>
              <a:rPr lang="ru-RU" sz="2800" b="1"/>
              <a:t>вони супроводжували людину від  народження         до смерті.</a:t>
            </a: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3315" name="Picture 2" descr="C:\Users\555\Desktop\канва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52413" y="-11113"/>
            <a:ext cx="9937751" cy="6858001"/>
          </a:xfrm>
          <a:noFill/>
        </p:spPr>
      </p:pic>
      <p:pic>
        <p:nvPicPr>
          <p:cNvPr id="19460" name="Picture 4" descr="C:\Users\555\Desktop\таня\фото символи\Ткацький_верстат_Козелець_Чернігівщ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4600"/>
            <a:ext cx="4374955" cy="58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TextBox 1"/>
          <p:cNvSpPr txBox="1">
            <a:spLocks noChangeArrowheads="1"/>
          </p:cNvSpPr>
          <p:nvPr/>
        </p:nvSpPr>
        <p:spPr bwMode="auto">
          <a:xfrm>
            <a:off x="3851275" y="0"/>
            <a:ext cx="6121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Verdana" pitchFamily="34" charset="0"/>
              </a:rPr>
              <a:t>                           </a:t>
            </a:r>
            <a:r>
              <a:rPr lang="uk-UA" sz="2400" b="1">
                <a:latin typeface="Verdana" pitchFamily="34" charset="0"/>
              </a:rPr>
              <a:t>КРОСНА </a:t>
            </a:r>
          </a:p>
          <a:p>
            <a:r>
              <a:rPr lang="uk-UA" sz="2000" b="1">
                <a:latin typeface="Verdana" pitchFamily="34" charset="0"/>
              </a:rPr>
              <a:t>                          (Чернігівська обл. </a:t>
            </a:r>
          </a:p>
          <a:p>
            <a:r>
              <a:rPr lang="uk-UA" sz="2000" b="1">
                <a:latin typeface="Verdana" pitchFamily="34" charset="0"/>
              </a:rPr>
              <a:t>                         Козелецький район)</a:t>
            </a:r>
          </a:p>
        </p:txBody>
      </p:sp>
      <p:pic>
        <p:nvPicPr>
          <p:cNvPr id="19463" name="Picture 7" descr="C:\Users\555\Desktop\Те що серцю найдорожче\коровай(венок)\DSCN18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680" y="1988840"/>
            <a:ext cx="5648638" cy="446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TextBox 1"/>
          <p:cNvSpPr txBox="1">
            <a:spLocks noChangeArrowheads="1"/>
          </p:cNvSpPr>
          <p:nvPr/>
        </p:nvSpPr>
        <p:spPr bwMode="auto">
          <a:xfrm>
            <a:off x="0" y="115888"/>
            <a:ext cx="5003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Verdana" pitchFamily="34" charset="0"/>
              </a:rPr>
              <a:t>МИ ЗНАЙШЛИ СПРАВЖНІ ТКАНІ РУШНИКИ</a:t>
            </a:r>
          </a:p>
          <a:p>
            <a:pPr algn="ctr"/>
            <a:r>
              <a:rPr lang="uk-UA" sz="2400" b="1">
                <a:latin typeface="Verdana" pitchFamily="34" charset="0"/>
              </a:rPr>
              <a:t>( Чернігівська обл. Менський район )</a:t>
            </a:r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04025" y="6319838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7890" name="Picture 2" descr="C:\Users\555\Desktop\кан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555\Desktop\Те що серцю найдорожче\коровай(венок)\DSCN18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59125" cy="568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Box 3"/>
          <p:cNvSpPr txBox="1">
            <a:spLocks noChangeArrowheads="1"/>
          </p:cNvSpPr>
          <p:nvPr/>
        </p:nvSpPr>
        <p:spPr bwMode="auto">
          <a:xfrm>
            <a:off x="169863" y="292100"/>
            <a:ext cx="90725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latin typeface="Verdana" pitchFamily="34" charset="0"/>
              </a:rPr>
              <a:t> </a:t>
            </a:r>
            <a:r>
              <a:rPr lang="uk-UA" sz="4400" b="1">
                <a:latin typeface="Verdana" pitchFamily="34" charset="0"/>
              </a:rPr>
              <a:t>КРОЛЕВЕЦЬКИЙ РУШНИК</a:t>
            </a: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555\Desktop\рушн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" y="476672"/>
            <a:ext cx="9143996" cy="6804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555\Desktop\Те що серцю найдорожче\коровай(венок)\DSCN18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9" y="611552"/>
            <a:ext cx="7967999" cy="597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-180975" y="28575"/>
            <a:ext cx="96139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100">
                <a:latin typeface="Arial Black" pitchFamily="34" charset="0"/>
              </a:rPr>
              <a:t>Червоний</a:t>
            </a:r>
            <a:r>
              <a:rPr lang="en-US" sz="3100">
                <a:latin typeface="Arial Black" pitchFamily="34" charset="0"/>
              </a:rPr>
              <a:t> -</a:t>
            </a:r>
            <a:r>
              <a:rPr lang="ru-RU" sz="3100">
                <a:latin typeface="Arial Black" pitchFamily="34" charset="0"/>
              </a:rPr>
              <a:t> то любов, а чорний - то журба</a:t>
            </a:r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53163" y="6350000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6387" name="Picture 6" descr="C:\Users\555\Desktop\ма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07950" y="7938"/>
            <a:ext cx="9251950" cy="6850062"/>
          </a:xfrm>
          <a:noFill/>
        </p:spPr>
      </p:pic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0" y="969963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>
                <a:solidFill>
                  <a:srgbClr val="262673"/>
                </a:solidFill>
                <a:latin typeface="Verdana" pitchFamily="34" charset="0"/>
                <a:cs typeface="Times New Roman" pitchFamily="18" charset="0"/>
              </a:rPr>
              <a:t>Р</a:t>
            </a:r>
            <a:r>
              <a:rPr lang="uk-UA" sz="4400" b="1">
                <a:solidFill>
                  <a:srgbClr val="262673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ослини і птахи </a:t>
            </a:r>
          </a:p>
          <a:p>
            <a:pPr algn="ctr"/>
            <a:r>
              <a:rPr lang="uk-UA" sz="4400" b="1">
                <a:solidFill>
                  <a:srgbClr val="262673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 українській символіці</a:t>
            </a:r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1268413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052" name="Picture 4" descr="топол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15875" y="1773238"/>
            <a:ext cx="651668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224B50"/>
                </a:solidFill>
                <a:latin typeface="Verdana" pitchFamily="34" charset="0"/>
              </a:rPr>
              <a:t> </a:t>
            </a:r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Не тополю високую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Вітер нагинає,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Дівчинонька одинока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Долю зневажає: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«Бодай тобі, доле,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У морі втопитись,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Що не даєш мені й досі</a:t>
            </a:r>
          </a:p>
          <a:p>
            <a:r>
              <a:rPr lang="ru-RU" sz="3600" b="1">
                <a:solidFill>
                  <a:srgbClr val="224B50"/>
                </a:solidFill>
                <a:latin typeface="Verdana" pitchFamily="34" charset="0"/>
              </a:rPr>
              <a:t> Ні з ким полюбитись</a:t>
            </a:r>
            <a:r>
              <a:rPr lang="ru-RU" sz="3600">
                <a:solidFill>
                  <a:srgbClr val="224B50"/>
                </a:solidFill>
                <a:latin typeface="Verdana" pitchFamily="34" charset="0"/>
              </a:rPr>
              <a:t>.</a:t>
            </a:r>
          </a:p>
          <a:p>
            <a:r>
              <a:rPr lang="ru-RU" sz="1400">
                <a:latin typeface="Verdana" pitchFamily="34" charset="0"/>
              </a:rPr>
              <a:t>                                                              Тарас Шевченко</a:t>
            </a:r>
            <a:endParaRPr lang="uk-UA" sz="1400">
              <a:latin typeface="Verdana" pitchFamily="34" charset="0"/>
            </a:endParaRPr>
          </a:p>
        </p:txBody>
      </p:sp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15875" y="115888"/>
            <a:ext cx="9128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Arial Black" pitchFamily="34" charset="0"/>
              </a:rPr>
              <a:t>ТОПОЛЯ — символ дерева життя, рідної землі,          свободи, дівочої та жіночої краси, </a:t>
            </a:r>
          </a:p>
          <a:p>
            <a:r>
              <a:rPr lang="uk-UA" sz="2400">
                <a:latin typeface="Arial Black" pitchFamily="34" charset="0"/>
              </a:rPr>
              <a:t>                             смутку, самотності.</a:t>
            </a: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8436" name="Picture 5" descr="C:\Users\555\Desktop\виш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850" y="0"/>
            <a:ext cx="9213850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C:\Users\555\Desktop\Те що серцю найдорожче\фото каравай\картинки символи\вишн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41754"/>
            <a:ext cx="2812320" cy="22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Box 1"/>
          <p:cNvSpPr txBox="1">
            <a:spLocks noChangeArrowheads="1"/>
          </p:cNvSpPr>
          <p:nvPr/>
        </p:nvSpPr>
        <p:spPr bwMode="auto">
          <a:xfrm>
            <a:off x="0" y="38100"/>
            <a:ext cx="90360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FF0000"/>
                </a:solidFill>
                <a:latin typeface="Verdana" pitchFamily="34" charset="0"/>
              </a:rPr>
              <a:t>Народно</a:t>
            </a:r>
            <a:r>
              <a:rPr lang="en-US" sz="3200" b="1">
                <a:solidFill>
                  <a:srgbClr val="FF0000"/>
                </a:solidFill>
                <a:latin typeface="Verdana" pitchFamily="34" charset="0"/>
              </a:rPr>
              <a:t>-</a:t>
            </a:r>
            <a:r>
              <a:rPr lang="uk-UA" sz="3200" b="1">
                <a:solidFill>
                  <a:srgbClr val="FF0000"/>
                </a:solidFill>
                <a:latin typeface="Verdana" pitchFamily="34" charset="0"/>
              </a:rPr>
              <a:t>пісенний символ вишні-дівчини-нареченої оригінально опоетизувала Ліна Костенко:</a:t>
            </a:r>
          </a:p>
          <a:p>
            <a:pPr algn="ctr"/>
            <a:endParaRPr lang="uk-UA" sz="2800">
              <a:latin typeface="Verdana" pitchFamily="34" charset="0"/>
            </a:endParaRPr>
          </a:p>
        </p:txBody>
      </p:sp>
      <p:sp>
        <p:nvSpPr>
          <p:cNvPr id="18439" name="TextBox 2"/>
          <p:cNvSpPr txBox="1">
            <a:spLocks noChangeArrowheads="1"/>
          </p:cNvSpPr>
          <p:nvPr/>
        </p:nvSpPr>
        <p:spPr bwMode="auto">
          <a:xfrm>
            <a:off x="5508625" y="1460500"/>
            <a:ext cx="36353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sz="2400" b="1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uk-UA" sz="2800" b="1">
                <a:solidFill>
                  <a:schemeClr val="bg1"/>
                </a:solidFill>
                <a:latin typeface="Verdana" pitchFamily="34" charset="0"/>
              </a:rPr>
              <a:t>Ще сніг ковтала повідь широченна,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Verdana" pitchFamily="34" charset="0"/>
              </a:rPr>
              <a:t> І рала ждав іще тужливий лан,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Verdana" pitchFamily="34" charset="0"/>
              </a:rPr>
              <a:t> А під горою вишня-наречена</a:t>
            </a:r>
          </a:p>
          <a:p>
            <a:pPr algn="ctr"/>
            <a:r>
              <a:rPr lang="uk-UA" sz="2800" b="1">
                <a:solidFill>
                  <a:schemeClr val="bg1"/>
                </a:solidFill>
                <a:latin typeface="Verdana" pitchFamily="34" charset="0"/>
              </a:rPr>
              <a:t> Вже до віночка міряла туман</a:t>
            </a:r>
            <a:r>
              <a:rPr lang="uk-UA" sz="2400" b="1">
                <a:solidFill>
                  <a:schemeClr val="bg1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9459" name="Picture 2" descr="C:\Users\555\Desktop\фон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324975" cy="6858000"/>
          </a:xfrm>
          <a:noFill/>
        </p:spPr>
      </p:pic>
      <p:pic>
        <p:nvPicPr>
          <p:cNvPr id="28675" name="Picture 3" descr="C:\Users\555\Desktop\Те що серцю найдорожче\фото каравай\картинки символи\барвінок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2" y="2420888"/>
            <a:ext cx="6228184" cy="37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6227763" y="836613"/>
            <a:ext cx="277177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Не було б таких новинок,</a:t>
            </a:r>
          </a:p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 Та хрещатенький барвінок</a:t>
            </a:r>
          </a:p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 Усіх здивував.</a:t>
            </a:r>
          </a:p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 Він Фіалочку блакитну,</a:t>
            </a:r>
          </a:p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 Наче панночку тендітну,</a:t>
            </a:r>
          </a:p>
          <a:p>
            <a:pPr algn="ctr"/>
            <a:r>
              <a:rPr lang="ru-RU" sz="2400" b="1">
                <a:solidFill>
                  <a:srgbClr val="262673"/>
                </a:solidFill>
                <a:latin typeface="Verdana" pitchFamily="34" charset="0"/>
              </a:rPr>
              <a:t> За себе узяв.</a:t>
            </a:r>
          </a:p>
          <a:p>
            <a:pPr algn="ctr"/>
            <a:r>
              <a:rPr lang="ru-RU" sz="1600">
                <a:latin typeface="Verdana" pitchFamily="34" charset="0"/>
              </a:rPr>
              <a:t>                Леонід Глібов</a:t>
            </a:r>
            <a:endParaRPr lang="uk-UA" sz="1600">
              <a:latin typeface="Verdana" pitchFamily="34" charset="0"/>
            </a:endParaRPr>
          </a:p>
        </p:txBody>
      </p:sp>
      <p:sp>
        <p:nvSpPr>
          <p:cNvPr id="19462" name="TextBox 3"/>
          <p:cNvSpPr txBox="1">
            <a:spLocks noChangeArrowheads="1"/>
          </p:cNvSpPr>
          <p:nvPr/>
        </p:nvSpPr>
        <p:spPr bwMode="auto">
          <a:xfrm>
            <a:off x="17463" y="260350"/>
            <a:ext cx="657066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262673"/>
                </a:solidFill>
                <a:latin typeface="Verdana" pitchFamily="34" charset="0"/>
              </a:rPr>
              <a:t>БАРВІНОК</a:t>
            </a:r>
            <a:r>
              <a:rPr lang="ru-RU" sz="2800" b="1">
                <a:latin typeface="Verdana" pitchFamily="34" charset="0"/>
              </a:rPr>
              <a:t> - символ радісної життєвої сили, вічності</a:t>
            </a:r>
            <a:r>
              <a:rPr lang="ru-RU" sz="2800" b="1"/>
              <a:t>,</a:t>
            </a:r>
            <a:r>
              <a:rPr lang="ru-RU" sz="2800" b="1">
                <a:latin typeface="Verdana" pitchFamily="34" charset="0"/>
              </a:rPr>
              <a:t> усталеного буття, провісник весни </a:t>
            </a:r>
          </a:p>
          <a:p>
            <a:pPr algn="ctr"/>
            <a:r>
              <a:rPr lang="uk-UA" sz="2800" b="1">
                <a:solidFill>
                  <a:srgbClr val="262673"/>
                </a:solidFill>
                <a:latin typeface="Verdana" pitchFamily="34" charset="0"/>
              </a:rPr>
              <a:t>БАРВІНОК</a:t>
            </a:r>
            <a:r>
              <a:rPr lang="uk-UA" sz="2800" b="1">
                <a:latin typeface="Verdana" pitchFamily="34" charset="0"/>
              </a:rPr>
              <a:t> є символом хлопця</a:t>
            </a: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555\Desktop\мальви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3568" y="766495"/>
            <a:ext cx="7729622" cy="6084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555\Desktop\мальва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76" y="4806000"/>
            <a:ext cx="3960976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260350"/>
            <a:ext cx="903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Verdana" pitchFamily="34" charset="0"/>
              </a:rPr>
              <a:t> Сьогодні мальви (калачики, ружі ) знову у моді</a:t>
            </a:r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" name="Picture 2" descr="C:\Users\555\Desktop\канва 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71" y="0"/>
            <a:ext cx="9252520" cy="6858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4500563" y="0"/>
            <a:ext cx="4643437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uk-UA" sz="3400" b="1">
              <a:solidFill>
                <a:srgbClr val="006600"/>
              </a:solidFill>
              <a:latin typeface="Verdana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uk-UA" sz="3400" b="1">
                <a:solidFill>
                  <a:srgbClr val="006600"/>
                </a:solidFill>
                <a:latin typeface="Verdana" pitchFamily="34" charset="0"/>
              </a:rPr>
              <a:t>Там, де мов струна, бринить потік, </a:t>
            </a:r>
            <a:endParaRPr lang="uk-UA" sz="3400">
              <a:solidFill>
                <a:srgbClr val="006600"/>
              </a:solidFill>
              <a:latin typeface="Verdana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uk-UA" sz="3400" b="1">
                <a:solidFill>
                  <a:srgbClr val="006600"/>
                </a:solidFill>
                <a:latin typeface="Verdana" pitchFamily="34" charset="0"/>
              </a:rPr>
              <a:t>Там, де ніжно пахне черемшина, </a:t>
            </a:r>
            <a:endParaRPr lang="uk-UA" sz="3400">
              <a:solidFill>
                <a:srgbClr val="006600"/>
              </a:solidFill>
              <a:latin typeface="Verdana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uk-UA" sz="3400" b="1">
                <a:solidFill>
                  <a:srgbClr val="006600"/>
                </a:solidFill>
                <a:latin typeface="Verdana" pitchFamily="34" charset="0"/>
              </a:rPr>
              <a:t>Там мені кохана Батьківщина </a:t>
            </a:r>
            <a:endParaRPr lang="uk-UA" sz="3400">
              <a:solidFill>
                <a:srgbClr val="006600"/>
              </a:solidFill>
              <a:latin typeface="Verdana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uk-UA" sz="3400" b="1">
                <a:solidFill>
                  <a:srgbClr val="006600"/>
                </a:solidFill>
                <a:latin typeface="Verdana" pitchFamily="34" charset="0"/>
              </a:rPr>
              <a:t>Ллє у серце калиновий сік.</a:t>
            </a:r>
            <a:endParaRPr lang="uk-UA" sz="3400">
              <a:solidFill>
                <a:srgbClr val="006600"/>
              </a:solidFill>
              <a:latin typeface="Verdana" pitchFamily="34" charset="0"/>
            </a:endParaRPr>
          </a:p>
        </p:txBody>
      </p:sp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 flipH="1">
            <a:off x="4067175" y="6323013"/>
            <a:ext cx="49688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</a:t>
            </a:r>
            <a:r>
              <a:rPr lang="uk-UA">
                <a:latin typeface="Verdana" pitchFamily="34" charset="0"/>
                <a:ea typeface="Calibri" pitchFamily="34" charset="0"/>
                <a:cs typeface="Times New Roman" pitchFamily="18" charset="0"/>
              </a:rPr>
              <a:t>Ігор Калиниченко</a:t>
            </a:r>
          </a:p>
        </p:txBody>
      </p:sp>
      <p:pic>
        <p:nvPicPr>
          <p:cNvPr id="24585" name="Picture 9" descr="C:\Users\555\Desktop\Те що серцю найдорожче\фото каравай\картинки символи\кал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909" y="3060885"/>
            <a:ext cx="4412447" cy="3780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C:\Users\555\Desktop\Те що серцю найдорожче\фото каравай\картинки символи\вер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076" y="404664"/>
            <a:ext cx="4381956" cy="291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TextBox 2"/>
          <p:cNvSpPr txBox="1">
            <a:spLocks noChangeArrowheads="1"/>
          </p:cNvSpPr>
          <p:nvPr/>
        </p:nvSpPr>
        <p:spPr bwMode="auto">
          <a:xfrm>
            <a:off x="-23813" y="111125"/>
            <a:ext cx="100091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100" b="1">
                <a:latin typeface="Verdana" pitchFamily="34" charset="0"/>
              </a:rPr>
              <a:t>«БЕЗ ВЕРБИ І КАЛИНИ НЕМА УКРАЇНИ»</a:t>
            </a:r>
          </a:p>
        </p:txBody>
      </p:sp>
      <p:pic>
        <p:nvPicPr>
          <p:cNvPr id="24586" name="Picture 10" descr="C:\Users\555\Desktop\таня\фото символи\монета калин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8061" y="3054038"/>
            <a:ext cx="1778000" cy="177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" name="Picture 2" descr="C:\Users\555\Desktop\чорнобривці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528" y="0"/>
            <a:ext cx="8604476" cy="6858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395288" y="4292600"/>
            <a:ext cx="849788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00"/>
                </a:solidFill>
                <a:latin typeface="Verdana" pitchFamily="34" charset="0"/>
              </a:rPr>
              <a:t>Україну вважають Батьківщиною чорнобривців. Тут їх люблять і цінують по-особливому, здавна вони є символом матері й Батьківщини, про них складають легенди, вірші, пісні.</a:t>
            </a:r>
            <a:endParaRPr lang="uk-UA" sz="28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2532" name="Picture 5" descr="C:\Users\555\Desktop\соняшни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5638" y="25400"/>
            <a:ext cx="9799638" cy="676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-1257300" y="285750"/>
            <a:ext cx="110029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00"/>
                </a:solidFill>
                <a:latin typeface="Verdana" pitchFamily="34" charset="0"/>
              </a:rPr>
              <a:t>СОНЯШНИК – символ сонця</a:t>
            </a:r>
            <a:r>
              <a:rPr lang="uk-UA" sz="3600">
                <a:solidFill>
                  <a:srgbClr val="FFFF00"/>
                </a:solidFill>
              </a:rPr>
              <a:t>.</a:t>
            </a:r>
            <a:endParaRPr lang="ru-RU" sz="3600">
              <a:solidFill>
                <a:srgbClr val="FFFF00"/>
              </a:solidFill>
            </a:endParaRPr>
          </a:p>
          <a:p>
            <a:pPr algn="ctr"/>
            <a:r>
              <a:rPr lang="ru-RU" sz="3600">
                <a:solidFill>
                  <a:srgbClr val="FFFF00"/>
                </a:solidFill>
                <a:latin typeface="Verdana" pitchFamily="34" charset="0"/>
              </a:rPr>
              <a:t>Для українців соняшник - один із </a:t>
            </a:r>
          </a:p>
          <a:p>
            <a:pPr algn="ctr"/>
            <a:r>
              <a:rPr lang="ru-RU" sz="3600">
                <a:solidFill>
                  <a:srgbClr val="FFFF00"/>
                </a:solidFill>
                <a:latin typeface="Verdana" pitchFamily="34" charset="0"/>
              </a:rPr>
              <a:t>образів Батьківщини, символ родючості </a:t>
            </a:r>
          </a:p>
          <a:p>
            <a:pPr algn="ctr"/>
            <a:r>
              <a:rPr lang="ru-RU" sz="3600">
                <a:solidFill>
                  <a:srgbClr val="FFFF00"/>
                </a:solidFill>
                <a:latin typeface="Verdana" pitchFamily="34" charset="0"/>
              </a:rPr>
              <a:t>та  процвітання</a:t>
            </a:r>
            <a:r>
              <a:rPr lang="ru-RU">
                <a:solidFill>
                  <a:srgbClr val="FFFF00"/>
                </a:solidFill>
              </a:rPr>
              <a:t>.</a:t>
            </a:r>
            <a:endParaRPr lang="uk-UA">
              <a:solidFill>
                <a:srgbClr val="FFFF00"/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57938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Нижний колонтитул 1"/>
          <p:cNvSpPr txBox="1">
            <a:spLocks/>
          </p:cNvSpPr>
          <p:nvPr/>
        </p:nvSpPr>
        <p:spPr bwMode="auto">
          <a:xfrm>
            <a:off x="6248400" y="632936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mtClean="0"/>
              <a:t>              </a:t>
            </a:r>
          </a:p>
          <a:p>
            <a:pPr>
              <a:defRPr/>
            </a:pPr>
            <a:r>
              <a:rPr lang="ru-RU" smtClean="0"/>
              <a:t>                                  </a:t>
            </a:r>
            <a:r>
              <a:rPr lang="ru-RU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10244" name="Picture 4" descr="C:\Users\555\Desktop\канва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C:\Users\555\Desktop\Те що серцю найдорожче\фото каравай\картинки символи\ду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947" y="980728"/>
            <a:ext cx="8285765" cy="57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Прямоугольник 2"/>
          <p:cNvSpPr>
            <a:spLocks noChangeArrowheads="1"/>
          </p:cNvSpPr>
          <p:nvPr/>
        </p:nvSpPr>
        <p:spPr bwMode="auto">
          <a:xfrm>
            <a:off x="1922463" y="1550988"/>
            <a:ext cx="6049962" cy="426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Arial Black" pitchFamily="34" charset="0"/>
              </a:rPr>
              <a:t>«Попід горою, яром, долом, мов ті діди високочолі, </a:t>
            </a:r>
            <a:r>
              <a:rPr lang="uk-UA" sz="3200" b="1"/>
              <a:t>д</a:t>
            </a:r>
            <a:r>
              <a:rPr lang="uk-UA" sz="3200">
                <a:latin typeface="Arial Black" pitchFamily="34" charset="0"/>
              </a:rPr>
              <a:t>уби з гетьманщини стоять.»</a:t>
            </a:r>
          </a:p>
          <a:p>
            <a:endParaRPr lang="uk-UA" sz="3200">
              <a:latin typeface="Arial Black" pitchFamily="34" charset="0"/>
            </a:endParaRPr>
          </a:p>
          <a:p>
            <a:r>
              <a:rPr lang="uk-UA" sz="3200">
                <a:latin typeface="Arial Black" pitchFamily="34" charset="0"/>
              </a:rPr>
              <a:t>«І дуб зелений, мов козак, із гаю вийшов та й </a:t>
            </a:r>
            <a:r>
              <a:rPr lang="uk-UA" sz="3200" b="1"/>
              <a:t>г</a:t>
            </a:r>
            <a:r>
              <a:rPr lang="uk-UA" sz="3200">
                <a:latin typeface="Arial Black" pitchFamily="34" charset="0"/>
              </a:rPr>
              <a:t>уляє попід горою...»</a:t>
            </a:r>
          </a:p>
          <a:p>
            <a:r>
              <a:rPr lang="uk-UA"/>
              <a:t>                                                         </a:t>
            </a:r>
            <a:r>
              <a:rPr lang="uk-UA" sz="1600" b="1"/>
              <a:t>Тарас Шевченко</a:t>
            </a:r>
          </a:p>
        </p:txBody>
      </p:sp>
      <p:sp>
        <p:nvSpPr>
          <p:cNvPr id="23558" name="TextBox 2"/>
          <p:cNvSpPr txBox="1">
            <a:spLocks noChangeArrowheads="1"/>
          </p:cNvSpPr>
          <p:nvPr/>
        </p:nvSpPr>
        <p:spPr bwMode="auto">
          <a:xfrm>
            <a:off x="107950" y="0"/>
            <a:ext cx="88503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6600"/>
                </a:solidFill>
                <a:latin typeface="Arial Black" pitchFamily="34" charset="0"/>
              </a:rPr>
              <a:t> ДУБ – символ хлопця, могутності та    довговічності, цілісності й здоров'я</a:t>
            </a:r>
            <a:endParaRPr lang="uk-UA" sz="320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-468313" y="115888"/>
            <a:ext cx="7704138" cy="1728787"/>
          </a:xfrm>
        </p:spPr>
        <p:txBody>
          <a:bodyPr/>
          <a:lstStyle/>
          <a:p>
            <a:pPr eaLnBrk="1" hangingPunct="1"/>
            <a:r>
              <a:rPr lang="uk-UA" sz="2200" b="1" smtClean="0"/>
              <a:t>Лелека є символом птаха, що за старовинними   переказами в давній Україні-Русі символізував</a:t>
            </a:r>
            <a:br>
              <a:rPr lang="uk-UA" sz="2200" b="1" smtClean="0"/>
            </a:br>
            <a:r>
              <a:rPr lang="uk-UA" sz="2200" b="1" smtClean="0"/>
              <a:t> Матір Славу – жіночий образ Святого Духа - покровительки України-Русі</a:t>
            </a:r>
            <a:br>
              <a:rPr lang="uk-UA" sz="2200" b="1" smtClean="0"/>
            </a:br>
            <a:r>
              <a:rPr lang="uk-UA" sz="2200" b="1" smtClean="0"/>
              <a:t>    Символом Олімпійської збірної України теж є </a:t>
            </a:r>
            <a:endParaRPr lang="uk-UA" sz="22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4025" y="2133600"/>
            <a:ext cx="8229600" cy="4525963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7173" name="Picture 5" descr="C:\Users\555\Desktop\лелека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021" y="1843663"/>
            <a:ext cx="8451057" cy="50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555\Desktop\леле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466" y="-99392"/>
            <a:ext cx="2389177" cy="22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TextBox 2"/>
          <p:cNvSpPr txBox="1">
            <a:spLocks noChangeArrowheads="1"/>
          </p:cNvSpPr>
          <p:nvPr/>
        </p:nvSpPr>
        <p:spPr bwMode="auto">
          <a:xfrm>
            <a:off x="6786563" y="1412875"/>
            <a:ext cx="23399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 b="1"/>
              <a:t>лелека</a:t>
            </a: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5604" name="Picture 4" descr="журав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1"/>
          <p:cNvSpPr txBox="1">
            <a:spLocks noChangeArrowheads="1"/>
          </p:cNvSpPr>
          <p:nvPr/>
        </p:nvSpPr>
        <p:spPr bwMode="auto">
          <a:xfrm>
            <a:off x="0" y="282575"/>
            <a:ext cx="9144000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rgbClr val="9ED3D7"/>
                </a:solidFill>
                <a:latin typeface="Verdana" pitchFamily="34" charset="0"/>
              </a:rPr>
              <a:t>Символом туги за рідним краєм є журавель. Це щемливе відчуття, яке бринить у курликанні журавлів, відчуває людина, коли вона далеко від Батьківщини.</a:t>
            </a:r>
          </a:p>
          <a:p>
            <a:endParaRPr lang="uk-UA" b="1"/>
          </a:p>
          <a:p>
            <a:r>
              <a:rPr lang="uk-UA"/>
              <a:t>                                                                              </a:t>
            </a:r>
          </a:p>
          <a:p>
            <a:endParaRPr lang="uk-UA">
              <a:solidFill>
                <a:srgbClr val="006600"/>
              </a:solidFill>
            </a:endParaRPr>
          </a:p>
          <a:p>
            <a:r>
              <a:rPr lang="uk-UA" sz="2400" b="1">
                <a:solidFill>
                  <a:schemeClr val="bg1"/>
                </a:solidFill>
              </a:rPr>
              <a:t>                                                                </a:t>
            </a:r>
            <a:r>
              <a:rPr lang="uk-UA" sz="2400" b="1" i="1">
                <a:solidFill>
                  <a:schemeClr val="bg1"/>
                </a:solidFill>
              </a:rPr>
              <a:t> </a:t>
            </a:r>
            <a:r>
              <a:rPr lang="ru-RU" sz="2800" b="1">
                <a:solidFill>
                  <a:schemeClr val="bg1"/>
                </a:solidFill>
              </a:rPr>
              <a:t>Журавлі кру, кру,</a:t>
            </a:r>
          </a:p>
          <a:p>
            <a:endParaRPr lang="ru-RU" sz="2800">
              <a:solidFill>
                <a:schemeClr val="bg1"/>
              </a:solidFill>
            </a:endParaRPr>
          </a:p>
          <a:p>
            <a:r>
              <a:rPr lang="ru-RU" sz="2800" b="1">
                <a:solidFill>
                  <a:schemeClr val="bg1"/>
                </a:solidFill>
              </a:rPr>
              <a:t>                                                          В чужині умру,</a:t>
            </a:r>
          </a:p>
          <a:p>
            <a:endParaRPr lang="ru-RU" sz="2800" b="1">
              <a:solidFill>
                <a:schemeClr val="bg1"/>
              </a:solidFill>
            </a:endParaRPr>
          </a:p>
          <a:p>
            <a:r>
              <a:rPr lang="ru-RU" sz="2800" b="1">
                <a:solidFill>
                  <a:schemeClr val="bg1"/>
                </a:solidFill>
              </a:rPr>
              <a:t>                                                     Доки море перелечу,</a:t>
            </a:r>
          </a:p>
          <a:p>
            <a:endParaRPr lang="ru-RU" sz="2800" b="1">
              <a:solidFill>
                <a:schemeClr val="bg1"/>
              </a:solidFill>
            </a:endParaRPr>
          </a:p>
          <a:p>
            <a:r>
              <a:rPr lang="ru-RU" sz="2800" b="1">
                <a:solidFill>
                  <a:schemeClr val="bg1"/>
                </a:solidFill>
              </a:rPr>
              <a:t>                                                          Крилонька зітру</a:t>
            </a:r>
            <a:endParaRPr lang="uk-UA" sz="2800" b="1">
              <a:solidFill>
                <a:schemeClr val="bg1"/>
              </a:solidFill>
            </a:endParaRPr>
          </a:p>
          <a:p>
            <a:r>
              <a:rPr lang="uk-UA" sz="2800" b="1">
                <a:solidFill>
                  <a:schemeClr val="bg1"/>
                </a:solidFill>
              </a:rPr>
              <a:t>                                                                                        </a:t>
            </a:r>
            <a:r>
              <a:rPr lang="uk-UA" sz="2800">
                <a:solidFill>
                  <a:srgbClr val="FF9900"/>
                </a:solidFill>
              </a:rPr>
              <a:t>          </a:t>
            </a:r>
            <a:r>
              <a:rPr lang="uk-UA" sz="2400">
                <a:solidFill>
                  <a:srgbClr val="FF9900"/>
                </a:solidFill>
              </a:rPr>
              <a:t> </a:t>
            </a:r>
            <a:r>
              <a:rPr lang="uk-UA" sz="2400">
                <a:solidFill>
                  <a:srgbClr val="33CC33"/>
                </a:solidFill>
              </a:rPr>
              <a:t>  </a:t>
            </a:r>
            <a:endParaRPr lang="uk-UA" sz="2400">
              <a:solidFill>
                <a:srgbClr val="33CC33"/>
              </a:solidFill>
              <a:latin typeface="Verdana" pitchFamily="34" charset="0"/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6627" name="Picture 2" descr="C:\Users\555\Desktop\solowe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813" y="17463"/>
            <a:ext cx="9120187" cy="6840537"/>
          </a:xfrm>
          <a:noFill/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296863" y="7938"/>
            <a:ext cx="84248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99"/>
                </a:solidFill>
                <a:latin typeface="Verdana" pitchFamily="34" charset="0"/>
              </a:rPr>
              <a:t>Соловей – символ співучості і красномовства. В Україні соловейко починає співати на початку травня, коли розцвітають сади. Про це в народі кажуть, що він починає співати, «як нап’ється води з березового листя».</a:t>
            </a:r>
            <a:endParaRPr lang="uk-UA" sz="2400" b="1">
              <a:solidFill>
                <a:srgbClr val="000099"/>
              </a:solidFill>
              <a:latin typeface="Verdana" pitchFamily="34" charset="0"/>
            </a:endParaRPr>
          </a:p>
        </p:txBody>
      </p:sp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296863" y="2565400"/>
            <a:ext cx="341153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00"/>
                </a:solidFill>
                <a:latin typeface="Verdana" pitchFamily="34" charset="0"/>
              </a:rPr>
              <a:t>Шевченкове «соловейко в </a:t>
            </a:r>
          </a:p>
          <a:p>
            <a:pPr algn="ctr"/>
            <a:r>
              <a:rPr lang="ru-RU" sz="2400" b="1">
                <a:solidFill>
                  <a:srgbClr val="003300"/>
                </a:solidFill>
                <a:latin typeface="Verdana" pitchFamily="34" charset="0"/>
              </a:rPr>
              <a:t>темнім гаї сонце зустрічає» має глибинну народно-світоглядну основу, яка пов’язує солов’я з сонячним Божество</a:t>
            </a:r>
            <a:r>
              <a:rPr lang="ru-RU" sz="2400" b="1">
                <a:latin typeface="Verdana" pitchFamily="34" charset="0"/>
              </a:rPr>
              <a:t>м.</a:t>
            </a:r>
            <a:endParaRPr lang="uk-UA" sz="2400" b="1">
              <a:latin typeface="Verdana" pitchFamily="34" charset="0"/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7651" name="Picture 6" descr="C:\Users\555\Desktop\колос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251950" cy="6872288"/>
          </a:xfrm>
          <a:noFill/>
        </p:spPr>
      </p:pic>
      <p:sp>
        <p:nvSpPr>
          <p:cNvPr id="27652" name="TextBox 2"/>
          <p:cNvSpPr txBox="1">
            <a:spLocks noChangeArrowheads="1"/>
          </p:cNvSpPr>
          <p:nvPr/>
        </p:nvSpPr>
        <p:spPr bwMode="auto">
          <a:xfrm>
            <a:off x="179388" y="1052513"/>
            <a:ext cx="90725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solidFill>
                  <a:srgbClr val="00B0F0"/>
                </a:solidFill>
                <a:latin typeface="Verdana" pitchFamily="34" charset="0"/>
              </a:rPr>
              <a:t>    </a:t>
            </a:r>
            <a:r>
              <a:rPr lang="uk-UA" sz="4400" b="1">
                <a:solidFill>
                  <a:srgbClr val="00B0F0"/>
                </a:solidFill>
                <a:latin typeface="Verdana" pitchFamily="34" charset="0"/>
              </a:rPr>
              <a:t>ХЛІБ УСЬОМУ ГОЛОВА</a:t>
            </a:r>
          </a:p>
        </p:txBody>
      </p:sp>
      <p:pic>
        <p:nvPicPr>
          <p:cNvPr id="15367" name="Picture 7" descr="C:\Users\555\Desktop\Те що серцю найдорожче\фото каравай\3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62000"/>
            <a:ext cx="5910131" cy="48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8675" name="Picture 4" descr="пшениц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3779838" y="188913"/>
            <a:ext cx="5364162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/>
              <a:t> </a:t>
            </a:r>
            <a:r>
              <a:rPr lang="uk-UA" sz="3200">
                <a:solidFill>
                  <a:srgbClr val="800000"/>
                </a:solidFill>
                <a:latin typeface="Arial Black" pitchFamily="34" charset="0"/>
              </a:rPr>
              <a:t>Хліб і сіль в українській хаті завжди були символом гостинності</a:t>
            </a:r>
            <a:r>
              <a:rPr lang="ru-RU" sz="3200">
                <a:solidFill>
                  <a:srgbClr val="800000"/>
                </a:solidFill>
                <a:latin typeface="Arial Black" pitchFamily="34" charset="0"/>
              </a:rPr>
              <a:t> </a:t>
            </a:r>
            <a:endParaRPr lang="en-US" sz="3200">
              <a:solidFill>
                <a:srgbClr val="800000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uk-UA" sz="3200">
                <a:solidFill>
                  <a:srgbClr val="800000"/>
                </a:solidFill>
                <a:latin typeface="Arial Black" pitchFamily="34" charset="0"/>
              </a:rPr>
              <a:t>Кругла паляниця нагадувала сонце і була символом сонця, якому вклонялися наші далекі предки </a:t>
            </a:r>
            <a:endParaRPr lang="en-US" sz="3200">
              <a:solidFill>
                <a:srgbClr val="800000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uk-UA" sz="3200">
                <a:solidFill>
                  <a:srgbClr val="800000"/>
                </a:solidFill>
                <a:latin typeface="Arial Black" pitchFamily="34" charset="0"/>
              </a:rPr>
              <a:t>Хліб - це життя, добробут, багатство</a:t>
            </a:r>
            <a:endParaRPr lang="ru-RU" sz="320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9699" name="Picture 2" descr="C:\Users\555\Desktop\фон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2700" y="0"/>
            <a:ext cx="9251950" cy="6858000"/>
          </a:xfrm>
          <a:noFill/>
        </p:spPr>
      </p:pic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468313" y="3581400"/>
            <a:ext cx="91440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4000">
                <a:solidFill>
                  <a:srgbClr val="002060"/>
                </a:solidFill>
              </a:rPr>
              <a:t>  </a:t>
            </a:r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Його змололи, і змісили вк</a:t>
            </a:r>
            <a:r>
              <a:rPr lang="en-US" sz="3200" b="1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ай, 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   І випікали вдосвіта у хаті -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   Зе</a:t>
            </a:r>
            <a:r>
              <a:rPr lang="en-US" sz="3200" b="1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но тужаве, з піснею на святі 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   Ст</a:t>
            </a:r>
            <a:r>
              <a:rPr lang="en-US" sz="3200" b="1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ункий, достиглий у</a:t>
            </a:r>
            <a:r>
              <a:rPr lang="en-US" sz="3200" b="1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ожай </a:t>
            </a:r>
          </a:p>
          <a:p>
            <a:pPr algn="just"/>
            <a:r>
              <a:rPr lang="uk-UA" sz="3200" b="1">
                <a:solidFill>
                  <a:srgbClr val="002060"/>
                </a:solidFill>
                <a:latin typeface="Arial Black" pitchFamily="34" charset="0"/>
              </a:rPr>
              <a:t>   На стіл поклали, як пахучий май  </a:t>
            </a:r>
          </a:p>
          <a:p>
            <a:r>
              <a:rPr lang="uk-UA"/>
              <a:t>                                                                        ("У</a:t>
            </a:r>
            <a:r>
              <a:rPr lang="en-US"/>
              <a:t>p</a:t>
            </a:r>
            <a:r>
              <a:rPr lang="uk-UA"/>
              <a:t>ожай" А.Малишко)</a:t>
            </a:r>
          </a:p>
        </p:txBody>
      </p:sp>
      <p:pic>
        <p:nvPicPr>
          <p:cNvPr id="47106" name="Picture 2" descr="C:\Users\555\Desktop\хлі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540000" cy="39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0723" name="Picture 2" descr="C:\Users\555\Desktop\кан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450" y="-171450"/>
            <a:ext cx="9113838" cy="7143750"/>
          </a:xfrm>
          <a:noFill/>
        </p:spPr>
      </p:pic>
      <p:pic>
        <p:nvPicPr>
          <p:cNvPr id="6" name="Picture 5" descr="C:\Users\555\Desktop\Те що серцю найдорожче\фото каравай\коровай\DSCN18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20000">
            <a:off x="-19067" y="3465019"/>
            <a:ext cx="4169551" cy="352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555\Desktop\Те що серцю найдорожче\фото каравай\коровай2\DSCN18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60000">
            <a:off x="2985414" y="428294"/>
            <a:ext cx="6165079" cy="38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555\Desktop\Те що серцю найдорожче\фото каравай\коровай\DSCN18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4211744" y="3855824"/>
            <a:ext cx="4978755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555\Desktop\Те що серцю найдорожче\фото каравай\3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12976"/>
            <a:ext cx="231362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8" name="TextBox 3"/>
          <p:cNvSpPr txBox="1">
            <a:spLocks noChangeArrowheads="1"/>
          </p:cNvSpPr>
          <p:nvPr/>
        </p:nvSpPr>
        <p:spPr bwMode="auto">
          <a:xfrm>
            <a:off x="250825" y="0"/>
            <a:ext cx="8713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solidFill>
                  <a:srgbClr val="FF0000"/>
                </a:solidFill>
                <a:latin typeface="Verdana" pitchFamily="34" charset="0"/>
              </a:rPr>
              <a:t>ОТАКИЙ НАШ КОРОВАЙ!</a:t>
            </a:r>
          </a:p>
        </p:txBody>
      </p:sp>
      <p:pic>
        <p:nvPicPr>
          <p:cNvPr id="21513" name="Picture 9" descr="C:\Users\555\Desktop\Те що серцю найдорожче\коровай(венок)\DSCN187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40000">
            <a:off x="-86848" y="826285"/>
            <a:ext cx="3494910" cy="280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" name="Picture 2" descr="C:\Users\555\Desktop\фон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2638"/>
            <a:ext cx="9144000" cy="6860637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0" y="158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>
                <a:latin typeface="Verdana" pitchFamily="34" charset="0"/>
              </a:rPr>
              <a:t> </a:t>
            </a:r>
            <a:r>
              <a:rPr lang="uk-UA" sz="3200" b="1">
                <a:solidFill>
                  <a:srgbClr val="C00000"/>
                </a:solidFill>
                <a:latin typeface="Verdana" pitchFamily="34" charset="0"/>
              </a:rPr>
              <a:t>КАЛИНА - дерево українського роду </a:t>
            </a:r>
          </a:p>
        </p:txBody>
      </p:sp>
      <p:pic>
        <p:nvPicPr>
          <p:cNvPr id="23557" name="Picture 5" descr="C:\Users\555\Desktop\Те що серцю найдорожче\коровай(венок)\DSCN18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99022"/>
            <a:ext cx="6548218" cy="59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9938" name="Picture 2" descr="C:\Users\555\Desktop\кан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7878"/>
            <a:ext cx="9144000" cy="6813376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C:\Users\555\Desktop\Те що серцю найдорожче\коровай(венок)\DSCN18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19" y="1094854"/>
            <a:ext cx="4508889" cy="55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C:\Users\555\Desktop\Те що серцю найдорожче\коровай(венок)\DSCN18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90854"/>
            <a:ext cx="4609325" cy="47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50" name="TextBox 3"/>
          <p:cNvSpPr txBox="1">
            <a:spLocks noChangeArrowheads="1"/>
          </p:cNvSpPr>
          <p:nvPr/>
        </p:nvSpPr>
        <p:spPr bwMode="auto">
          <a:xfrm>
            <a:off x="139700" y="404813"/>
            <a:ext cx="900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C00000"/>
                </a:solidFill>
                <a:latin typeface="Verdana" pitchFamily="34" charset="0"/>
              </a:rPr>
              <a:t> НА СХІД СОНЦЯ ДИВИЛИСЬ</a:t>
            </a: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32772" name="Picture 4" descr="хлі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C:\Users\555\Desktop\Те що серцю найдорожче\коровай(венок)\DSCN18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000" y="188640"/>
            <a:ext cx="8303999" cy="622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TextBox 1"/>
          <p:cNvSpPr txBox="1">
            <a:spLocks noChangeArrowheads="1"/>
          </p:cNvSpPr>
          <p:nvPr/>
        </p:nvSpPr>
        <p:spPr bwMode="auto">
          <a:xfrm>
            <a:off x="5219700" y="1125538"/>
            <a:ext cx="324008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solidFill>
                  <a:srgbClr val="0070C0"/>
                </a:solidFill>
                <a:latin typeface="Verdana" pitchFamily="34" charset="0"/>
              </a:rPr>
              <a:t>КАЛИТУ КУСАЛИ</a:t>
            </a: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47109" name="Picture 5" descr="кан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395288" y="1125538"/>
            <a:ext cx="8569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5400" b="1">
                <a:solidFill>
                  <a:srgbClr val="FFFF00"/>
                </a:solidFill>
                <a:latin typeface="Verdana" pitchFamily="34" charset="0"/>
              </a:rPr>
              <a:t>ДЯКУЄМО ЗА УВАГУ</a:t>
            </a:r>
            <a:endParaRPr lang="ru-RU" sz="54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47112" name="Picture 8" descr="C:\Users\555\Desktop\симво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8064896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uk-UA" smtClean="0"/>
          </a:p>
        </p:txBody>
      </p:sp>
      <p:pic>
        <p:nvPicPr>
          <p:cNvPr id="2" name="Picture 2" descr="C:\Users\555\Desktop\Те що серцю найдорожче\фото каравай\картинки символи\верба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67860"/>
            <a:ext cx="9171317" cy="6876000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246063" y="587375"/>
            <a:ext cx="48609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>
                <a:solidFill>
                  <a:srgbClr val="002060"/>
                </a:solidFill>
                <a:latin typeface="Verdana" pitchFamily="34" charset="0"/>
              </a:rPr>
              <a:t>А в нашого господаря      золота верба,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>
                <a:solidFill>
                  <a:srgbClr val="002060"/>
                </a:solidFill>
                <a:latin typeface="Verdana" pitchFamily="34" charset="0"/>
              </a:rPr>
              <a:t> А на тій вербі золота   кора.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>
                <a:solidFill>
                  <a:srgbClr val="002060"/>
                </a:solidFill>
                <a:latin typeface="Verdana" pitchFamily="34" charset="0"/>
              </a:rPr>
              <a:t> А на тій вербі рожеві квіти.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>
                <a:solidFill>
                  <a:srgbClr val="002060"/>
                </a:solidFill>
                <a:latin typeface="Verdana" pitchFamily="34" charset="0"/>
              </a:rPr>
              <a:t> Ой то не верба — Йванова жона,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>
                <a:solidFill>
                  <a:srgbClr val="002060"/>
                </a:solidFill>
                <a:latin typeface="Verdana" pitchFamily="34" charset="0"/>
              </a:rPr>
              <a:t> Ой то не квіти — то  Йванові діти.</a:t>
            </a:r>
          </a:p>
        </p:txBody>
      </p:sp>
      <p:pic>
        <p:nvPicPr>
          <p:cNvPr id="22533" name="Picture 5" descr="C:\Users\555\Desktop\Те що серцю найдорожче\коровай(венок)\DSCN18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6270" y="1124744"/>
            <a:ext cx="4261676" cy="48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6866" name="Picture 2" descr="C:\Users\555\Desktop\таня\фото символи\хустка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4046" y="-315416"/>
            <a:ext cx="9256566" cy="6264696"/>
          </a:xfrm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555\Desktop\Те що серцю найдорожче\фото каравай\коровай\DSCN1836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089" y="-99392"/>
            <a:ext cx="5390373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07950" y="5949950"/>
            <a:ext cx="9036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latin typeface="Verdana" pitchFamily="34" charset="0"/>
              </a:rPr>
              <a:t>  УКРАЇНСЬКИЙ ВІНОК ТА ХУСТИНА</a:t>
            </a: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7171" name="Picture 2" descr="C:\Users\555\Desktop\канва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179388" y="42863"/>
            <a:ext cx="87852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C00000"/>
                </a:solidFill>
                <a:latin typeface="Arial Black" pitchFamily="34" charset="0"/>
              </a:rPr>
              <a:t>BІНОК - </a:t>
            </a:r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символ життєдайної сили Землі,</a:t>
            </a:r>
            <a:r>
              <a:rPr lang="ru-RU" sz="2800">
                <a:solidFill>
                  <a:srgbClr val="C00000"/>
                </a:solidFill>
              </a:rPr>
              <a:t>             </a:t>
            </a:r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символ жіночого начала, дівування та дівочої цнотливості </a:t>
            </a:r>
            <a:endParaRPr lang="uk-UA" sz="280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0179" name="Picture 3" descr="C:\Users\555\Desktop\Те що серцю найдорожче\коровай(венок)\DSCN18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093" y="1386000"/>
            <a:ext cx="7295999" cy="54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8195" name="Picture 2" descr="C:\Users\555\Desktop\канв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736138" cy="6858000"/>
          </a:xfrm>
          <a:noFill/>
        </p:spPr>
      </p:pic>
      <p:pic>
        <p:nvPicPr>
          <p:cNvPr id="25604" name="Picture 4" descr="C:\Users\555\Desktop\Те що серцю найдорожче\фото каравай\картинки символи\чернігівщина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6871" y="2105121"/>
            <a:ext cx="4787220" cy="47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555\Desktop\куточо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4000" y="-5397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"/>
          <p:cNvSpPr txBox="1">
            <a:spLocks noChangeArrowheads="1"/>
          </p:cNvSpPr>
          <p:nvPr/>
        </p:nvSpPr>
        <p:spPr bwMode="auto">
          <a:xfrm>
            <a:off x="1547813" y="415925"/>
            <a:ext cx="6553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Verdana" pitchFamily="34" charset="0"/>
              </a:rPr>
              <a:t>   Хусткою українка закривала волосся на голові, але у неї завжди було відкрите обличчя. Це свідчить про велике волелюбство українок.</a:t>
            </a:r>
            <a:endParaRPr lang="uk-UA" sz="2400" b="1">
              <a:latin typeface="Verdana" pitchFamily="34" charset="0"/>
            </a:endParaRPr>
          </a:p>
        </p:txBody>
      </p:sp>
      <p:pic>
        <p:nvPicPr>
          <p:cNvPr id="17415" name="Picture 7" descr="C:\Users\555\Desktop\Те що серцю найдорожче\коровай(венок)\DSCN18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2169" y="2132648"/>
            <a:ext cx="5873610" cy="428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653213" y="6308725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9219" name="Picture 2" descr="C:\Users\555\Desktop\кан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17463"/>
            <a:ext cx="9144000" cy="6875463"/>
          </a:xfrm>
          <a:noFill/>
        </p:spPr>
      </p:pic>
      <p:pic>
        <p:nvPicPr>
          <p:cNvPr id="9220" name="Picture 3" descr="C:\Users\555\Desktop\кут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46725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 descr="C:\Users\555\Desktop\кут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46725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 descr="C:\Users\555\Desktop\кут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7650" y="5581650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 descr="C:\Users\555\Desktop\кут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63" y="-34925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C:\Users\555\Desktop\кут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67650" y="-33338"/>
            <a:ext cx="1276350" cy="127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 descr="C:\Users\555\Desktop\Чернігівський костюм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875"/>
            <a:ext cx="3901189" cy="52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Box 4"/>
          <p:cNvSpPr txBox="1">
            <a:spLocks noChangeArrowheads="1"/>
          </p:cNvSpPr>
          <p:nvPr/>
        </p:nvSpPr>
        <p:spPr bwMode="auto">
          <a:xfrm>
            <a:off x="4729163" y="96838"/>
            <a:ext cx="42354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Verdana" pitchFamily="34" charset="0"/>
              </a:rPr>
              <a:t>Ми  спробували це повторити</a:t>
            </a:r>
          </a:p>
        </p:txBody>
      </p:sp>
      <p:sp>
        <p:nvSpPr>
          <p:cNvPr id="9227" name="TextBox 6"/>
          <p:cNvSpPr txBox="1">
            <a:spLocks noChangeArrowheads="1"/>
          </p:cNvSpPr>
          <p:nvPr/>
        </p:nvSpPr>
        <p:spPr bwMode="auto">
          <a:xfrm>
            <a:off x="250825" y="342900"/>
            <a:ext cx="46815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C00000"/>
                </a:solidFill>
                <a:latin typeface="Verdana" pitchFamily="34" charset="0"/>
              </a:rPr>
              <a:t> Так носили хустки на Чернігівщині</a:t>
            </a:r>
          </a:p>
        </p:txBody>
      </p:sp>
      <p:pic>
        <p:nvPicPr>
          <p:cNvPr id="16396" name="Picture 12" descr="C:\Users\555\Desktop\Те що серцю найдорожче\коровай(венок)\DSCN186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0685" y="1520875"/>
            <a:ext cx="4058955" cy="51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8196" name="Picture 4" descr="C:\Users\555\Desktop\фон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61040" cy="6956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555\Desktop\Те що серцю найдорожче\фото каравай\коровай\DSCN18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1998" y="764703"/>
            <a:ext cx="3326611" cy="6155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555\Desktop\Те що серцю найдорожче\коровай(венок)\DSCN1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55" y="754274"/>
            <a:ext cx="5853456" cy="34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555\Desktop\Те що серцю найдорожче\коровай(венок)\DSCN18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3" y="3752640"/>
            <a:ext cx="3769935" cy="327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555\Desktop\Те що серцю найдорожче\фото каравай\DSCN1840.JPG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52640"/>
            <a:ext cx="3155983" cy="327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TextBox 2"/>
          <p:cNvSpPr txBox="1">
            <a:spLocks noChangeArrowheads="1"/>
          </p:cNvSpPr>
          <p:nvPr/>
        </p:nvSpPr>
        <p:spPr bwMode="auto">
          <a:xfrm>
            <a:off x="0" y="-9525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Arial Narrow" pitchFamily="34" charset="0"/>
              </a:rPr>
              <a:t>                    </a:t>
            </a:r>
            <a:r>
              <a:rPr lang="ru-RU" sz="2800" b="1">
                <a:solidFill>
                  <a:srgbClr val="C00000"/>
                </a:solidFill>
                <a:latin typeface="Verdana" pitchFamily="34" charset="0"/>
              </a:rPr>
              <a:t>Немає таких жінок у світі, </a:t>
            </a:r>
          </a:p>
          <a:p>
            <a:r>
              <a:rPr lang="ru-RU" sz="2800" b="1">
                <a:solidFill>
                  <a:srgbClr val="C00000"/>
                </a:solidFill>
                <a:latin typeface="Verdana" pitchFamily="34" charset="0"/>
              </a:rPr>
              <a:t>         яким би хустка була не до лиця </a:t>
            </a:r>
            <a:endParaRPr lang="uk-UA" sz="2800" b="1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329363"/>
            <a:ext cx="28956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              </a:t>
            </a:r>
          </a:p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Новик В.В.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FEE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1886</TotalTime>
  <Words>890</Words>
  <Application>Microsoft Office PowerPoint</Application>
  <PresentationFormat>Экран (4:3)</PresentationFormat>
  <Paragraphs>175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Verdana</vt:lpstr>
      <vt:lpstr>Times New Roman</vt:lpstr>
      <vt:lpstr>Arial Black</vt:lpstr>
      <vt:lpstr>Arial Narrow</vt:lpstr>
      <vt:lpstr>Оформление по умолчанию</vt:lpstr>
      <vt:lpstr>Слайд 1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Лелека є символом птаха, що за старовинними   переказами в давній Україні-Русі символізував  Матір Славу – жіночий образ Святого Духа - покровительки України-Русі     Символом Олімпійської збірної України теж є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Демонстрационная версия</cp:lastModifiedBy>
  <cp:revision>170</cp:revision>
  <dcterms:created xsi:type="dcterms:W3CDTF">2015-02-04T19:38:28Z</dcterms:created>
  <dcterms:modified xsi:type="dcterms:W3CDTF">2015-02-16T11:48:54Z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2877263</vt:lpwstr>
  </property>
  <property fmtid="{D5CDD505-2E9C-101B-9397-08002B2CF9AE}" name="NXPowerLiteVersion" pid="3">
    <vt:lpwstr>D4.1.4</vt:lpwstr>
  </property>
</Properties>
</file>