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Default ContentType="image/vnd.ms-photo" Extension="wdp"/>
  <Override ContentType="application/vnd.openxmlformats-officedocument.presentationml.slideLayout+xml" PartName="/ppt/slideLayouts/slideLayout1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56"/>
  </p:notesMasterIdLst>
  <p:sldIdLst>
    <p:sldId id="256" r:id="rId2"/>
    <p:sldId id="257" r:id="rId3"/>
    <p:sldId id="259" r:id="rId4"/>
    <p:sldId id="266" r:id="rId5"/>
    <p:sldId id="260" r:id="rId6"/>
    <p:sldId id="261" r:id="rId7"/>
    <p:sldId id="258" r:id="rId8"/>
    <p:sldId id="262" r:id="rId9"/>
    <p:sldId id="263" r:id="rId10"/>
    <p:sldId id="264" r:id="rId11"/>
    <p:sldId id="265" r:id="rId12"/>
    <p:sldId id="268" r:id="rId13"/>
    <p:sldId id="267" r:id="rId14"/>
    <p:sldId id="269" r:id="rId15"/>
    <p:sldId id="306" r:id="rId16"/>
    <p:sldId id="270" r:id="rId17"/>
    <p:sldId id="271" r:id="rId18"/>
    <p:sldId id="273" r:id="rId19"/>
    <p:sldId id="272" r:id="rId20"/>
    <p:sldId id="305" r:id="rId21"/>
    <p:sldId id="307" r:id="rId22"/>
    <p:sldId id="274" r:id="rId23"/>
    <p:sldId id="275" r:id="rId24"/>
    <p:sldId id="276" r:id="rId25"/>
    <p:sldId id="308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6" r:id="rId35"/>
    <p:sldId id="293" r:id="rId36"/>
    <p:sldId id="285" r:id="rId37"/>
    <p:sldId id="287" r:id="rId38"/>
    <p:sldId id="288" r:id="rId39"/>
    <p:sldId id="289" r:id="rId40"/>
    <p:sldId id="290" r:id="rId41"/>
    <p:sldId id="313" r:id="rId42"/>
    <p:sldId id="291" r:id="rId43"/>
    <p:sldId id="309" r:id="rId44"/>
    <p:sldId id="292" r:id="rId45"/>
    <p:sldId id="295" r:id="rId46"/>
    <p:sldId id="297" r:id="rId47"/>
    <p:sldId id="310" r:id="rId48"/>
    <p:sldId id="300" r:id="rId49"/>
    <p:sldId id="302" r:id="rId50"/>
    <p:sldId id="301" r:id="rId51"/>
    <p:sldId id="303" r:id="rId52"/>
    <p:sldId id="304" r:id="rId53"/>
    <p:sldId id="312" r:id="rId54"/>
    <p:sldId id="311" r:id="rId5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7468FF-6D86-48D9-8EA4-A0E413141BA8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CAF9AD1-D7C2-4B25-AF2A-0AF11CB874FC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теоретики</a:t>
          </a:r>
          <a:endParaRPr lang="uk-UA" dirty="0">
            <a:solidFill>
              <a:schemeClr val="tx1"/>
            </a:solidFill>
          </a:endParaRPr>
        </a:p>
      </dgm:t>
    </dgm:pt>
    <dgm:pt modelId="{69685CD5-6D73-4189-B8EE-265E252B300D}" type="parTrans" cxnId="{43891B1E-00E5-4AA9-8D94-45B9069E4320}">
      <dgm:prSet/>
      <dgm:spPr/>
      <dgm:t>
        <a:bodyPr/>
        <a:lstStyle/>
        <a:p>
          <a:endParaRPr lang="uk-UA"/>
        </a:p>
      </dgm:t>
    </dgm:pt>
    <dgm:pt modelId="{E4EB2501-2679-4003-8C96-D1DA6C89EF34}" type="sibTrans" cxnId="{43891B1E-00E5-4AA9-8D94-45B9069E4320}">
      <dgm:prSet/>
      <dgm:spPr/>
      <dgm:t>
        <a:bodyPr/>
        <a:lstStyle/>
        <a:p>
          <a:endParaRPr lang="uk-UA"/>
        </a:p>
      </dgm:t>
    </dgm:pt>
    <dgm:pt modelId="{D1324D99-73D1-40F1-95CB-8D7833B73305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дослідники</a:t>
          </a:r>
          <a:endParaRPr lang="uk-UA" dirty="0">
            <a:solidFill>
              <a:schemeClr val="tx1"/>
            </a:solidFill>
          </a:endParaRPr>
        </a:p>
      </dgm:t>
    </dgm:pt>
    <dgm:pt modelId="{F9FC3275-59DC-4348-9C7C-505C60F07477}" type="parTrans" cxnId="{C41133FE-0078-40CF-BD48-F2E7286B4732}">
      <dgm:prSet/>
      <dgm:spPr/>
      <dgm:t>
        <a:bodyPr/>
        <a:lstStyle/>
        <a:p>
          <a:endParaRPr lang="uk-UA"/>
        </a:p>
      </dgm:t>
    </dgm:pt>
    <dgm:pt modelId="{22E32D18-5A8B-4A9B-BA29-520B9D9075AC}" type="sibTrans" cxnId="{C41133FE-0078-40CF-BD48-F2E7286B4732}">
      <dgm:prSet/>
      <dgm:spPr/>
      <dgm:t>
        <a:bodyPr/>
        <a:lstStyle/>
        <a:p>
          <a:endParaRPr lang="uk-UA"/>
        </a:p>
      </dgm:t>
    </dgm:pt>
    <dgm:pt modelId="{2611F1E4-F58E-46DF-ABDD-1224520A5FCB}">
      <dgm:prSet phldrT="[Текст]"/>
      <dgm:spPr/>
      <dgm:t>
        <a:bodyPr/>
        <a:lstStyle/>
        <a:p>
          <a:r>
            <a:rPr lang="uk-UA" dirty="0" smtClean="0"/>
            <a:t>скульптори</a:t>
          </a:r>
          <a:endParaRPr lang="uk-UA" dirty="0"/>
        </a:p>
      </dgm:t>
    </dgm:pt>
    <dgm:pt modelId="{0C05954A-C311-4A33-ABB8-19246FF05560}" type="parTrans" cxnId="{238A93C7-4D97-4A0A-91E4-B0965BE761FF}">
      <dgm:prSet/>
      <dgm:spPr/>
      <dgm:t>
        <a:bodyPr/>
        <a:lstStyle/>
        <a:p>
          <a:endParaRPr lang="uk-UA"/>
        </a:p>
      </dgm:t>
    </dgm:pt>
    <dgm:pt modelId="{A1F27075-9380-48ED-878B-3276532172F8}" type="sibTrans" cxnId="{238A93C7-4D97-4A0A-91E4-B0965BE761FF}">
      <dgm:prSet/>
      <dgm:spPr/>
      <dgm:t>
        <a:bodyPr/>
        <a:lstStyle/>
        <a:p>
          <a:endParaRPr lang="uk-UA"/>
        </a:p>
      </dgm:t>
    </dgm:pt>
    <dgm:pt modelId="{431DD127-372A-4FC1-9877-2872CC82EFEC}">
      <dgm:prSet phldrT="[Текст]"/>
      <dgm:spPr/>
      <dgm:t>
        <a:bodyPr/>
        <a:lstStyle/>
        <a:p>
          <a:r>
            <a:rPr lang="uk-UA" dirty="0" smtClean="0"/>
            <a:t>архітектори</a:t>
          </a:r>
          <a:endParaRPr lang="uk-UA" dirty="0"/>
        </a:p>
      </dgm:t>
    </dgm:pt>
    <dgm:pt modelId="{72DFB4AE-7473-4D34-88BA-8556A6AB593F}" type="parTrans" cxnId="{1EB8C3DC-2ACF-4222-A472-C2DD7D8BC4CA}">
      <dgm:prSet/>
      <dgm:spPr/>
      <dgm:t>
        <a:bodyPr/>
        <a:lstStyle/>
        <a:p>
          <a:endParaRPr lang="uk-UA"/>
        </a:p>
      </dgm:t>
    </dgm:pt>
    <dgm:pt modelId="{CEF6444E-C846-4A4D-AD69-CCF42D349D1E}" type="sibTrans" cxnId="{1EB8C3DC-2ACF-4222-A472-C2DD7D8BC4CA}">
      <dgm:prSet/>
      <dgm:spPr/>
      <dgm:t>
        <a:bodyPr/>
        <a:lstStyle/>
        <a:p>
          <a:endParaRPr lang="uk-UA"/>
        </a:p>
      </dgm:t>
    </dgm:pt>
    <dgm:pt modelId="{62664E9D-E380-4833-95A9-7B1738E23A58}">
      <dgm:prSet phldrT="[Текст]"/>
      <dgm:spPr/>
      <dgm:t>
        <a:bodyPr/>
        <a:lstStyle/>
        <a:p>
          <a:r>
            <a:rPr lang="uk-UA" dirty="0" smtClean="0"/>
            <a:t>живописці</a:t>
          </a:r>
          <a:endParaRPr lang="uk-UA" dirty="0"/>
        </a:p>
      </dgm:t>
    </dgm:pt>
    <dgm:pt modelId="{30CCBAD4-B42F-4058-ACBB-BD709BFB8D20}" type="parTrans" cxnId="{FD65DC1F-EC6A-42F6-B896-79741A33226F}">
      <dgm:prSet/>
      <dgm:spPr/>
      <dgm:t>
        <a:bodyPr/>
        <a:lstStyle/>
        <a:p>
          <a:endParaRPr lang="uk-UA"/>
        </a:p>
      </dgm:t>
    </dgm:pt>
    <dgm:pt modelId="{52D20CE3-425C-4D0D-B32B-F5583292ECDE}" type="sibTrans" cxnId="{FD65DC1F-EC6A-42F6-B896-79741A33226F}">
      <dgm:prSet/>
      <dgm:spPr/>
      <dgm:t>
        <a:bodyPr/>
        <a:lstStyle/>
        <a:p>
          <a:endParaRPr lang="uk-UA"/>
        </a:p>
      </dgm:t>
    </dgm:pt>
    <dgm:pt modelId="{0A0B7323-33FA-48E9-BF0D-EDCAB78620C9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практики</a:t>
          </a:r>
          <a:endParaRPr lang="uk-UA" dirty="0">
            <a:solidFill>
              <a:schemeClr val="tx1"/>
            </a:solidFill>
          </a:endParaRPr>
        </a:p>
      </dgm:t>
    </dgm:pt>
    <dgm:pt modelId="{4EB610F5-2726-4432-A819-433F950B1EC3}" type="parTrans" cxnId="{B94596B6-7D31-491A-9975-56786414D0D4}">
      <dgm:prSet/>
      <dgm:spPr/>
      <dgm:t>
        <a:bodyPr/>
        <a:lstStyle/>
        <a:p>
          <a:endParaRPr lang="uk-UA"/>
        </a:p>
      </dgm:t>
    </dgm:pt>
    <dgm:pt modelId="{C07A1BF2-122B-4066-85B2-233B707EDF47}" type="sibTrans" cxnId="{B94596B6-7D31-491A-9975-56786414D0D4}">
      <dgm:prSet/>
      <dgm:spPr/>
      <dgm:t>
        <a:bodyPr/>
        <a:lstStyle/>
        <a:p>
          <a:endParaRPr lang="uk-UA"/>
        </a:p>
      </dgm:t>
    </dgm:pt>
    <dgm:pt modelId="{24D75BC1-9B22-4061-A35B-173E7DA5AE09}">
      <dgm:prSet phldrT="[Текст]"/>
      <dgm:spPr/>
      <dgm:t>
        <a:bodyPr/>
        <a:lstStyle/>
        <a:p>
          <a:r>
            <a:rPr lang="uk-UA" dirty="0" smtClean="0"/>
            <a:t>біологи</a:t>
          </a:r>
          <a:endParaRPr lang="uk-UA" dirty="0"/>
        </a:p>
      </dgm:t>
    </dgm:pt>
    <dgm:pt modelId="{73D5736B-D537-4AB0-9E7C-98DC55729B7D}" type="parTrans" cxnId="{D1E456F9-958A-4125-9DE9-5BD4BEA2A7B3}">
      <dgm:prSet/>
      <dgm:spPr/>
      <dgm:t>
        <a:bodyPr/>
        <a:lstStyle/>
        <a:p>
          <a:endParaRPr lang="uk-UA"/>
        </a:p>
      </dgm:t>
    </dgm:pt>
    <dgm:pt modelId="{5D42825C-249E-47B3-996E-8E35889DA4F1}" type="sibTrans" cxnId="{D1E456F9-958A-4125-9DE9-5BD4BEA2A7B3}">
      <dgm:prSet/>
      <dgm:spPr/>
      <dgm:t>
        <a:bodyPr/>
        <a:lstStyle/>
        <a:p>
          <a:endParaRPr lang="uk-UA"/>
        </a:p>
      </dgm:t>
    </dgm:pt>
    <dgm:pt modelId="{0E5B1065-599B-4DD9-B30A-9763F00C89F2}">
      <dgm:prSet phldrT="[Текст]"/>
      <dgm:spPr/>
      <dgm:t>
        <a:bodyPr/>
        <a:lstStyle/>
        <a:p>
          <a:r>
            <a:rPr lang="uk-UA" dirty="0" smtClean="0"/>
            <a:t>анатоми</a:t>
          </a:r>
          <a:endParaRPr lang="uk-UA" dirty="0"/>
        </a:p>
      </dgm:t>
    </dgm:pt>
    <dgm:pt modelId="{6C604048-BC5F-4D02-A7D1-AEE7DE6086BD}" type="parTrans" cxnId="{E51BEB01-6B9B-4E57-BADA-9ED04E5EF9BB}">
      <dgm:prSet/>
      <dgm:spPr/>
      <dgm:t>
        <a:bodyPr/>
        <a:lstStyle/>
        <a:p>
          <a:endParaRPr lang="uk-UA"/>
        </a:p>
      </dgm:t>
    </dgm:pt>
    <dgm:pt modelId="{0FA8BDDE-E2D2-4CD8-AABA-CB8EE847A0E0}" type="sibTrans" cxnId="{E51BEB01-6B9B-4E57-BADA-9ED04E5EF9BB}">
      <dgm:prSet/>
      <dgm:spPr/>
      <dgm:t>
        <a:bodyPr/>
        <a:lstStyle/>
        <a:p>
          <a:endParaRPr lang="uk-UA"/>
        </a:p>
      </dgm:t>
    </dgm:pt>
    <dgm:pt modelId="{D5B8D880-A6A6-4077-96D1-2F6702E38728}">
      <dgm:prSet phldrT="[Текст]"/>
      <dgm:spPr/>
      <dgm:t>
        <a:bodyPr/>
        <a:lstStyle/>
        <a:p>
          <a:r>
            <a:rPr lang="uk-UA" dirty="0" smtClean="0"/>
            <a:t>музиканти</a:t>
          </a:r>
          <a:endParaRPr lang="uk-UA" dirty="0"/>
        </a:p>
      </dgm:t>
    </dgm:pt>
    <dgm:pt modelId="{BA7D0F13-7E18-42AA-9F84-1EAA6986B001}" type="parTrans" cxnId="{5877DD4B-F731-45B4-A407-E10B470A5D02}">
      <dgm:prSet/>
      <dgm:spPr/>
      <dgm:t>
        <a:bodyPr/>
        <a:lstStyle/>
        <a:p>
          <a:endParaRPr lang="uk-UA"/>
        </a:p>
      </dgm:t>
    </dgm:pt>
    <dgm:pt modelId="{91BEE7FE-2C04-4032-B909-489588682C2A}" type="sibTrans" cxnId="{5877DD4B-F731-45B4-A407-E10B470A5D02}">
      <dgm:prSet/>
      <dgm:spPr/>
      <dgm:t>
        <a:bodyPr/>
        <a:lstStyle/>
        <a:p>
          <a:endParaRPr lang="uk-UA"/>
        </a:p>
      </dgm:t>
    </dgm:pt>
    <dgm:pt modelId="{0A0F2851-1D00-4FEC-BC49-D67E058EEB48}">
      <dgm:prSet phldrT="[Текст]"/>
      <dgm:spPr/>
      <dgm:t>
        <a:bodyPr/>
        <a:lstStyle/>
        <a:p>
          <a:r>
            <a:rPr lang="uk-UA" dirty="0" smtClean="0"/>
            <a:t>літератори</a:t>
          </a:r>
          <a:endParaRPr lang="uk-UA" dirty="0"/>
        </a:p>
      </dgm:t>
    </dgm:pt>
    <dgm:pt modelId="{B5B61536-63CA-4F9C-8441-999C1FF62310}" type="parTrans" cxnId="{1AF784DC-CD0A-4F0D-9D4F-6758EC7670B5}">
      <dgm:prSet/>
      <dgm:spPr/>
      <dgm:t>
        <a:bodyPr/>
        <a:lstStyle/>
        <a:p>
          <a:endParaRPr lang="uk-UA"/>
        </a:p>
      </dgm:t>
    </dgm:pt>
    <dgm:pt modelId="{710B79FD-50BE-4DFE-A2F4-8D539FCC9767}" type="sibTrans" cxnId="{1AF784DC-CD0A-4F0D-9D4F-6758EC7670B5}">
      <dgm:prSet/>
      <dgm:spPr/>
      <dgm:t>
        <a:bodyPr/>
        <a:lstStyle/>
        <a:p>
          <a:endParaRPr lang="uk-UA"/>
        </a:p>
      </dgm:t>
    </dgm:pt>
    <dgm:pt modelId="{9E41C0E6-FF70-4BA8-A4CB-CEF42DCCAD8D}">
      <dgm:prSet phldrT="[Текст]"/>
      <dgm:spPr/>
      <dgm:t>
        <a:bodyPr/>
        <a:lstStyle/>
        <a:p>
          <a:r>
            <a:rPr lang="uk-UA" dirty="0" smtClean="0"/>
            <a:t>математики</a:t>
          </a:r>
          <a:endParaRPr lang="uk-UA" dirty="0"/>
        </a:p>
      </dgm:t>
    </dgm:pt>
    <dgm:pt modelId="{9895FD10-46A2-45E4-A5C3-9E997604A322}" type="parTrans" cxnId="{3A932D58-DEF7-40B7-AB42-5504C9EF81CB}">
      <dgm:prSet/>
      <dgm:spPr/>
      <dgm:t>
        <a:bodyPr/>
        <a:lstStyle/>
        <a:p>
          <a:endParaRPr lang="uk-UA"/>
        </a:p>
      </dgm:t>
    </dgm:pt>
    <dgm:pt modelId="{3DEAFAE7-11B0-4A5F-B88F-960F2CCD98E5}" type="sibTrans" cxnId="{3A932D58-DEF7-40B7-AB42-5504C9EF81CB}">
      <dgm:prSet/>
      <dgm:spPr/>
      <dgm:t>
        <a:bodyPr/>
        <a:lstStyle/>
        <a:p>
          <a:endParaRPr lang="uk-UA"/>
        </a:p>
      </dgm:t>
    </dgm:pt>
    <dgm:pt modelId="{171E8296-534A-4EA3-99B5-6B01B6B00485}" type="pres">
      <dgm:prSet presAssocID="{B27468FF-6D86-48D9-8EA4-A0E413141BA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2A70707C-2F47-4322-BDFF-537403893F23}" type="pres">
      <dgm:prSet presAssocID="{3CAF9AD1-D7C2-4B25-AF2A-0AF11CB874FC}" presName="root" presStyleCnt="0"/>
      <dgm:spPr/>
    </dgm:pt>
    <dgm:pt modelId="{24002256-761F-4215-B67B-DF382E5A12B4}" type="pres">
      <dgm:prSet presAssocID="{3CAF9AD1-D7C2-4B25-AF2A-0AF11CB874FC}" presName="rootComposite" presStyleCnt="0"/>
      <dgm:spPr/>
    </dgm:pt>
    <dgm:pt modelId="{F032CE00-C3E2-44D9-AEAC-AA15BA2072C5}" type="pres">
      <dgm:prSet presAssocID="{3CAF9AD1-D7C2-4B25-AF2A-0AF11CB874FC}" presName="rootText" presStyleLbl="node1" presStyleIdx="0" presStyleCnt="3" custScaleX="185381"/>
      <dgm:spPr/>
      <dgm:t>
        <a:bodyPr/>
        <a:lstStyle/>
        <a:p>
          <a:endParaRPr lang="uk-UA"/>
        </a:p>
      </dgm:t>
    </dgm:pt>
    <dgm:pt modelId="{5BC951F6-823F-4393-B9B9-D00E8C474BE6}" type="pres">
      <dgm:prSet presAssocID="{3CAF9AD1-D7C2-4B25-AF2A-0AF11CB874FC}" presName="rootConnector" presStyleLbl="node1" presStyleIdx="0" presStyleCnt="3"/>
      <dgm:spPr/>
      <dgm:t>
        <a:bodyPr/>
        <a:lstStyle/>
        <a:p>
          <a:endParaRPr lang="uk-UA"/>
        </a:p>
      </dgm:t>
    </dgm:pt>
    <dgm:pt modelId="{A161F614-F5A9-4EE5-BE8E-9A7913B7278C}" type="pres">
      <dgm:prSet presAssocID="{3CAF9AD1-D7C2-4B25-AF2A-0AF11CB874FC}" presName="childShape" presStyleCnt="0"/>
      <dgm:spPr/>
    </dgm:pt>
    <dgm:pt modelId="{4DA24B84-1E80-4A5F-A1C5-9619EE3AA8BA}" type="pres">
      <dgm:prSet presAssocID="{9895FD10-46A2-45E4-A5C3-9E997604A322}" presName="Name13" presStyleLbl="parChTrans1D2" presStyleIdx="0" presStyleCnt="8"/>
      <dgm:spPr/>
      <dgm:t>
        <a:bodyPr/>
        <a:lstStyle/>
        <a:p>
          <a:endParaRPr lang="uk-UA"/>
        </a:p>
      </dgm:t>
    </dgm:pt>
    <dgm:pt modelId="{49A1DEFD-12D8-4807-AC0E-7E6304604C15}" type="pres">
      <dgm:prSet presAssocID="{9E41C0E6-FF70-4BA8-A4CB-CEF42DCCAD8D}" presName="childText" presStyleLbl="bgAcc1" presStyleIdx="0" presStyleCnt="8" custScaleX="17255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FAD1840-DD4E-4D9E-8E76-BEA45D76B701}" type="pres">
      <dgm:prSet presAssocID="{D1324D99-73D1-40F1-95CB-8D7833B73305}" presName="root" presStyleCnt="0"/>
      <dgm:spPr/>
    </dgm:pt>
    <dgm:pt modelId="{33BEE897-4B9A-467B-8C88-56294EE0FA5C}" type="pres">
      <dgm:prSet presAssocID="{D1324D99-73D1-40F1-95CB-8D7833B73305}" presName="rootComposite" presStyleCnt="0"/>
      <dgm:spPr/>
    </dgm:pt>
    <dgm:pt modelId="{C3DE58C7-C368-4A6B-936B-400DBE46F4C4}" type="pres">
      <dgm:prSet presAssocID="{D1324D99-73D1-40F1-95CB-8D7833B73305}" presName="rootText" presStyleLbl="node1" presStyleIdx="1" presStyleCnt="3" custScaleX="185998"/>
      <dgm:spPr/>
      <dgm:t>
        <a:bodyPr/>
        <a:lstStyle/>
        <a:p>
          <a:endParaRPr lang="uk-UA"/>
        </a:p>
      </dgm:t>
    </dgm:pt>
    <dgm:pt modelId="{7E613327-7BAA-4D5A-9485-BD9B20DB9C0D}" type="pres">
      <dgm:prSet presAssocID="{D1324D99-73D1-40F1-95CB-8D7833B73305}" presName="rootConnector" presStyleLbl="node1" presStyleIdx="1" presStyleCnt="3"/>
      <dgm:spPr/>
      <dgm:t>
        <a:bodyPr/>
        <a:lstStyle/>
        <a:p>
          <a:endParaRPr lang="uk-UA"/>
        </a:p>
      </dgm:t>
    </dgm:pt>
    <dgm:pt modelId="{3CAB3647-A86B-41D6-B6EA-0E4495B64B13}" type="pres">
      <dgm:prSet presAssocID="{D1324D99-73D1-40F1-95CB-8D7833B73305}" presName="childShape" presStyleCnt="0"/>
      <dgm:spPr/>
    </dgm:pt>
    <dgm:pt modelId="{2A6D55B4-377E-45FC-8D8A-A2131107E439}" type="pres">
      <dgm:prSet presAssocID="{0C05954A-C311-4A33-ABB8-19246FF05560}" presName="Name13" presStyleLbl="parChTrans1D2" presStyleIdx="1" presStyleCnt="8"/>
      <dgm:spPr/>
      <dgm:t>
        <a:bodyPr/>
        <a:lstStyle/>
        <a:p>
          <a:endParaRPr lang="uk-UA"/>
        </a:p>
      </dgm:t>
    </dgm:pt>
    <dgm:pt modelId="{EF1E2AF5-C276-4A54-AADE-9BB0295B57D1}" type="pres">
      <dgm:prSet presAssocID="{2611F1E4-F58E-46DF-ABDD-1224520A5FCB}" presName="childText" presStyleLbl="bgAcc1" presStyleIdx="1" presStyleCnt="8" custScaleX="19071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FFC72AA-CF28-483B-8DF5-7087F8C932B4}" type="pres">
      <dgm:prSet presAssocID="{72DFB4AE-7473-4D34-88BA-8556A6AB593F}" presName="Name13" presStyleLbl="parChTrans1D2" presStyleIdx="2" presStyleCnt="8"/>
      <dgm:spPr/>
      <dgm:t>
        <a:bodyPr/>
        <a:lstStyle/>
        <a:p>
          <a:endParaRPr lang="uk-UA"/>
        </a:p>
      </dgm:t>
    </dgm:pt>
    <dgm:pt modelId="{E2318F2A-A168-4893-8D35-1E625DA0C593}" type="pres">
      <dgm:prSet presAssocID="{431DD127-372A-4FC1-9877-2872CC82EFEC}" presName="childText" presStyleLbl="bgAcc1" presStyleIdx="2" presStyleCnt="8" custScaleX="19071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1EFEC1D-3076-48D3-BB78-080590A13A82}" type="pres">
      <dgm:prSet presAssocID="{30CCBAD4-B42F-4058-ACBB-BD709BFB8D20}" presName="Name13" presStyleLbl="parChTrans1D2" presStyleIdx="3" presStyleCnt="8"/>
      <dgm:spPr/>
      <dgm:t>
        <a:bodyPr/>
        <a:lstStyle/>
        <a:p>
          <a:endParaRPr lang="uk-UA"/>
        </a:p>
      </dgm:t>
    </dgm:pt>
    <dgm:pt modelId="{E4AD8B74-1309-4F7A-B566-B2B64E60EC51}" type="pres">
      <dgm:prSet presAssocID="{62664E9D-E380-4833-95A9-7B1738E23A58}" presName="childText" presStyleLbl="bgAcc1" presStyleIdx="3" presStyleCnt="8" custScaleX="19071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66FE0F3-27E3-4061-9645-0FA93472E16E}" type="pres">
      <dgm:prSet presAssocID="{0A0B7323-33FA-48E9-BF0D-EDCAB78620C9}" presName="root" presStyleCnt="0"/>
      <dgm:spPr/>
    </dgm:pt>
    <dgm:pt modelId="{FE25DCF5-207F-45BC-8019-EB3CD65B17AC}" type="pres">
      <dgm:prSet presAssocID="{0A0B7323-33FA-48E9-BF0D-EDCAB78620C9}" presName="rootComposite" presStyleCnt="0"/>
      <dgm:spPr/>
    </dgm:pt>
    <dgm:pt modelId="{60998C6F-B44D-406A-ACA1-BD916C84F935}" type="pres">
      <dgm:prSet presAssocID="{0A0B7323-33FA-48E9-BF0D-EDCAB78620C9}" presName="rootText" presStyleLbl="node1" presStyleIdx="2" presStyleCnt="3" custScaleX="161817"/>
      <dgm:spPr/>
      <dgm:t>
        <a:bodyPr/>
        <a:lstStyle/>
        <a:p>
          <a:endParaRPr lang="uk-UA"/>
        </a:p>
      </dgm:t>
    </dgm:pt>
    <dgm:pt modelId="{D9C59E7E-3AA1-490A-9443-AA6C0C070FEC}" type="pres">
      <dgm:prSet presAssocID="{0A0B7323-33FA-48E9-BF0D-EDCAB78620C9}" presName="rootConnector" presStyleLbl="node1" presStyleIdx="2" presStyleCnt="3"/>
      <dgm:spPr/>
      <dgm:t>
        <a:bodyPr/>
        <a:lstStyle/>
        <a:p>
          <a:endParaRPr lang="uk-UA"/>
        </a:p>
      </dgm:t>
    </dgm:pt>
    <dgm:pt modelId="{5D9D915F-70F7-4569-8526-7DFA25CD9DF7}" type="pres">
      <dgm:prSet presAssocID="{0A0B7323-33FA-48E9-BF0D-EDCAB78620C9}" presName="childShape" presStyleCnt="0"/>
      <dgm:spPr/>
    </dgm:pt>
    <dgm:pt modelId="{4AB55FF8-CF08-442D-853A-06A98843A79F}" type="pres">
      <dgm:prSet presAssocID="{73D5736B-D537-4AB0-9E7C-98DC55729B7D}" presName="Name13" presStyleLbl="parChTrans1D2" presStyleIdx="4" presStyleCnt="8"/>
      <dgm:spPr/>
      <dgm:t>
        <a:bodyPr/>
        <a:lstStyle/>
        <a:p>
          <a:endParaRPr lang="uk-UA"/>
        </a:p>
      </dgm:t>
    </dgm:pt>
    <dgm:pt modelId="{DF4A6E7B-8438-4060-A46D-42C240BB44C2}" type="pres">
      <dgm:prSet presAssocID="{24D75BC1-9B22-4061-A35B-173E7DA5AE09}" presName="childText" presStyleLbl="bgAcc1" presStyleIdx="4" presStyleCnt="8" custScaleX="14960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9A3B6D7-B509-4FFD-BBD1-AA56113A4DAA}" type="pres">
      <dgm:prSet presAssocID="{6C604048-BC5F-4D02-A7D1-AEE7DE6086BD}" presName="Name13" presStyleLbl="parChTrans1D2" presStyleIdx="5" presStyleCnt="8"/>
      <dgm:spPr/>
      <dgm:t>
        <a:bodyPr/>
        <a:lstStyle/>
        <a:p>
          <a:endParaRPr lang="uk-UA"/>
        </a:p>
      </dgm:t>
    </dgm:pt>
    <dgm:pt modelId="{85D5EA46-BA61-4AA6-953A-102C95EECAC4}" type="pres">
      <dgm:prSet presAssocID="{0E5B1065-599B-4DD9-B30A-9763F00C89F2}" presName="childText" presStyleLbl="bgAcc1" presStyleIdx="5" presStyleCnt="8" custScaleX="1483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6EB1120-D599-4FB5-9FEE-D12AE9979F49}" type="pres">
      <dgm:prSet presAssocID="{BA7D0F13-7E18-42AA-9F84-1EAA6986B001}" presName="Name13" presStyleLbl="parChTrans1D2" presStyleIdx="6" presStyleCnt="8"/>
      <dgm:spPr/>
      <dgm:t>
        <a:bodyPr/>
        <a:lstStyle/>
        <a:p>
          <a:endParaRPr lang="uk-UA"/>
        </a:p>
      </dgm:t>
    </dgm:pt>
    <dgm:pt modelId="{B1B2ABFA-5F4A-4370-82B8-4C4D34935696}" type="pres">
      <dgm:prSet presAssocID="{D5B8D880-A6A6-4077-96D1-2F6702E38728}" presName="childText" presStyleLbl="bgAcc1" presStyleIdx="6" presStyleCnt="8" custScaleX="1483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55F3D94-6A81-4C02-BE92-2FF9042D99B0}" type="pres">
      <dgm:prSet presAssocID="{B5B61536-63CA-4F9C-8441-999C1FF62310}" presName="Name13" presStyleLbl="parChTrans1D2" presStyleIdx="7" presStyleCnt="8"/>
      <dgm:spPr/>
      <dgm:t>
        <a:bodyPr/>
        <a:lstStyle/>
        <a:p>
          <a:endParaRPr lang="uk-UA"/>
        </a:p>
      </dgm:t>
    </dgm:pt>
    <dgm:pt modelId="{1A1AF348-3A4F-4837-BD6E-601C67CF8B0D}" type="pres">
      <dgm:prSet presAssocID="{0A0F2851-1D00-4FEC-BC49-D67E058EEB48}" presName="childText" presStyleLbl="bgAcc1" presStyleIdx="7" presStyleCnt="8" custScaleX="15897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D65DC1F-EC6A-42F6-B896-79741A33226F}" srcId="{D1324D99-73D1-40F1-95CB-8D7833B73305}" destId="{62664E9D-E380-4833-95A9-7B1738E23A58}" srcOrd="2" destOrd="0" parTransId="{30CCBAD4-B42F-4058-ACBB-BD709BFB8D20}" sibTransId="{52D20CE3-425C-4D0D-B32B-F5583292ECDE}"/>
    <dgm:cxn modelId="{4A859128-387E-4836-9625-AFC9DFE41A59}" type="presOf" srcId="{D5B8D880-A6A6-4077-96D1-2F6702E38728}" destId="{B1B2ABFA-5F4A-4370-82B8-4C4D34935696}" srcOrd="0" destOrd="0" presId="urn:microsoft.com/office/officeart/2005/8/layout/hierarchy3"/>
    <dgm:cxn modelId="{CD5DE91B-B97F-45FD-BDF1-861EBF0921EB}" type="presOf" srcId="{0A0B7323-33FA-48E9-BF0D-EDCAB78620C9}" destId="{D9C59E7E-3AA1-490A-9443-AA6C0C070FEC}" srcOrd="1" destOrd="0" presId="urn:microsoft.com/office/officeart/2005/8/layout/hierarchy3"/>
    <dgm:cxn modelId="{43891B1E-00E5-4AA9-8D94-45B9069E4320}" srcId="{B27468FF-6D86-48D9-8EA4-A0E413141BA8}" destId="{3CAF9AD1-D7C2-4B25-AF2A-0AF11CB874FC}" srcOrd="0" destOrd="0" parTransId="{69685CD5-6D73-4189-B8EE-265E252B300D}" sibTransId="{E4EB2501-2679-4003-8C96-D1DA6C89EF34}"/>
    <dgm:cxn modelId="{B041D6D9-FB5E-4D8E-B599-7EB8390BB032}" type="presOf" srcId="{0C05954A-C311-4A33-ABB8-19246FF05560}" destId="{2A6D55B4-377E-45FC-8D8A-A2131107E439}" srcOrd="0" destOrd="0" presId="urn:microsoft.com/office/officeart/2005/8/layout/hierarchy3"/>
    <dgm:cxn modelId="{6BAB34A7-DECE-4E06-B53C-A2D9314F2009}" type="presOf" srcId="{9895FD10-46A2-45E4-A5C3-9E997604A322}" destId="{4DA24B84-1E80-4A5F-A1C5-9619EE3AA8BA}" srcOrd="0" destOrd="0" presId="urn:microsoft.com/office/officeart/2005/8/layout/hierarchy3"/>
    <dgm:cxn modelId="{9F26C9B3-CDD0-41EA-A59B-62C62938BFEF}" type="presOf" srcId="{B27468FF-6D86-48D9-8EA4-A0E413141BA8}" destId="{171E8296-534A-4EA3-99B5-6B01B6B00485}" srcOrd="0" destOrd="0" presId="urn:microsoft.com/office/officeart/2005/8/layout/hierarchy3"/>
    <dgm:cxn modelId="{77322CA6-47FB-499F-80C8-CD4F09CFE96E}" type="presOf" srcId="{0A0B7323-33FA-48E9-BF0D-EDCAB78620C9}" destId="{60998C6F-B44D-406A-ACA1-BD916C84F935}" srcOrd="0" destOrd="0" presId="urn:microsoft.com/office/officeart/2005/8/layout/hierarchy3"/>
    <dgm:cxn modelId="{1EB8C3DC-2ACF-4222-A472-C2DD7D8BC4CA}" srcId="{D1324D99-73D1-40F1-95CB-8D7833B73305}" destId="{431DD127-372A-4FC1-9877-2872CC82EFEC}" srcOrd="1" destOrd="0" parTransId="{72DFB4AE-7473-4D34-88BA-8556A6AB593F}" sibTransId="{CEF6444E-C846-4A4D-AD69-CCF42D349D1E}"/>
    <dgm:cxn modelId="{238A93C7-4D97-4A0A-91E4-B0965BE761FF}" srcId="{D1324D99-73D1-40F1-95CB-8D7833B73305}" destId="{2611F1E4-F58E-46DF-ABDD-1224520A5FCB}" srcOrd="0" destOrd="0" parTransId="{0C05954A-C311-4A33-ABB8-19246FF05560}" sibTransId="{A1F27075-9380-48ED-878B-3276532172F8}"/>
    <dgm:cxn modelId="{5877DD4B-F731-45B4-A407-E10B470A5D02}" srcId="{0A0B7323-33FA-48E9-BF0D-EDCAB78620C9}" destId="{D5B8D880-A6A6-4077-96D1-2F6702E38728}" srcOrd="2" destOrd="0" parTransId="{BA7D0F13-7E18-42AA-9F84-1EAA6986B001}" sibTransId="{91BEE7FE-2C04-4032-B909-489588682C2A}"/>
    <dgm:cxn modelId="{F0D29E10-5E41-4280-B06B-D831D4EE2F80}" type="presOf" srcId="{24D75BC1-9B22-4061-A35B-173E7DA5AE09}" destId="{DF4A6E7B-8438-4060-A46D-42C240BB44C2}" srcOrd="0" destOrd="0" presId="urn:microsoft.com/office/officeart/2005/8/layout/hierarchy3"/>
    <dgm:cxn modelId="{A78285E2-B6CB-4DB2-BD20-65F7E50FF4CB}" type="presOf" srcId="{2611F1E4-F58E-46DF-ABDD-1224520A5FCB}" destId="{EF1E2AF5-C276-4A54-AADE-9BB0295B57D1}" srcOrd="0" destOrd="0" presId="urn:microsoft.com/office/officeart/2005/8/layout/hierarchy3"/>
    <dgm:cxn modelId="{E51BEB01-6B9B-4E57-BADA-9ED04E5EF9BB}" srcId="{0A0B7323-33FA-48E9-BF0D-EDCAB78620C9}" destId="{0E5B1065-599B-4DD9-B30A-9763F00C89F2}" srcOrd="1" destOrd="0" parTransId="{6C604048-BC5F-4D02-A7D1-AEE7DE6086BD}" sibTransId="{0FA8BDDE-E2D2-4CD8-AABA-CB8EE847A0E0}"/>
    <dgm:cxn modelId="{3A932D58-DEF7-40B7-AB42-5504C9EF81CB}" srcId="{3CAF9AD1-D7C2-4B25-AF2A-0AF11CB874FC}" destId="{9E41C0E6-FF70-4BA8-A4CB-CEF42DCCAD8D}" srcOrd="0" destOrd="0" parTransId="{9895FD10-46A2-45E4-A5C3-9E997604A322}" sibTransId="{3DEAFAE7-11B0-4A5F-B88F-960F2CCD98E5}"/>
    <dgm:cxn modelId="{C41133FE-0078-40CF-BD48-F2E7286B4732}" srcId="{B27468FF-6D86-48D9-8EA4-A0E413141BA8}" destId="{D1324D99-73D1-40F1-95CB-8D7833B73305}" srcOrd="1" destOrd="0" parTransId="{F9FC3275-59DC-4348-9C7C-505C60F07477}" sibTransId="{22E32D18-5A8B-4A9B-BA29-520B9D9075AC}"/>
    <dgm:cxn modelId="{8DE4E843-0D22-473E-AAD1-E51ECAD598E8}" type="presOf" srcId="{72DFB4AE-7473-4D34-88BA-8556A6AB593F}" destId="{8FFC72AA-CF28-483B-8DF5-7087F8C932B4}" srcOrd="0" destOrd="0" presId="urn:microsoft.com/office/officeart/2005/8/layout/hierarchy3"/>
    <dgm:cxn modelId="{057609F2-D287-4199-ACF2-AA61A75D841C}" type="presOf" srcId="{3CAF9AD1-D7C2-4B25-AF2A-0AF11CB874FC}" destId="{5BC951F6-823F-4393-B9B9-D00E8C474BE6}" srcOrd="1" destOrd="0" presId="urn:microsoft.com/office/officeart/2005/8/layout/hierarchy3"/>
    <dgm:cxn modelId="{38937495-8009-48C6-A275-0B7E9CBC0D6E}" type="presOf" srcId="{B5B61536-63CA-4F9C-8441-999C1FF62310}" destId="{255F3D94-6A81-4C02-BE92-2FF9042D99B0}" srcOrd="0" destOrd="0" presId="urn:microsoft.com/office/officeart/2005/8/layout/hierarchy3"/>
    <dgm:cxn modelId="{1AF784DC-CD0A-4F0D-9D4F-6758EC7670B5}" srcId="{0A0B7323-33FA-48E9-BF0D-EDCAB78620C9}" destId="{0A0F2851-1D00-4FEC-BC49-D67E058EEB48}" srcOrd="3" destOrd="0" parTransId="{B5B61536-63CA-4F9C-8441-999C1FF62310}" sibTransId="{710B79FD-50BE-4DFE-A2F4-8D539FCC9767}"/>
    <dgm:cxn modelId="{56AB8084-656A-4E33-AF2C-3BA50CC0297D}" type="presOf" srcId="{73D5736B-D537-4AB0-9E7C-98DC55729B7D}" destId="{4AB55FF8-CF08-442D-853A-06A98843A79F}" srcOrd="0" destOrd="0" presId="urn:microsoft.com/office/officeart/2005/8/layout/hierarchy3"/>
    <dgm:cxn modelId="{D1E456F9-958A-4125-9DE9-5BD4BEA2A7B3}" srcId="{0A0B7323-33FA-48E9-BF0D-EDCAB78620C9}" destId="{24D75BC1-9B22-4061-A35B-173E7DA5AE09}" srcOrd="0" destOrd="0" parTransId="{73D5736B-D537-4AB0-9E7C-98DC55729B7D}" sibTransId="{5D42825C-249E-47B3-996E-8E35889DA4F1}"/>
    <dgm:cxn modelId="{199EEB2E-9689-4C44-9030-24E7A626DB7F}" type="presOf" srcId="{BA7D0F13-7E18-42AA-9F84-1EAA6986B001}" destId="{F6EB1120-D599-4FB5-9FEE-D12AE9979F49}" srcOrd="0" destOrd="0" presId="urn:microsoft.com/office/officeart/2005/8/layout/hierarchy3"/>
    <dgm:cxn modelId="{B4E63D98-E7D2-4639-9381-8AD68D3BCF75}" type="presOf" srcId="{D1324D99-73D1-40F1-95CB-8D7833B73305}" destId="{C3DE58C7-C368-4A6B-936B-400DBE46F4C4}" srcOrd="0" destOrd="0" presId="urn:microsoft.com/office/officeart/2005/8/layout/hierarchy3"/>
    <dgm:cxn modelId="{5062F470-42AF-4803-9B81-782423C24073}" type="presOf" srcId="{30CCBAD4-B42F-4058-ACBB-BD709BFB8D20}" destId="{71EFEC1D-3076-48D3-BB78-080590A13A82}" srcOrd="0" destOrd="0" presId="urn:microsoft.com/office/officeart/2005/8/layout/hierarchy3"/>
    <dgm:cxn modelId="{BCDA4C34-23EB-43C5-B532-4BA5126164EC}" type="presOf" srcId="{3CAF9AD1-D7C2-4B25-AF2A-0AF11CB874FC}" destId="{F032CE00-C3E2-44D9-AEAC-AA15BA2072C5}" srcOrd="0" destOrd="0" presId="urn:microsoft.com/office/officeart/2005/8/layout/hierarchy3"/>
    <dgm:cxn modelId="{47931F0F-21D8-474C-87EE-A12C65D91556}" type="presOf" srcId="{6C604048-BC5F-4D02-A7D1-AEE7DE6086BD}" destId="{99A3B6D7-B509-4FFD-BBD1-AA56113A4DAA}" srcOrd="0" destOrd="0" presId="urn:microsoft.com/office/officeart/2005/8/layout/hierarchy3"/>
    <dgm:cxn modelId="{5B2BDCC8-302D-4B3C-B44F-F0E77ECAF1B7}" type="presOf" srcId="{0E5B1065-599B-4DD9-B30A-9763F00C89F2}" destId="{85D5EA46-BA61-4AA6-953A-102C95EECAC4}" srcOrd="0" destOrd="0" presId="urn:microsoft.com/office/officeart/2005/8/layout/hierarchy3"/>
    <dgm:cxn modelId="{95B792E4-1BC2-499C-A48A-70731E636FF5}" type="presOf" srcId="{9E41C0E6-FF70-4BA8-A4CB-CEF42DCCAD8D}" destId="{49A1DEFD-12D8-4807-AC0E-7E6304604C15}" srcOrd="0" destOrd="0" presId="urn:microsoft.com/office/officeart/2005/8/layout/hierarchy3"/>
    <dgm:cxn modelId="{CA2291BE-9081-4770-981B-94B85373EB0A}" type="presOf" srcId="{62664E9D-E380-4833-95A9-7B1738E23A58}" destId="{E4AD8B74-1309-4F7A-B566-B2B64E60EC51}" srcOrd="0" destOrd="0" presId="urn:microsoft.com/office/officeart/2005/8/layout/hierarchy3"/>
    <dgm:cxn modelId="{44B5E9DD-1530-4AC0-A32D-3CA3692CE17D}" type="presOf" srcId="{0A0F2851-1D00-4FEC-BC49-D67E058EEB48}" destId="{1A1AF348-3A4F-4837-BD6E-601C67CF8B0D}" srcOrd="0" destOrd="0" presId="urn:microsoft.com/office/officeart/2005/8/layout/hierarchy3"/>
    <dgm:cxn modelId="{46C3CA81-AF5B-4606-B02D-985AA60A4A9C}" type="presOf" srcId="{D1324D99-73D1-40F1-95CB-8D7833B73305}" destId="{7E613327-7BAA-4D5A-9485-BD9B20DB9C0D}" srcOrd="1" destOrd="0" presId="urn:microsoft.com/office/officeart/2005/8/layout/hierarchy3"/>
    <dgm:cxn modelId="{B94596B6-7D31-491A-9975-56786414D0D4}" srcId="{B27468FF-6D86-48D9-8EA4-A0E413141BA8}" destId="{0A0B7323-33FA-48E9-BF0D-EDCAB78620C9}" srcOrd="2" destOrd="0" parTransId="{4EB610F5-2726-4432-A819-433F950B1EC3}" sibTransId="{C07A1BF2-122B-4066-85B2-233B707EDF47}"/>
    <dgm:cxn modelId="{139F3DA1-906A-4B71-86E6-A4F80FAF3CD8}" type="presOf" srcId="{431DD127-372A-4FC1-9877-2872CC82EFEC}" destId="{E2318F2A-A168-4893-8D35-1E625DA0C593}" srcOrd="0" destOrd="0" presId="urn:microsoft.com/office/officeart/2005/8/layout/hierarchy3"/>
    <dgm:cxn modelId="{9AAF136F-88F0-45BD-8C57-BAA636D590B5}" type="presParOf" srcId="{171E8296-534A-4EA3-99B5-6B01B6B00485}" destId="{2A70707C-2F47-4322-BDFF-537403893F23}" srcOrd="0" destOrd="0" presId="urn:microsoft.com/office/officeart/2005/8/layout/hierarchy3"/>
    <dgm:cxn modelId="{D366AEAE-092E-45C7-B410-726DAA9841D2}" type="presParOf" srcId="{2A70707C-2F47-4322-BDFF-537403893F23}" destId="{24002256-761F-4215-B67B-DF382E5A12B4}" srcOrd="0" destOrd="0" presId="urn:microsoft.com/office/officeart/2005/8/layout/hierarchy3"/>
    <dgm:cxn modelId="{B7FEFA43-9E33-4F7C-B8DF-40888421F048}" type="presParOf" srcId="{24002256-761F-4215-B67B-DF382E5A12B4}" destId="{F032CE00-C3E2-44D9-AEAC-AA15BA2072C5}" srcOrd="0" destOrd="0" presId="urn:microsoft.com/office/officeart/2005/8/layout/hierarchy3"/>
    <dgm:cxn modelId="{7CB49922-63CB-48FB-AF49-47B3138CC606}" type="presParOf" srcId="{24002256-761F-4215-B67B-DF382E5A12B4}" destId="{5BC951F6-823F-4393-B9B9-D00E8C474BE6}" srcOrd="1" destOrd="0" presId="urn:microsoft.com/office/officeart/2005/8/layout/hierarchy3"/>
    <dgm:cxn modelId="{0ECAB289-9DF1-42DF-8BAC-8A6ADC3E5EDF}" type="presParOf" srcId="{2A70707C-2F47-4322-BDFF-537403893F23}" destId="{A161F614-F5A9-4EE5-BE8E-9A7913B7278C}" srcOrd="1" destOrd="0" presId="urn:microsoft.com/office/officeart/2005/8/layout/hierarchy3"/>
    <dgm:cxn modelId="{516F38A5-40F3-4969-97EE-FAAC02F3302D}" type="presParOf" srcId="{A161F614-F5A9-4EE5-BE8E-9A7913B7278C}" destId="{4DA24B84-1E80-4A5F-A1C5-9619EE3AA8BA}" srcOrd="0" destOrd="0" presId="urn:microsoft.com/office/officeart/2005/8/layout/hierarchy3"/>
    <dgm:cxn modelId="{4D51F894-F567-4EB2-BE57-BBC462A81A2F}" type="presParOf" srcId="{A161F614-F5A9-4EE5-BE8E-9A7913B7278C}" destId="{49A1DEFD-12D8-4807-AC0E-7E6304604C15}" srcOrd="1" destOrd="0" presId="urn:microsoft.com/office/officeart/2005/8/layout/hierarchy3"/>
    <dgm:cxn modelId="{09DD534D-B8AA-4B60-B875-367719068ED4}" type="presParOf" srcId="{171E8296-534A-4EA3-99B5-6B01B6B00485}" destId="{1FAD1840-DD4E-4D9E-8E76-BEA45D76B701}" srcOrd="1" destOrd="0" presId="urn:microsoft.com/office/officeart/2005/8/layout/hierarchy3"/>
    <dgm:cxn modelId="{00193613-4CB4-4AA6-A06C-0CD1044B4F87}" type="presParOf" srcId="{1FAD1840-DD4E-4D9E-8E76-BEA45D76B701}" destId="{33BEE897-4B9A-467B-8C88-56294EE0FA5C}" srcOrd="0" destOrd="0" presId="urn:microsoft.com/office/officeart/2005/8/layout/hierarchy3"/>
    <dgm:cxn modelId="{77CD8303-19A4-4EEF-A424-DAB561BFFABB}" type="presParOf" srcId="{33BEE897-4B9A-467B-8C88-56294EE0FA5C}" destId="{C3DE58C7-C368-4A6B-936B-400DBE46F4C4}" srcOrd="0" destOrd="0" presId="urn:microsoft.com/office/officeart/2005/8/layout/hierarchy3"/>
    <dgm:cxn modelId="{8033CE55-910F-45DC-BDF0-4D241971F726}" type="presParOf" srcId="{33BEE897-4B9A-467B-8C88-56294EE0FA5C}" destId="{7E613327-7BAA-4D5A-9485-BD9B20DB9C0D}" srcOrd="1" destOrd="0" presId="urn:microsoft.com/office/officeart/2005/8/layout/hierarchy3"/>
    <dgm:cxn modelId="{924B14A0-EDCE-434C-A251-1F17DCEC5521}" type="presParOf" srcId="{1FAD1840-DD4E-4D9E-8E76-BEA45D76B701}" destId="{3CAB3647-A86B-41D6-B6EA-0E4495B64B13}" srcOrd="1" destOrd="0" presId="urn:microsoft.com/office/officeart/2005/8/layout/hierarchy3"/>
    <dgm:cxn modelId="{0F56DEF4-A12F-4671-BBD8-5148EC205A02}" type="presParOf" srcId="{3CAB3647-A86B-41D6-B6EA-0E4495B64B13}" destId="{2A6D55B4-377E-45FC-8D8A-A2131107E439}" srcOrd="0" destOrd="0" presId="urn:microsoft.com/office/officeart/2005/8/layout/hierarchy3"/>
    <dgm:cxn modelId="{AC1B8D1D-E6D4-4A9B-9514-80DFC139493E}" type="presParOf" srcId="{3CAB3647-A86B-41D6-B6EA-0E4495B64B13}" destId="{EF1E2AF5-C276-4A54-AADE-9BB0295B57D1}" srcOrd="1" destOrd="0" presId="urn:microsoft.com/office/officeart/2005/8/layout/hierarchy3"/>
    <dgm:cxn modelId="{958166C9-72B6-42FF-847D-DB3D3344B103}" type="presParOf" srcId="{3CAB3647-A86B-41D6-B6EA-0E4495B64B13}" destId="{8FFC72AA-CF28-483B-8DF5-7087F8C932B4}" srcOrd="2" destOrd="0" presId="urn:microsoft.com/office/officeart/2005/8/layout/hierarchy3"/>
    <dgm:cxn modelId="{D3321E90-3F68-4EFD-B48D-2BC8320E3E27}" type="presParOf" srcId="{3CAB3647-A86B-41D6-B6EA-0E4495B64B13}" destId="{E2318F2A-A168-4893-8D35-1E625DA0C593}" srcOrd="3" destOrd="0" presId="urn:microsoft.com/office/officeart/2005/8/layout/hierarchy3"/>
    <dgm:cxn modelId="{7C74CB6B-66CB-40E4-87DC-F971F44E18F1}" type="presParOf" srcId="{3CAB3647-A86B-41D6-B6EA-0E4495B64B13}" destId="{71EFEC1D-3076-48D3-BB78-080590A13A82}" srcOrd="4" destOrd="0" presId="urn:microsoft.com/office/officeart/2005/8/layout/hierarchy3"/>
    <dgm:cxn modelId="{3A798D02-51EC-4929-87FE-E72C9DF7F053}" type="presParOf" srcId="{3CAB3647-A86B-41D6-B6EA-0E4495B64B13}" destId="{E4AD8B74-1309-4F7A-B566-B2B64E60EC51}" srcOrd="5" destOrd="0" presId="urn:microsoft.com/office/officeart/2005/8/layout/hierarchy3"/>
    <dgm:cxn modelId="{6D51A7AC-7516-4F05-9E4F-CB48CC6AD280}" type="presParOf" srcId="{171E8296-534A-4EA3-99B5-6B01B6B00485}" destId="{A66FE0F3-27E3-4061-9645-0FA93472E16E}" srcOrd="2" destOrd="0" presId="urn:microsoft.com/office/officeart/2005/8/layout/hierarchy3"/>
    <dgm:cxn modelId="{88D4D3E8-AAF0-49D8-8F17-CE0B47DF776E}" type="presParOf" srcId="{A66FE0F3-27E3-4061-9645-0FA93472E16E}" destId="{FE25DCF5-207F-45BC-8019-EB3CD65B17AC}" srcOrd="0" destOrd="0" presId="urn:microsoft.com/office/officeart/2005/8/layout/hierarchy3"/>
    <dgm:cxn modelId="{08867104-178D-48E0-BD03-D841B3FDB233}" type="presParOf" srcId="{FE25DCF5-207F-45BC-8019-EB3CD65B17AC}" destId="{60998C6F-B44D-406A-ACA1-BD916C84F935}" srcOrd="0" destOrd="0" presId="urn:microsoft.com/office/officeart/2005/8/layout/hierarchy3"/>
    <dgm:cxn modelId="{6D9FC706-5C4B-483B-A2DF-6A6877A983DD}" type="presParOf" srcId="{FE25DCF5-207F-45BC-8019-EB3CD65B17AC}" destId="{D9C59E7E-3AA1-490A-9443-AA6C0C070FEC}" srcOrd="1" destOrd="0" presId="urn:microsoft.com/office/officeart/2005/8/layout/hierarchy3"/>
    <dgm:cxn modelId="{2CB94156-CF08-427B-914E-6E196CDEE5E2}" type="presParOf" srcId="{A66FE0F3-27E3-4061-9645-0FA93472E16E}" destId="{5D9D915F-70F7-4569-8526-7DFA25CD9DF7}" srcOrd="1" destOrd="0" presId="urn:microsoft.com/office/officeart/2005/8/layout/hierarchy3"/>
    <dgm:cxn modelId="{535B31DE-07C7-4E07-8EEE-8788A1AE1814}" type="presParOf" srcId="{5D9D915F-70F7-4569-8526-7DFA25CD9DF7}" destId="{4AB55FF8-CF08-442D-853A-06A98843A79F}" srcOrd="0" destOrd="0" presId="urn:microsoft.com/office/officeart/2005/8/layout/hierarchy3"/>
    <dgm:cxn modelId="{6CE0DAD2-E742-4DB8-B72C-B60FC16DDCC8}" type="presParOf" srcId="{5D9D915F-70F7-4569-8526-7DFA25CD9DF7}" destId="{DF4A6E7B-8438-4060-A46D-42C240BB44C2}" srcOrd="1" destOrd="0" presId="urn:microsoft.com/office/officeart/2005/8/layout/hierarchy3"/>
    <dgm:cxn modelId="{556B59C5-7478-4C61-ACD5-C03FDED0CEC5}" type="presParOf" srcId="{5D9D915F-70F7-4569-8526-7DFA25CD9DF7}" destId="{99A3B6D7-B509-4FFD-BBD1-AA56113A4DAA}" srcOrd="2" destOrd="0" presId="urn:microsoft.com/office/officeart/2005/8/layout/hierarchy3"/>
    <dgm:cxn modelId="{BCAC81F0-89C7-4835-BFC3-746982A0703F}" type="presParOf" srcId="{5D9D915F-70F7-4569-8526-7DFA25CD9DF7}" destId="{85D5EA46-BA61-4AA6-953A-102C95EECAC4}" srcOrd="3" destOrd="0" presId="urn:microsoft.com/office/officeart/2005/8/layout/hierarchy3"/>
    <dgm:cxn modelId="{2049A336-A609-4179-81CE-69422B72B49D}" type="presParOf" srcId="{5D9D915F-70F7-4569-8526-7DFA25CD9DF7}" destId="{F6EB1120-D599-4FB5-9FEE-D12AE9979F49}" srcOrd="4" destOrd="0" presId="urn:microsoft.com/office/officeart/2005/8/layout/hierarchy3"/>
    <dgm:cxn modelId="{D9BAA413-0BA6-4194-BD02-83EFCC388CEE}" type="presParOf" srcId="{5D9D915F-70F7-4569-8526-7DFA25CD9DF7}" destId="{B1B2ABFA-5F4A-4370-82B8-4C4D34935696}" srcOrd="5" destOrd="0" presId="urn:microsoft.com/office/officeart/2005/8/layout/hierarchy3"/>
    <dgm:cxn modelId="{13435C90-1D75-4599-A895-AD161CBDAA6A}" type="presParOf" srcId="{5D9D915F-70F7-4569-8526-7DFA25CD9DF7}" destId="{255F3D94-6A81-4C02-BE92-2FF9042D99B0}" srcOrd="6" destOrd="0" presId="urn:microsoft.com/office/officeart/2005/8/layout/hierarchy3"/>
    <dgm:cxn modelId="{AF58F70D-40A6-4755-B8D8-32EA6029948A}" type="presParOf" srcId="{5D9D915F-70F7-4569-8526-7DFA25CD9DF7}" destId="{1A1AF348-3A4F-4837-BD6E-601C67CF8B0D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32CE00-C3E2-44D9-AEAC-AA15BA2072C5}">
      <dsp:nvSpPr>
        <dsp:cNvPr id="0" name=""/>
        <dsp:cNvSpPr/>
      </dsp:nvSpPr>
      <dsp:spPr>
        <a:xfrm>
          <a:off x="1900" y="20091"/>
          <a:ext cx="2517854" cy="6791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>
              <a:solidFill>
                <a:schemeClr val="tx1"/>
              </a:solidFill>
            </a:rPr>
            <a:t>теоретики</a:t>
          </a:r>
          <a:endParaRPr lang="uk-UA" sz="4000" kern="1200" dirty="0">
            <a:solidFill>
              <a:schemeClr val="tx1"/>
            </a:solidFill>
          </a:endParaRPr>
        </a:p>
      </dsp:txBody>
      <dsp:txXfrm>
        <a:off x="21790" y="39981"/>
        <a:ext cx="2478074" cy="639322"/>
      </dsp:txXfrm>
    </dsp:sp>
    <dsp:sp modelId="{4DA24B84-1E80-4A5F-A1C5-9619EE3AA8BA}">
      <dsp:nvSpPr>
        <dsp:cNvPr id="0" name=""/>
        <dsp:cNvSpPr/>
      </dsp:nvSpPr>
      <dsp:spPr>
        <a:xfrm>
          <a:off x="253685" y="699194"/>
          <a:ext cx="251785" cy="509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327"/>
              </a:lnTo>
              <a:lnTo>
                <a:pt x="251785" y="509327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A1DEFD-12D8-4807-AC0E-7E6304604C15}">
      <dsp:nvSpPr>
        <dsp:cNvPr id="0" name=""/>
        <dsp:cNvSpPr/>
      </dsp:nvSpPr>
      <dsp:spPr>
        <a:xfrm>
          <a:off x="505470" y="868970"/>
          <a:ext cx="1874866" cy="679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математики</a:t>
          </a:r>
          <a:endParaRPr lang="uk-UA" sz="2900" kern="1200" dirty="0"/>
        </a:p>
      </dsp:txBody>
      <dsp:txXfrm>
        <a:off x="525360" y="888860"/>
        <a:ext cx="1835086" cy="639322"/>
      </dsp:txXfrm>
    </dsp:sp>
    <dsp:sp modelId="{C3DE58C7-C368-4A6B-936B-400DBE46F4C4}">
      <dsp:nvSpPr>
        <dsp:cNvPr id="0" name=""/>
        <dsp:cNvSpPr/>
      </dsp:nvSpPr>
      <dsp:spPr>
        <a:xfrm>
          <a:off x="2859306" y="20091"/>
          <a:ext cx="2526235" cy="6791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>
              <a:solidFill>
                <a:schemeClr val="tx1"/>
              </a:solidFill>
            </a:rPr>
            <a:t>дослідники</a:t>
          </a:r>
          <a:endParaRPr lang="uk-UA" sz="4000" kern="1200" dirty="0">
            <a:solidFill>
              <a:schemeClr val="tx1"/>
            </a:solidFill>
          </a:endParaRPr>
        </a:p>
      </dsp:txBody>
      <dsp:txXfrm>
        <a:off x="2879196" y="39981"/>
        <a:ext cx="2486455" cy="639322"/>
      </dsp:txXfrm>
    </dsp:sp>
    <dsp:sp modelId="{2A6D55B4-377E-45FC-8D8A-A2131107E439}">
      <dsp:nvSpPr>
        <dsp:cNvPr id="0" name=""/>
        <dsp:cNvSpPr/>
      </dsp:nvSpPr>
      <dsp:spPr>
        <a:xfrm>
          <a:off x="3111929" y="699194"/>
          <a:ext cx="252623" cy="509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327"/>
              </a:lnTo>
              <a:lnTo>
                <a:pt x="252623" y="509327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E2AF5-C276-4A54-AADE-9BB0295B57D1}">
      <dsp:nvSpPr>
        <dsp:cNvPr id="0" name=""/>
        <dsp:cNvSpPr/>
      </dsp:nvSpPr>
      <dsp:spPr>
        <a:xfrm>
          <a:off x="3364553" y="868970"/>
          <a:ext cx="2072230" cy="679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скульптори</a:t>
          </a:r>
          <a:endParaRPr lang="uk-UA" sz="2900" kern="1200" dirty="0"/>
        </a:p>
      </dsp:txBody>
      <dsp:txXfrm>
        <a:off x="3384443" y="888860"/>
        <a:ext cx="2032450" cy="639322"/>
      </dsp:txXfrm>
    </dsp:sp>
    <dsp:sp modelId="{8FFC72AA-CF28-483B-8DF5-7087F8C932B4}">
      <dsp:nvSpPr>
        <dsp:cNvPr id="0" name=""/>
        <dsp:cNvSpPr/>
      </dsp:nvSpPr>
      <dsp:spPr>
        <a:xfrm>
          <a:off x="3111929" y="699194"/>
          <a:ext cx="252623" cy="13582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8205"/>
              </a:lnTo>
              <a:lnTo>
                <a:pt x="252623" y="1358205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318F2A-A168-4893-8D35-1E625DA0C593}">
      <dsp:nvSpPr>
        <dsp:cNvPr id="0" name=""/>
        <dsp:cNvSpPr/>
      </dsp:nvSpPr>
      <dsp:spPr>
        <a:xfrm>
          <a:off x="3364553" y="1717848"/>
          <a:ext cx="2072230" cy="679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архітектори</a:t>
          </a:r>
          <a:endParaRPr lang="uk-UA" sz="2900" kern="1200" dirty="0"/>
        </a:p>
      </dsp:txBody>
      <dsp:txXfrm>
        <a:off x="3384443" y="1737738"/>
        <a:ext cx="2032450" cy="639322"/>
      </dsp:txXfrm>
    </dsp:sp>
    <dsp:sp modelId="{71EFEC1D-3076-48D3-BB78-080590A13A82}">
      <dsp:nvSpPr>
        <dsp:cNvPr id="0" name=""/>
        <dsp:cNvSpPr/>
      </dsp:nvSpPr>
      <dsp:spPr>
        <a:xfrm>
          <a:off x="3111929" y="699194"/>
          <a:ext cx="252623" cy="2207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7083"/>
              </a:lnTo>
              <a:lnTo>
                <a:pt x="252623" y="220708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AD8B74-1309-4F7A-B566-B2B64E60EC51}">
      <dsp:nvSpPr>
        <dsp:cNvPr id="0" name=""/>
        <dsp:cNvSpPr/>
      </dsp:nvSpPr>
      <dsp:spPr>
        <a:xfrm>
          <a:off x="3364553" y="2566727"/>
          <a:ext cx="2072219" cy="679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живописці</a:t>
          </a:r>
          <a:endParaRPr lang="uk-UA" sz="2900" kern="1200" dirty="0"/>
        </a:p>
      </dsp:txBody>
      <dsp:txXfrm>
        <a:off x="3384443" y="2586617"/>
        <a:ext cx="2032439" cy="639322"/>
      </dsp:txXfrm>
    </dsp:sp>
    <dsp:sp modelId="{60998C6F-B44D-406A-ACA1-BD916C84F935}">
      <dsp:nvSpPr>
        <dsp:cNvPr id="0" name=""/>
        <dsp:cNvSpPr/>
      </dsp:nvSpPr>
      <dsp:spPr>
        <a:xfrm>
          <a:off x="5725092" y="20091"/>
          <a:ext cx="2197807" cy="6791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>
              <a:solidFill>
                <a:schemeClr val="tx1"/>
              </a:solidFill>
            </a:rPr>
            <a:t>практики</a:t>
          </a:r>
          <a:endParaRPr lang="uk-UA" sz="4000" kern="1200" dirty="0">
            <a:solidFill>
              <a:schemeClr val="tx1"/>
            </a:solidFill>
          </a:endParaRPr>
        </a:p>
      </dsp:txBody>
      <dsp:txXfrm>
        <a:off x="5744982" y="39981"/>
        <a:ext cx="2158027" cy="639322"/>
      </dsp:txXfrm>
    </dsp:sp>
    <dsp:sp modelId="{4AB55FF8-CF08-442D-853A-06A98843A79F}">
      <dsp:nvSpPr>
        <dsp:cNvPr id="0" name=""/>
        <dsp:cNvSpPr/>
      </dsp:nvSpPr>
      <dsp:spPr>
        <a:xfrm>
          <a:off x="5944873" y="699194"/>
          <a:ext cx="219780" cy="509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327"/>
              </a:lnTo>
              <a:lnTo>
                <a:pt x="219780" y="509327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4A6E7B-8438-4060-A46D-42C240BB44C2}">
      <dsp:nvSpPr>
        <dsp:cNvPr id="0" name=""/>
        <dsp:cNvSpPr/>
      </dsp:nvSpPr>
      <dsp:spPr>
        <a:xfrm>
          <a:off x="6164654" y="868970"/>
          <a:ext cx="1625576" cy="679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біологи</a:t>
          </a:r>
          <a:endParaRPr lang="uk-UA" sz="2900" kern="1200" dirty="0"/>
        </a:p>
      </dsp:txBody>
      <dsp:txXfrm>
        <a:off x="6184544" y="888860"/>
        <a:ext cx="1585796" cy="639322"/>
      </dsp:txXfrm>
    </dsp:sp>
    <dsp:sp modelId="{99A3B6D7-B509-4FFD-BBD1-AA56113A4DAA}">
      <dsp:nvSpPr>
        <dsp:cNvPr id="0" name=""/>
        <dsp:cNvSpPr/>
      </dsp:nvSpPr>
      <dsp:spPr>
        <a:xfrm>
          <a:off x="5944873" y="699194"/>
          <a:ext cx="219780" cy="13582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8205"/>
              </a:lnTo>
              <a:lnTo>
                <a:pt x="219780" y="1358205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5EA46-BA61-4AA6-953A-102C95EECAC4}">
      <dsp:nvSpPr>
        <dsp:cNvPr id="0" name=""/>
        <dsp:cNvSpPr/>
      </dsp:nvSpPr>
      <dsp:spPr>
        <a:xfrm>
          <a:off x="6164654" y="1717848"/>
          <a:ext cx="1612102" cy="679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анатоми</a:t>
          </a:r>
          <a:endParaRPr lang="uk-UA" sz="2900" kern="1200" dirty="0"/>
        </a:p>
      </dsp:txBody>
      <dsp:txXfrm>
        <a:off x="6184544" y="1737738"/>
        <a:ext cx="1572322" cy="639322"/>
      </dsp:txXfrm>
    </dsp:sp>
    <dsp:sp modelId="{F6EB1120-D599-4FB5-9FEE-D12AE9979F49}">
      <dsp:nvSpPr>
        <dsp:cNvPr id="0" name=""/>
        <dsp:cNvSpPr/>
      </dsp:nvSpPr>
      <dsp:spPr>
        <a:xfrm>
          <a:off x="5944873" y="699194"/>
          <a:ext cx="219780" cy="2207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7083"/>
              </a:lnTo>
              <a:lnTo>
                <a:pt x="219780" y="220708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B2ABFA-5F4A-4370-82B8-4C4D34935696}">
      <dsp:nvSpPr>
        <dsp:cNvPr id="0" name=""/>
        <dsp:cNvSpPr/>
      </dsp:nvSpPr>
      <dsp:spPr>
        <a:xfrm>
          <a:off x="6164654" y="2566727"/>
          <a:ext cx="1612102" cy="679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музиканти</a:t>
          </a:r>
          <a:endParaRPr lang="uk-UA" sz="2900" kern="1200" dirty="0"/>
        </a:p>
      </dsp:txBody>
      <dsp:txXfrm>
        <a:off x="6184544" y="2586617"/>
        <a:ext cx="1572322" cy="639322"/>
      </dsp:txXfrm>
    </dsp:sp>
    <dsp:sp modelId="{255F3D94-6A81-4C02-BE92-2FF9042D99B0}">
      <dsp:nvSpPr>
        <dsp:cNvPr id="0" name=""/>
        <dsp:cNvSpPr/>
      </dsp:nvSpPr>
      <dsp:spPr>
        <a:xfrm>
          <a:off x="5944873" y="699194"/>
          <a:ext cx="219780" cy="30559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5962"/>
              </a:lnTo>
              <a:lnTo>
                <a:pt x="219780" y="3055962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1AF348-3A4F-4837-BD6E-601C67CF8B0D}">
      <dsp:nvSpPr>
        <dsp:cNvPr id="0" name=""/>
        <dsp:cNvSpPr/>
      </dsp:nvSpPr>
      <dsp:spPr>
        <a:xfrm>
          <a:off x="6164654" y="3415605"/>
          <a:ext cx="1727343" cy="679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літератори</a:t>
          </a:r>
          <a:endParaRPr lang="uk-UA" sz="2900" kern="1200" dirty="0"/>
        </a:p>
      </dsp:txBody>
      <dsp:txXfrm>
        <a:off x="6184544" y="3435495"/>
        <a:ext cx="1687563" cy="6393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AA9D7-F46D-4932-8F6F-682F9F887EF1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DC3D8-4850-42B8-BE0B-1BC65FEB64C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92319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DC3D8-4850-42B8-BE0B-1BC65FEB64C7}" type="slidenum">
              <a:rPr lang="uk-UA" smtClean="0"/>
              <a:pPr/>
              <a:t>52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22688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EDBDECA-EAE5-407A-B1BC-992A91E804FC}" type="datetimeFigureOut">
              <a:rPr lang="uk-UA" smtClean="0"/>
              <a:pPr/>
              <a:t>14.02.2015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B42EAA3-51EF-43DB-AC5B-2E7383FC8EF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 ?><Relationships xmlns="http://schemas.openxmlformats.org/package/2006/relationships"><Relationship Id="rId8" Target="../media/image21.jpeg" Type="http://schemas.openxmlformats.org/officeDocument/2006/relationships/image"/><Relationship Id="rId3" Target="../media/image16.png" Type="http://schemas.openxmlformats.org/officeDocument/2006/relationships/image"/><Relationship Id="rId7" Target="../media/image20.jpeg" Type="http://schemas.openxmlformats.org/officeDocument/2006/relationships/image"/><Relationship Id="rId2" Target="../media/image15.pn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19.jpeg" Type="http://schemas.openxmlformats.org/officeDocument/2006/relationships/image"/><Relationship Id="rId5" Target="../media/image18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 ?><Relationships xmlns="http://schemas.openxmlformats.org/package/2006/relationships"><Relationship Id="rId3" Target="../media/hdphoto2.wdp" Type="http://schemas.microsoft.com/office/2007/relationships/hdphoto"/><Relationship Id="rId2" Target="../media/image2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hdphoto3.wdp" Type="http://schemas.microsoft.com/office/2007/relationships/hdphoto"/><Relationship Id="rId7" Target="../media/image32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31.jpeg" Type="http://schemas.openxmlformats.org/officeDocument/2006/relationships/image"/><Relationship Id="rId5" Target="../media/image30.jpe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4.xml" Type="http://schemas.openxmlformats.org/officeDocument/2006/relationships/slideLayout"/><Relationship Id="rId5" Target="../media/image36.jpeg" Type="http://schemas.openxmlformats.org/officeDocument/2006/relationships/image"/><Relationship Id="rId4" Target="../media/image35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media/image37.jpeg" Type="http://schemas.openxmlformats.org/officeDocument/2006/relationships/image"/><Relationship Id="rId1" Target="../slideLayouts/slideLayout4.xml" Type="http://schemas.openxmlformats.org/officeDocument/2006/relationships/slideLayout"/><Relationship Id="rId5" Target="../media/image40.jpeg" Type="http://schemas.openxmlformats.org/officeDocument/2006/relationships/image"/><Relationship Id="rId4" Target="../media/image39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2" Target="../media/image41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 ?><Relationships xmlns="http://schemas.openxmlformats.org/package/2006/relationships"><Relationship Id="rId3" Target="../media/hdphoto4.wdp" Type="http://schemas.microsoft.com/office/2007/relationships/hdphoto"/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8" Target="../media/image50.jpeg" Type="http://schemas.openxmlformats.org/officeDocument/2006/relationships/image"/><Relationship Id="rId3" Target="../media/hdphoto5.wdp" Type="http://schemas.microsoft.com/office/2007/relationships/hdphoto"/><Relationship Id="rId7" Target="../media/image49.jpeg" Type="http://schemas.openxmlformats.org/officeDocument/2006/relationships/image"/><Relationship Id="rId2" Target="../media/image45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48.jpeg" Type="http://schemas.openxmlformats.org/officeDocument/2006/relationships/image"/><Relationship Id="rId11" Target="../media/image53.jpeg" Type="http://schemas.openxmlformats.org/officeDocument/2006/relationships/image"/><Relationship Id="rId5" Target="../media/image47.jpeg" Type="http://schemas.openxmlformats.org/officeDocument/2006/relationships/image"/><Relationship Id="rId10" Target="../media/image52.jpeg" Type="http://schemas.openxmlformats.org/officeDocument/2006/relationships/image"/><Relationship Id="rId4" Target="../media/image46.jpeg" Type="http://schemas.openxmlformats.org/officeDocument/2006/relationships/image"/><Relationship Id="rId9" Target="../media/image51.jpe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3" Target="../media/hdphoto6.wdp" Type="http://schemas.microsoft.com/office/2007/relationships/hdphoto"/><Relationship Id="rId2" Target="../media/image54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57.jpeg" Type="http://schemas.openxmlformats.org/officeDocument/2006/relationships/image"/><Relationship Id="rId5" Target="../media/image56.jpeg" Type="http://schemas.openxmlformats.org/officeDocument/2006/relationships/image"/><Relationship Id="rId4" Target="../media/image55.jpe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 ?><Relationships xmlns="http://schemas.openxmlformats.org/package/2006/relationships"><Relationship Id="rId3" Target="../media/image61.jpeg" Type="http://schemas.openxmlformats.org/officeDocument/2006/relationships/image"/><Relationship Id="rId2" Target="../media/image6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63.jpeg" Type="http://schemas.openxmlformats.org/officeDocument/2006/relationships/image"/><Relationship Id="rId7" Target="../media/image67.jpeg" Type="http://schemas.openxmlformats.org/officeDocument/2006/relationships/image"/><Relationship Id="rId2" Target="../media/image62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66.jpeg" Type="http://schemas.openxmlformats.org/officeDocument/2006/relationships/image"/><Relationship Id="rId5" Target="../media/image65.jpeg" Type="http://schemas.openxmlformats.org/officeDocument/2006/relationships/image"/><Relationship Id="rId4" Target="../media/image64.jpeg" Type="http://schemas.openxmlformats.org/officeDocument/2006/relationships/image"/></Relationships>
</file>

<file path=ppt/slides/_rels/slide28.xml.rels><?xml version="1.0" encoding="UTF-8" standalone="yes" ?><Relationships xmlns="http://schemas.openxmlformats.org/package/2006/relationships"><Relationship Id="rId3" Target="../media/image69.jpeg" Type="http://schemas.openxmlformats.org/officeDocument/2006/relationships/image"/><Relationship Id="rId2" Target="../media/image68.jpeg" Type="http://schemas.openxmlformats.org/officeDocument/2006/relationships/image"/><Relationship Id="rId1" Target="../slideLayouts/slideLayout4.xml" Type="http://schemas.openxmlformats.org/officeDocument/2006/relationships/slideLayout"/><Relationship Id="rId5" Target="../media/image71.jpeg" Type="http://schemas.openxmlformats.org/officeDocument/2006/relationships/image"/><Relationship Id="rId4" Target="../media/image70.jpe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image73.jpeg" Type="http://schemas.openxmlformats.org/officeDocument/2006/relationships/image"/><Relationship Id="rId2" Target="../media/image72.jpeg" Type="http://schemas.openxmlformats.org/officeDocument/2006/relationships/image"/><Relationship Id="rId1" Target="../slideLayouts/slideLayout4.xml" Type="http://schemas.openxmlformats.org/officeDocument/2006/relationships/slideLayout"/><Relationship Id="rId5" Target="../media/image75.jpeg" Type="http://schemas.openxmlformats.org/officeDocument/2006/relationships/image"/><Relationship Id="rId4" Target="../media/image74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1.xml.rels><?xml version="1.0" encoding="UTF-8" standalone="yes" ?><Relationships xmlns="http://schemas.openxmlformats.org/package/2006/relationships"><Relationship Id="rId3" Target="../media/image81.jpeg" Type="http://schemas.openxmlformats.org/officeDocument/2006/relationships/image"/><Relationship Id="rId7" Target="../media/image84.jpeg" Type="http://schemas.openxmlformats.org/officeDocument/2006/relationships/image"/><Relationship Id="rId2" Target="../media/image80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83.jpeg" Type="http://schemas.openxmlformats.org/officeDocument/2006/relationships/image"/><Relationship Id="rId5" Target="../media/image21.jpeg" Type="http://schemas.openxmlformats.org/officeDocument/2006/relationships/image"/><Relationship Id="rId4" Target="../media/image82.jpeg" Type="http://schemas.openxmlformats.org/officeDocument/2006/relationships/image"/></Relationships>
</file>

<file path=ppt/slides/_rels/slide32.xml.rels><?xml version="1.0" encoding="UTF-8" standalone="yes" ?><Relationships xmlns="http://schemas.openxmlformats.org/package/2006/relationships"><Relationship Id="rId3" Target="../media/image86.jpeg" Type="http://schemas.openxmlformats.org/officeDocument/2006/relationships/image"/><Relationship Id="rId2" Target="../media/image85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89.jpeg" Type="http://schemas.openxmlformats.org/officeDocument/2006/relationships/image"/><Relationship Id="rId5" Target="../media/image88.jpeg" Type="http://schemas.openxmlformats.org/officeDocument/2006/relationships/image"/><Relationship Id="rId4" Target="../media/image87.jpeg" Type="http://schemas.openxmlformats.org/officeDocument/2006/relationships/image"/></Relationships>
</file>

<file path=ppt/slides/_rels/slide33.xml.rels><?xml version="1.0" encoding="UTF-8" standalone="yes" ?><Relationships xmlns="http://schemas.openxmlformats.org/package/2006/relationships"><Relationship Id="rId3" Target="../media/image91.jpeg" Type="http://schemas.openxmlformats.org/officeDocument/2006/relationships/image"/><Relationship Id="rId2" Target="../media/image90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92.jpeg" Type="http://schemas.openxmlformats.org/officeDocument/2006/relationships/image"/></Relationships>
</file>

<file path=ppt/slides/_rels/slide34.xml.rels><?xml version="1.0" encoding="UTF-8" standalone="yes" ?><Relationships xmlns="http://schemas.openxmlformats.org/package/2006/relationships"><Relationship Id="rId8" Target="../media/image99.jpeg" Type="http://schemas.openxmlformats.org/officeDocument/2006/relationships/image"/><Relationship Id="rId3" Target="../media/image94.jpeg" Type="http://schemas.openxmlformats.org/officeDocument/2006/relationships/image"/><Relationship Id="rId7" Target="../media/image98.jpeg" Type="http://schemas.openxmlformats.org/officeDocument/2006/relationships/image"/><Relationship Id="rId12" Target="../media/image103.jpeg" Type="http://schemas.openxmlformats.org/officeDocument/2006/relationships/image"/><Relationship Id="rId2" Target="../media/image93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97.jpeg" Type="http://schemas.openxmlformats.org/officeDocument/2006/relationships/image"/><Relationship Id="rId11" Target="../media/image102.jpeg" Type="http://schemas.openxmlformats.org/officeDocument/2006/relationships/image"/><Relationship Id="rId5" Target="../media/image96.jpeg" Type="http://schemas.openxmlformats.org/officeDocument/2006/relationships/image"/><Relationship Id="rId10" Target="../media/image101.jpeg" Type="http://schemas.openxmlformats.org/officeDocument/2006/relationships/image"/><Relationship Id="rId4" Target="../media/image95.jpeg" Type="http://schemas.openxmlformats.org/officeDocument/2006/relationships/image"/><Relationship Id="rId9" Target="../media/image100.jpeg" Type="http://schemas.openxmlformats.org/officeDocument/2006/relationships/image"/></Relationships>
</file>

<file path=ppt/slides/_rels/slide35.xml.rels><?xml version="1.0" encoding="UTF-8" standalone="yes" ?><Relationships xmlns="http://schemas.openxmlformats.org/package/2006/relationships"><Relationship Id="rId3" Target="../media/image105.jpeg" Type="http://schemas.openxmlformats.org/officeDocument/2006/relationships/image"/><Relationship Id="rId2" Target="../media/image104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07.jpeg" Type="http://schemas.openxmlformats.org/officeDocument/2006/relationships/image"/><Relationship Id="rId4" Target="../media/image106.jpeg" Type="http://schemas.openxmlformats.org/officeDocument/2006/relationships/image"/></Relationships>
</file>

<file path=ppt/slides/_rels/slide36.xml.rels><?xml version="1.0" encoding="UTF-8" standalone="yes" ?><Relationships xmlns="http://schemas.openxmlformats.org/package/2006/relationships"><Relationship Id="rId3" Target="../media/image109.jpeg" Type="http://schemas.openxmlformats.org/officeDocument/2006/relationships/image"/><Relationship Id="rId2" Target="../media/image108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110.jpeg" Type="http://schemas.openxmlformats.org/officeDocument/2006/relationships/image"/></Relationships>
</file>

<file path=ppt/slides/_rels/slide37.xml.rels><?xml version="1.0" encoding="UTF-8" standalone="yes" ?><Relationships xmlns="http://schemas.openxmlformats.org/package/2006/relationships"><Relationship Id="rId3" Target="../media/image112.jpeg" Type="http://schemas.openxmlformats.org/officeDocument/2006/relationships/image"/><Relationship Id="rId2" Target="../media/image11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8.xml.rels><?xml version="1.0" encoding="UTF-8" standalone="yes" ?><Relationships xmlns="http://schemas.openxmlformats.org/package/2006/relationships"><Relationship Id="rId3" Target="http://goldenmuseum.com/0702002.jpg" TargetMode="External" Type="http://schemas.openxmlformats.org/officeDocument/2006/relationships/image"/><Relationship Id="rId2" Target="../media/image113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114.jpeg" Type="http://schemas.openxmlformats.org/officeDocument/2006/relationships/image"/></Relationships>
</file>

<file path=ppt/slides/_rels/slide39.xml.rels><?xml version="1.0" encoding="UTF-8" standalone="yes" ?><Relationships xmlns="http://schemas.openxmlformats.org/package/2006/relationships"><Relationship Id="rId3" Target="../media/image116.jpeg" Type="http://schemas.openxmlformats.org/officeDocument/2006/relationships/image"/><Relationship Id="rId2" Target="../media/image11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 ?><Relationships xmlns="http://schemas.openxmlformats.org/package/2006/relationships"><Relationship Id="rId3" Target="../media/image117.jpeg" Type="http://schemas.openxmlformats.org/officeDocument/2006/relationships/image"/><Relationship Id="rId2" Target="slide41.xml" Type="http://schemas.openxmlformats.org/officeDocument/2006/relationships/slide"/><Relationship Id="rId1" Target="../slideLayouts/slideLayout4.xml" Type="http://schemas.openxmlformats.org/officeDocument/2006/relationships/slideLayout"/><Relationship Id="rId4" Target="../media/image118.jpeg" Type="http://schemas.openxmlformats.org/officeDocument/2006/relationships/image"/></Relationships>
</file>

<file path=ppt/slides/_rels/slide41.xml.rels><?xml version="1.0" encoding="UTF-8" standalone="yes" ?><Relationships xmlns="http://schemas.openxmlformats.org/package/2006/relationships"><Relationship Id="rId3" Target="../media/image119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57;&#1086;&#1093;&#1088;\&#1076;&#1083;&#1103;%20%20&#1057;&#1083;&#1072;&#1074;&#1086;&#1095;&#1082;&#1080;\&#1047;&#1054;&#1051;&#1054;&#1058;&#1054;&#1045;%20&#1057;&#1045;&#1063;&#1045;&#1053;&#1048;&#1045;%20(online-video-cutter.com).mp4" TargetMode="External" Type="http://schemas.openxmlformats.org/officeDocument/2006/relationships/video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 ?><Relationships xmlns="http://schemas.openxmlformats.org/package/2006/relationships"><Relationship Id="rId3" Target="../media/hdphoto7.wdp" Type="http://schemas.microsoft.com/office/2007/relationships/hdphoto"/><Relationship Id="rId2" Target="../media/image1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5.xml.rels><?xml version="1.0" encoding="UTF-8" standalone="yes" ?><Relationships xmlns="http://schemas.openxmlformats.org/package/2006/relationships"><Relationship Id="rId2" Target="../media/image12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6.xml.rels><?xml version="1.0" encoding="UTF-8" standalone="yes" ?><Relationships xmlns="http://schemas.openxmlformats.org/package/2006/relationships"><Relationship Id="rId2" Target="../media/image12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 ?><Relationships xmlns="http://schemas.openxmlformats.org/package/2006/relationships"><Relationship Id="rId3" Target="../media/hdphoto8.wdp" Type="http://schemas.microsoft.com/office/2007/relationships/hdphoto"/><Relationship Id="rId2" Target="../media/image1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9.xml.rels><?xml version="1.0" encoding="UTF-8" standalone="yes" ?><Relationships xmlns="http://schemas.openxmlformats.org/package/2006/relationships"><Relationship Id="rId2" Target="../media/image12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 ?><Relationships xmlns="http://schemas.openxmlformats.org/package/2006/relationships"><Relationship Id="rId3" Target="../media/image132.jpeg" Type="http://schemas.openxmlformats.org/officeDocument/2006/relationships/image"/><Relationship Id="rId2" Target="../media/image13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2.xml.rels><?xml version="1.0" encoding="UTF-8" standalone="yes" ?><Relationships xmlns="http://schemas.openxmlformats.org/package/2006/relationships"><Relationship Id="rId3" Target="../media/image133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4.xml" Type="http://schemas.openxmlformats.org/officeDocument/2006/relationships/slideLayout"/><Relationship Id="rId4" Target="../media/image134.jpeg" Type="http://schemas.openxmlformats.org/officeDocument/2006/relationships/image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7;&#1086;&#1093;&#1088;\&#1076;&#1083;&#1103;%20%20&#1057;&#1083;&#1072;&#1074;&#1086;&#1095;&#1082;&#1080;\Fibonacci%20sequence%20in%20music%20(online-video-cutter.com).mp4" TargetMode="External"/></Relationships>
</file>

<file path=ppt/slides/_rels/slide54.xml.rels><?xml version="1.0" encoding="UTF-8" standalone="yes" ?><Relationships xmlns="http://schemas.openxmlformats.org/package/2006/relationships"><Relationship Id="rId3" Target="../media/image136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57;&#1086;&#1093;&#1088;\&#1076;&#1083;&#1103;%20%20&#1057;&#1083;&#1072;&#1074;&#1086;&#1095;&#1082;&#1080;\The%20Fibonacci%20Sequence%20(online-video-cutter.com).mp4" TargetMode="External" Type="http://schemas.openxmlformats.org/officeDocument/2006/relationships/video"/></Relationships>
</file>

<file path=ppt/slides/_rels/slide6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pn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581128"/>
            <a:ext cx="8458200" cy="1494658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dirty="0">
                <a:solidFill>
                  <a:schemeClr val="tx1">
                    <a:lumMod val="95000"/>
                  </a:schemeClr>
                </a:solidFill>
              </a:rPr>
              <a:t>ПРОЕКТ </a:t>
            </a:r>
            <a:br>
              <a:rPr lang="uk-UA" sz="2400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uk-UA" sz="2400" dirty="0">
                <a:solidFill>
                  <a:schemeClr val="tx1">
                    <a:lumMod val="95000"/>
                  </a:schemeClr>
                </a:solidFill>
              </a:rPr>
              <a:t>учнів 6-А класу </a:t>
            </a:r>
            <a:br>
              <a:rPr lang="uk-UA" sz="2400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uk-UA" sz="2400" dirty="0">
                <a:solidFill>
                  <a:schemeClr val="tx1">
                    <a:lumMod val="95000"/>
                  </a:schemeClr>
                </a:solidFill>
              </a:rPr>
              <a:t>Чернівецької гімназії № 5</a:t>
            </a:r>
            <a:br>
              <a:rPr lang="uk-UA" sz="2400" dirty="0">
                <a:solidFill>
                  <a:schemeClr val="tx1">
                    <a:lumMod val="95000"/>
                  </a:schemeClr>
                </a:solidFill>
              </a:rPr>
            </a:br>
            <a:endParaRPr lang="uk-UA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31888"/>
            <a:ext cx="5305400" cy="3411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-13320" y="15133"/>
            <a:ext cx="9157320" cy="3831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Blackletter" pitchFamily="34" charset="0"/>
                <a:cs typeface="Aharoni" pitchFamily="2" charset="-79"/>
              </a:rPr>
              <a:t>В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Blackletter" pitchFamily="34" charset="0"/>
                <a:cs typeface="Aharoni" pitchFamily="2" charset="-79"/>
              </a:rPr>
              <a:t> пошуках числа </a:t>
            </a:r>
            <a:r>
              <a:rPr lang="el-G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Blackletter" pitchFamily="34" charset="0"/>
                <a:cs typeface="Aharoni" pitchFamily="2" charset="-79"/>
              </a:rPr>
              <a:t>φ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Blackletter" pitchFamily="34" charset="0"/>
                <a:cs typeface="Aharoni" pitchFamily="2" charset="-79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Blackletter" pitchFamily="34" charset="0"/>
                <a:cs typeface="Aharoni" pitchFamily="2" charset="-79"/>
              </a:rPr>
              <a:t>як однієї із таємниць</a:t>
            </a:r>
          </a:p>
          <a:p>
            <a:pPr algn="ctr">
              <a:lnSpc>
                <a:spcPct val="150000"/>
              </a:lnSpc>
            </a:pP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Blackletter" pitchFamily="34" charset="0"/>
                <a:cs typeface="Aharoni" pitchFamily="2" charset="-79"/>
              </a:rPr>
              <a:t> гармонії Всесвіту</a:t>
            </a:r>
            <a:endParaRPr lang="uk-UA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498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924800" cy="652934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spc="0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Властивості    ряду    чисел </a:t>
            </a:r>
            <a:r>
              <a:rPr lang="uk-UA" sz="3200" b="1" spc="0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фібоначчі</a:t>
            </a:r>
            <a:endParaRPr lang="uk-UA" sz="3200" b="1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179512" y="908720"/>
            <a:ext cx="8784976" cy="5616624"/>
          </a:xfrm>
        </p:spPr>
        <p:txBody>
          <a:bodyPr>
            <a:normAutofit fontScale="62500" lnSpcReduction="20000"/>
          </a:bodyPr>
          <a:lstStyle/>
          <a:p>
            <a:r>
              <a:rPr lang="uk-UA" sz="3800" dirty="0" smtClean="0"/>
              <a:t>1. Сума </a:t>
            </a:r>
            <a:r>
              <a:rPr lang="uk-UA" sz="3800" dirty="0"/>
              <a:t>кожних двох попередніх дорівнює наступному числу</a:t>
            </a:r>
          </a:p>
          <a:p>
            <a:r>
              <a:rPr lang="uk-UA" sz="3800" dirty="0"/>
              <a:t>2. </a:t>
            </a:r>
            <a:r>
              <a:rPr lang="uk-UA" sz="3800" b="1" dirty="0">
                <a:solidFill>
                  <a:srgbClr val="FFFF00"/>
                </a:solidFill>
              </a:rPr>
              <a:t>Частка наступного і попереднього числа дорівнює    1, 618 </a:t>
            </a:r>
          </a:p>
          <a:p>
            <a:r>
              <a:rPr lang="uk-UA" sz="3800" dirty="0"/>
              <a:t>3.   </a:t>
            </a:r>
            <a:r>
              <a:rPr lang="uk-UA" sz="3800" b="1" dirty="0">
                <a:solidFill>
                  <a:srgbClr val="FFFF00"/>
                </a:solidFill>
              </a:rPr>
              <a:t>Частка попереднього і наступного дорівнює </a:t>
            </a:r>
            <a:r>
              <a:rPr lang="uk-UA" sz="3800" b="1" dirty="0" smtClean="0">
                <a:solidFill>
                  <a:srgbClr val="FFFF00"/>
                </a:solidFill>
              </a:rPr>
              <a:t>0,618 </a:t>
            </a:r>
            <a:r>
              <a:rPr lang="uk-UA" sz="3800" b="1" dirty="0" smtClean="0"/>
              <a:t>(</a:t>
            </a:r>
            <a:r>
              <a:rPr lang="uk-UA" sz="3800" dirty="0"/>
              <a:t>починаючи з п'ятого)</a:t>
            </a:r>
          </a:p>
          <a:p>
            <a:r>
              <a:rPr lang="uk-UA" sz="3800" dirty="0"/>
              <a:t>4. </a:t>
            </a:r>
            <a:r>
              <a:rPr lang="uk-UA" sz="3800" b="1" dirty="0">
                <a:solidFill>
                  <a:srgbClr val="FFFF00"/>
                </a:solidFill>
              </a:rPr>
              <a:t>Числа 0,618 і </a:t>
            </a:r>
            <a:r>
              <a:rPr lang="uk-UA" sz="3800" b="1" dirty="0" smtClean="0">
                <a:solidFill>
                  <a:srgbClr val="FFFF00"/>
                </a:solidFill>
              </a:rPr>
              <a:t>1,618 — обернені</a:t>
            </a:r>
            <a:endParaRPr lang="uk-UA" sz="3800" b="1" dirty="0">
              <a:solidFill>
                <a:srgbClr val="FFFF00"/>
              </a:solidFill>
            </a:endParaRPr>
          </a:p>
          <a:p>
            <a:r>
              <a:rPr lang="uk-UA" sz="3800" dirty="0"/>
              <a:t>5. Кожне третє число — парне</a:t>
            </a:r>
          </a:p>
          <a:p>
            <a:r>
              <a:rPr lang="uk-UA" sz="3800" dirty="0"/>
              <a:t>6. Кожне </a:t>
            </a:r>
            <a:r>
              <a:rPr lang="uk-UA" sz="3800" dirty="0" smtClean="0"/>
              <a:t>четверте — кратне </a:t>
            </a:r>
            <a:r>
              <a:rPr lang="uk-UA" sz="3800" dirty="0"/>
              <a:t>3</a:t>
            </a:r>
          </a:p>
          <a:p>
            <a:r>
              <a:rPr lang="uk-UA" sz="3800" dirty="0"/>
              <a:t>7. Кожне п'ятнадцяте закінчується нулем</a:t>
            </a:r>
          </a:p>
          <a:p>
            <a:r>
              <a:rPr lang="uk-UA" sz="3800" dirty="0"/>
              <a:t>8.Кожні два сусідні числа послідовності взаємно прості</a:t>
            </a:r>
          </a:p>
          <a:p>
            <a:r>
              <a:rPr lang="uk-UA" sz="3800" dirty="0"/>
              <a:t>9. Квадрат будь-якого </a:t>
            </a:r>
            <a:r>
              <a:rPr lang="uk-UA" sz="3800" dirty="0" smtClean="0"/>
              <a:t> члена </a:t>
            </a:r>
            <a:r>
              <a:rPr lang="uk-UA" sz="3800" dirty="0"/>
              <a:t>послідовності дорівнює добутку числа, що стоїть перед ним в послідовності на число, що стоїть за ним, плюс або мінус 1</a:t>
            </a:r>
            <a:r>
              <a:rPr lang="uk-UA" sz="3800" dirty="0" smtClean="0"/>
              <a:t>.</a:t>
            </a:r>
            <a:r>
              <a:rPr lang="uk-UA" sz="3800" dirty="0"/>
              <a:t> 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29194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80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Число </a:t>
            </a:r>
            <a:r>
              <a:rPr lang="el-GR" sz="80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cs typeface="Times New Roman"/>
              </a:rPr>
              <a:t>φ</a:t>
            </a:r>
            <a:r>
              <a:rPr lang="uk-UA" sz="80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cs typeface="Times New Roman"/>
              </a:rPr>
              <a:t>і</a:t>
            </a:r>
            <a:endParaRPr lang="uk-UA" sz="8000" b="1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sz="4400" dirty="0"/>
              <a:t>Математики число 1,618 </a:t>
            </a:r>
            <a:r>
              <a:rPr lang="ru-RU" sz="4400" dirty="0" err="1"/>
              <a:t>позначили</a:t>
            </a:r>
            <a:r>
              <a:rPr lang="ru-RU" sz="4400" dirty="0"/>
              <a:t> </a:t>
            </a:r>
            <a:r>
              <a:rPr lang="ru-RU" sz="4400" dirty="0" err="1"/>
              <a:t>грецькою</a:t>
            </a:r>
            <a:r>
              <a:rPr lang="ru-RU" sz="4400" dirty="0"/>
              <a:t> </a:t>
            </a:r>
            <a:r>
              <a:rPr lang="ru-RU" sz="4400" dirty="0" err="1"/>
              <a:t>літерою</a:t>
            </a:r>
            <a:r>
              <a:rPr lang="ru-RU" sz="4400" dirty="0"/>
              <a:t> </a:t>
            </a:r>
            <a:r>
              <a:rPr lang="ru-RU" sz="4400" dirty="0" err="1"/>
              <a:t>фі</a:t>
            </a:r>
            <a:r>
              <a:rPr lang="ru-RU" sz="4400" dirty="0"/>
              <a:t> </a:t>
            </a:r>
            <a:endParaRPr lang="ru-RU" sz="4400" dirty="0" smtClean="0"/>
          </a:p>
          <a:p>
            <a:r>
              <a:rPr lang="ru-RU" sz="4400" dirty="0" smtClean="0">
                <a:solidFill>
                  <a:srgbClr val="FFFF00"/>
                </a:solidFill>
              </a:rPr>
              <a:t> </a:t>
            </a:r>
            <a:r>
              <a:rPr lang="ru-RU" sz="4400" b="1" dirty="0" smtClean="0">
                <a:solidFill>
                  <a:srgbClr val="FFFF00"/>
                </a:solidFill>
              </a:rPr>
              <a:t> φ = 1,618</a:t>
            </a:r>
            <a:endParaRPr lang="ru-RU" sz="4400" dirty="0">
              <a:solidFill>
                <a:srgbClr val="FFFF00"/>
              </a:solidFill>
            </a:endParaRPr>
          </a:p>
          <a:p>
            <a:r>
              <a:rPr lang="ru-RU" sz="4400" dirty="0"/>
              <a:t> </a:t>
            </a:r>
            <a:r>
              <a:rPr lang="ru-RU" sz="4400" dirty="0" err="1" smtClean="0"/>
              <a:t>Це</a:t>
            </a:r>
            <a:r>
              <a:rPr lang="ru-RU" sz="4400" dirty="0" smtClean="0"/>
              <a:t> число </a:t>
            </a:r>
            <a:r>
              <a:rPr lang="ru-RU" sz="4400" dirty="0" err="1" smtClean="0"/>
              <a:t>поєднують</a:t>
            </a:r>
            <a:r>
              <a:rPr lang="ru-RU" sz="4400" dirty="0" smtClean="0"/>
              <a:t> </a:t>
            </a:r>
            <a:r>
              <a:rPr lang="ru-RU" sz="4400" dirty="0" err="1" smtClean="0"/>
              <a:t>із</a:t>
            </a:r>
            <a:r>
              <a:rPr lang="en-US" sz="4400" dirty="0" smtClean="0"/>
              <a:t>“</a:t>
            </a:r>
            <a:r>
              <a:rPr lang="uk-UA" sz="4400" dirty="0" smtClean="0"/>
              <a:t>золотою пропорцією</a:t>
            </a:r>
            <a:r>
              <a:rPr lang="en-US" sz="4400" dirty="0" smtClean="0"/>
              <a:t>” </a:t>
            </a:r>
            <a:r>
              <a:rPr lang="uk-UA" sz="4400" dirty="0" smtClean="0"/>
              <a:t>та</a:t>
            </a:r>
            <a:r>
              <a:rPr lang="en-US" sz="4400" dirty="0" smtClean="0"/>
              <a:t>“</a:t>
            </a:r>
            <a:r>
              <a:rPr lang="uk-UA" sz="4400" dirty="0" smtClean="0"/>
              <a:t>золотим перетином</a:t>
            </a:r>
            <a:r>
              <a:rPr lang="en-US" sz="4400" dirty="0" smtClean="0"/>
              <a:t>”</a:t>
            </a:r>
            <a:endParaRPr lang="ru-RU" sz="4400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43855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sz="2800" b="1" dirty="0" err="1">
                <a:solidFill>
                  <a:srgbClr val="FFC000"/>
                </a:solidFill>
              </a:rPr>
              <a:t>Золотий</a:t>
            </a:r>
            <a:r>
              <a:rPr lang="ru-RU" sz="2800" b="1" dirty="0">
                <a:solidFill>
                  <a:srgbClr val="FFC000"/>
                </a:solidFill>
              </a:rPr>
              <a:t> </a:t>
            </a:r>
            <a:r>
              <a:rPr lang="ru-RU" sz="2800" b="1" dirty="0" err="1">
                <a:solidFill>
                  <a:srgbClr val="FFC000"/>
                </a:solidFill>
              </a:rPr>
              <a:t>переріз</a:t>
            </a:r>
            <a:r>
              <a:rPr lang="ru-RU" sz="2800" b="1" dirty="0">
                <a:solidFill>
                  <a:srgbClr val="FFC000"/>
                </a:solidFill>
              </a:rPr>
              <a:t> </a:t>
            </a:r>
            <a:r>
              <a:rPr lang="ru-RU" sz="2800" b="1" dirty="0"/>
              <a:t>– </a:t>
            </a:r>
            <a:r>
              <a:rPr lang="ru-RU" sz="2800" b="1" dirty="0" err="1"/>
              <a:t>це</a:t>
            </a:r>
            <a:r>
              <a:rPr lang="ru-RU" sz="2800" b="1" dirty="0"/>
              <a:t> </a:t>
            </a:r>
            <a:r>
              <a:rPr lang="ru-RU" sz="2800" b="1" dirty="0" err="1"/>
              <a:t>такий</a:t>
            </a:r>
            <a:r>
              <a:rPr lang="ru-RU" sz="2800" b="1" dirty="0"/>
              <a:t> </a:t>
            </a:r>
            <a:r>
              <a:rPr lang="ru-RU" sz="2800" b="1" dirty="0" err="1"/>
              <a:t>пропорційний</a:t>
            </a:r>
            <a:r>
              <a:rPr lang="ru-RU" sz="2800" b="1" dirty="0"/>
              <a:t> </a:t>
            </a:r>
            <a:r>
              <a:rPr lang="ru-RU" sz="2800" b="1" dirty="0" err="1"/>
              <a:t>поділ</a:t>
            </a:r>
            <a:r>
              <a:rPr lang="ru-RU" sz="2800" b="1" dirty="0"/>
              <a:t> </a:t>
            </a:r>
            <a:r>
              <a:rPr lang="ru-RU" sz="2800" b="1" dirty="0" err="1"/>
              <a:t>відрізка</a:t>
            </a:r>
            <a:r>
              <a:rPr lang="ru-RU" sz="2800" b="1" dirty="0"/>
              <a:t> на </a:t>
            </a:r>
            <a:r>
              <a:rPr lang="ru-RU" sz="2800" b="1" dirty="0" err="1"/>
              <a:t>нерівні</a:t>
            </a:r>
            <a:r>
              <a:rPr lang="ru-RU" sz="2800" b="1" dirty="0"/>
              <a:t> </a:t>
            </a:r>
            <a:r>
              <a:rPr lang="ru-RU" sz="2800" b="1" dirty="0" err="1"/>
              <a:t>частини</a:t>
            </a:r>
            <a:r>
              <a:rPr lang="ru-RU" sz="2800" b="1" dirty="0"/>
              <a:t>, при </a:t>
            </a:r>
            <a:r>
              <a:rPr lang="ru-RU" sz="2800" b="1" dirty="0" err="1"/>
              <a:t>якому</a:t>
            </a:r>
            <a:r>
              <a:rPr lang="ru-RU" sz="2800" b="1" dirty="0"/>
              <a:t> </a:t>
            </a:r>
            <a:r>
              <a:rPr lang="ru-RU" sz="2800" b="1" dirty="0" err="1"/>
              <a:t>менша</a:t>
            </a:r>
            <a:r>
              <a:rPr lang="ru-RU" sz="2800" b="1" dirty="0"/>
              <a:t> </a:t>
            </a:r>
            <a:r>
              <a:rPr lang="ru-RU" sz="2800" b="1" dirty="0" err="1"/>
              <a:t>частина</a:t>
            </a:r>
            <a:r>
              <a:rPr lang="ru-RU" sz="2800" b="1" dirty="0"/>
              <a:t> так </a:t>
            </a:r>
            <a:r>
              <a:rPr lang="ru-RU" sz="2800" b="1" dirty="0" err="1"/>
              <a:t>відноситься</a:t>
            </a:r>
            <a:r>
              <a:rPr lang="ru-RU" sz="2800" b="1" dirty="0"/>
              <a:t> до </a:t>
            </a:r>
            <a:r>
              <a:rPr lang="ru-RU" sz="2800" b="1" dirty="0" err="1"/>
              <a:t>більшої</a:t>
            </a:r>
            <a:r>
              <a:rPr lang="ru-RU" sz="2800" b="1" dirty="0"/>
              <a:t>, як </a:t>
            </a:r>
            <a:r>
              <a:rPr lang="ru-RU" sz="2800" b="1" dirty="0" err="1"/>
              <a:t>більша</a:t>
            </a:r>
            <a:r>
              <a:rPr lang="ru-RU" sz="2800" b="1" dirty="0"/>
              <a:t> до </a:t>
            </a:r>
            <a:r>
              <a:rPr lang="ru-RU" sz="2800" b="1" dirty="0" err="1"/>
              <a:t>всього</a:t>
            </a:r>
            <a:r>
              <a:rPr lang="ru-RU" sz="2800" b="1" dirty="0"/>
              <a:t> </a:t>
            </a:r>
            <a:r>
              <a:rPr lang="ru-RU" sz="2800" b="1" dirty="0" err="1"/>
              <a:t>відрізка</a:t>
            </a:r>
            <a:r>
              <a:rPr lang="ru-RU" sz="2800" b="1" dirty="0"/>
              <a:t>.</a:t>
            </a:r>
            <a:r>
              <a:rPr lang="ru-RU" sz="2800" dirty="0"/>
              <a:t>   </a:t>
            </a:r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Золотий переріз</a:t>
            </a:r>
            <a:endParaRPr lang="uk-UA" sz="5400" b="1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301" y="1716279"/>
            <a:ext cx="4065613" cy="185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301" y="3573016"/>
            <a:ext cx="4088386" cy="887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804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04800" y="1268760"/>
            <a:ext cx="4191000" cy="5055840"/>
          </a:xfrm>
        </p:spPr>
        <p:txBody>
          <a:bodyPr/>
          <a:lstStyle/>
          <a:p>
            <a:r>
              <a:rPr lang="uk-UA" sz="2800" dirty="0" smtClean="0"/>
              <a:t>Пентаграма</a:t>
            </a:r>
          </a:p>
          <a:p>
            <a:endParaRPr lang="uk-UA" sz="2800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sz="2800" dirty="0" smtClean="0"/>
              <a:t>Золотий кут</a:t>
            </a:r>
            <a:endParaRPr lang="uk-UA" sz="280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648200" y="116632"/>
            <a:ext cx="4343400" cy="6207968"/>
          </a:xfrm>
        </p:spPr>
        <p:txBody>
          <a:bodyPr/>
          <a:lstStyle/>
          <a:p>
            <a:r>
              <a:rPr lang="uk-UA" sz="3200" dirty="0" smtClean="0"/>
              <a:t>Золоті трикутники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3200" dirty="0" smtClean="0"/>
              <a:t>Золотий прямокутник</a:t>
            </a:r>
            <a:endParaRPr lang="uk-UA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344" y="188640"/>
            <a:ext cx="3764004" cy="940966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Золоті фігури</a:t>
            </a:r>
            <a:endParaRPr lang="uk-UA" sz="4400" b="1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589" y="1919104"/>
            <a:ext cx="2323946" cy="2312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19104"/>
            <a:ext cx="2088232" cy="96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3877" y="4231769"/>
            <a:ext cx="3731248" cy="219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4001" y="836712"/>
            <a:ext cx="2095500" cy="2560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1734" y="848729"/>
            <a:ext cx="1838325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6179" y="2975744"/>
            <a:ext cx="1457789" cy="127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39184"/>
            <a:ext cx="2695223" cy="2018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535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Місце для вмісту 9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800599" y="1340768"/>
            <a:ext cx="4261553" cy="4374232"/>
          </a:xfrm>
        </p:spPr>
        <p:txBody>
          <a:bodyPr/>
          <a:lstStyle/>
          <a:p>
            <a:r>
              <a:rPr lang="ru-RU" sz="2800" dirty="0" smtClean="0"/>
              <a:t>На </a:t>
            </a:r>
            <a:r>
              <a:rPr lang="ru-RU" sz="2800" dirty="0" err="1" smtClean="0"/>
              <a:t>малюнку</a:t>
            </a:r>
            <a:r>
              <a:rPr lang="ru-RU" sz="2800" dirty="0" smtClean="0"/>
              <a:t> показано </a:t>
            </a:r>
            <a:r>
              <a:rPr lang="ru-RU" sz="2800" dirty="0" err="1" smtClean="0"/>
              <a:t>зв'язок</a:t>
            </a:r>
            <a:r>
              <a:rPr lang="ru-RU" sz="2800" dirty="0" smtClean="0"/>
              <a:t> </a:t>
            </a:r>
            <a:r>
              <a:rPr lang="ru-RU" sz="2800" dirty="0" err="1" smtClean="0"/>
              <a:t>між</a:t>
            </a:r>
            <a:r>
              <a:rPr lang="ru-RU" sz="2800" dirty="0" smtClean="0"/>
              <a:t> </a:t>
            </a:r>
            <a:r>
              <a:rPr lang="ru-RU" sz="2800" dirty="0" err="1" smtClean="0"/>
              <a:t>послідовністю</a:t>
            </a:r>
            <a:r>
              <a:rPr lang="ru-RU" sz="2800" dirty="0" smtClean="0"/>
              <a:t> </a:t>
            </a:r>
            <a:r>
              <a:rPr lang="ru-RU" sz="2800" dirty="0" err="1" smtClean="0"/>
              <a:t>Фібоначчі</a:t>
            </a:r>
            <a:r>
              <a:rPr lang="ru-RU" sz="2800" dirty="0" smtClean="0"/>
              <a:t> і Золотим </a:t>
            </a:r>
            <a:r>
              <a:rPr lang="ru-RU" sz="2800" dirty="0" err="1" smtClean="0"/>
              <a:t>перетином</a:t>
            </a:r>
            <a:r>
              <a:rPr lang="ru-RU" sz="2800" dirty="0" smtClean="0"/>
              <a:t>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Спіраль </a:t>
            </a:r>
            <a:r>
              <a:rPr lang="uk-UA" sz="4400" b="1" spc="0" dirty="0" err="1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4400" b="1" spc="0" dirty="0" err="1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ібоначчі</a:t>
            </a:r>
            <a:r>
              <a:rPr lang="uk-UA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(золота спіраль)</a:t>
            </a:r>
            <a:endParaRPr lang="uk-UA" sz="4400" b="1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970827" cy="247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764" y="4149080"/>
            <a:ext cx="3921615" cy="2481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6467" y="3463814"/>
            <a:ext cx="4705685" cy="306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9956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ідзаголовок 5"/>
          <p:cNvSpPr>
            <a:spLocks noGrp="1"/>
          </p:cNvSpPr>
          <p:nvPr>
            <p:ph type="subTitle" idx="1"/>
          </p:nvPr>
        </p:nvSpPr>
        <p:spPr>
          <a:xfrm>
            <a:off x="1219200" y="1700808"/>
            <a:ext cx="6400800" cy="468052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224136"/>
          </a:xfrm>
        </p:spPr>
        <p:txBody>
          <a:bodyPr/>
          <a:lstStyle/>
          <a:p>
            <a:r>
              <a:rPr lang="uk-UA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Секція дослідників</a:t>
            </a:r>
            <a:br>
              <a:rPr lang="uk-UA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архітектура</a:t>
            </a:r>
            <a:endParaRPr lang="uk-UA" sz="54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Users\Пользователь\Pictures\1\DSC_02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12776"/>
            <a:ext cx="5074576" cy="339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Pictures\1\DSC_02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73541">
            <a:off x="58622" y="3390736"/>
            <a:ext cx="4604594" cy="308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153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726" y="0"/>
            <a:ext cx="91607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Місце для вмісту 4"/>
          <p:cNvSpPr>
            <a:spLocks noGrp="1"/>
          </p:cNvSpPr>
          <p:nvPr>
            <p:ph sz="quarter" idx="13"/>
          </p:nvPr>
        </p:nvSpPr>
        <p:spPr>
          <a:xfrm>
            <a:off x="304800" y="260648"/>
            <a:ext cx="8686800" cy="6480720"/>
          </a:xfrm>
        </p:spPr>
        <p:txBody>
          <a:bodyPr>
            <a:noAutofit/>
          </a:bodyPr>
          <a:lstStyle/>
          <a:p>
            <a:r>
              <a:rPr lang="uk-UA" sz="4800" b="1" dirty="0"/>
              <a:t>В архітектурі пропорція є важливим і надійним засобом для досягнення рівноваги між цілим та його частинами.  </a:t>
            </a:r>
            <a:r>
              <a:rPr lang="uk-UA" sz="4800" b="1" dirty="0" smtClean="0"/>
              <a:t>Наприклад, відношення </a:t>
            </a:r>
            <a:r>
              <a:rPr lang="uk-UA" sz="4800" b="1" dirty="0"/>
              <a:t>висоти найкрасивіших будівель до їх довжини становить 0,618. </a:t>
            </a: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xmlns="" val="24860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encrypted-tbn1.gstatic.com/images?q=tbn:ANd9GcS6BdRb4cceBsr9NNG7JRrwJPUzsWYdPaR80QLGLg90PR4KxRQ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86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Місце для вмісту 3"/>
          <p:cNvSpPr>
            <a:spLocks noGrp="1"/>
          </p:cNvSpPr>
          <p:nvPr>
            <p:ph sz="quarter" idx="13"/>
          </p:nvPr>
        </p:nvSpPr>
        <p:spPr>
          <a:xfrm>
            <a:off x="304800" y="1052736"/>
            <a:ext cx="4191000" cy="5688632"/>
          </a:xfrm>
        </p:spPr>
        <p:txBody>
          <a:bodyPr/>
          <a:lstStyle/>
          <a:p>
            <a:r>
              <a:rPr lang="uk-UA" sz="3200" dirty="0" smtClean="0"/>
              <a:t>Грецький </a:t>
            </a:r>
            <a:r>
              <a:rPr lang="uk-UA" sz="3200" b="1" dirty="0" smtClean="0"/>
              <a:t>Парфено</a:t>
            </a:r>
            <a:r>
              <a:rPr lang="uk-UA" sz="3200" dirty="0" smtClean="0"/>
              <a:t>н</a:t>
            </a:r>
          </a:p>
          <a:p>
            <a:endParaRPr lang="uk-UA" sz="3200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ru-RU" dirty="0" smtClean="0"/>
          </a:p>
          <a:p>
            <a:r>
              <a:rPr lang="uk-UA" sz="3200" dirty="0" smtClean="0"/>
              <a:t>Храм </a:t>
            </a:r>
            <a:r>
              <a:rPr lang="uk-UA" sz="3200" b="1" dirty="0" smtClean="0"/>
              <a:t>Артеміди</a:t>
            </a:r>
            <a:endParaRPr lang="uk-UA" sz="3200" b="1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14"/>
          </p:nvPr>
        </p:nvSpPr>
        <p:spPr>
          <a:xfrm>
            <a:off x="4648200" y="1052736"/>
            <a:ext cx="4343400" cy="5688632"/>
          </a:xfrm>
        </p:spPr>
        <p:txBody>
          <a:bodyPr/>
          <a:lstStyle/>
          <a:p>
            <a:r>
              <a:rPr lang="uk-UA" sz="3200" dirty="0" smtClean="0"/>
              <a:t>Театр в </a:t>
            </a:r>
            <a:r>
              <a:rPr lang="uk-UA" sz="3200" dirty="0" err="1" smtClean="0"/>
              <a:t>Епідаврі</a:t>
            </a:r>
            <a:endParaRPr lang="uk-UA" sz="3200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uk-UA" sz="3200" dirty="0" smtClean="0"/>
              <a:t>Театр </a:t>
            </a:r>
            <a:r>
              <a:rPr lang="uk-UA" sz="3200" b="1" dirty="0" err="1" smtClean="0"/>
              <a:t>Діоніса</a:t>
            </a:r>
            <a:r>
              <a:rPr lang="uk-UA" sz="3200" dirty="0" smtClean="0"/>
              <a:t> в Афінах</a:t>
            </a:r>
            <a:endParaRPr lang="uk-UA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9472"/>
            <a:ext cx="8686800" cy="84124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Шедеври   Древньої   Еллади</a:t>
            </a:r>
            <a:endParaRPr lang="uk-UA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384376" cy="2206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644" y="4661682"/>
            <a:ext cx="3420291" cy="204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2793" y="1783264"/>
            <a:ext cx="31242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2793" y="4697566"/>
            <a:ext cx="3124200" cy="205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621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891" y="0"/>
            <a:ext cx="914989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020" y="4655089"/>
            <a:ext cx="3348980" cy="220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04800" y="1206750"/>
            <a:ext cx="4191000" cy="546261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Піраміда </a:t>
            </a:r>
            <a:r>
              <a:rPr lang="uk-UA" sz="3200" dirty="0" err="1" smtClean="0"/>
              <a:t>Хеопса</a:t>
            </a:r>
            <a:r>
              <a:rPr lang="uk-UA" sz="3200" dirty="0" smtClean="0"/>
              <a:t> в Гізі</a:t>
            </a:r>
          </a:p>
          <a:p>
            <a:endParaRPr lang="uk-UA" sz="3200" dirty="0">
              <a:solidFill>
                <a:schemeClr val="bg1"/>
              </a:solidFill>
            </a:endParaRPr>
          </a:p>
          <a:p>
            <a:endParaRPr lang="uk-UA" sz="3200" dirty="0" smtClean="0">
              <a:solidFill>
                <a:schemeClr val="bg1"/>
              </a:solidFill>
            </a:endParaRPr>
          </a:p>
          <a:p>
            <a:endParaRPr lang="uk-UA" sz="3200" dirty="0">
              <a:solidFill>
                <a:schemeClr val="bg1"/>
              </a:solidFill>
            </a:endParaRPr>
          </a:p>
          <a:p>
            <a:r>
              <a:rPr lang="uk-UA" sz="3200" dirty="0" smtClean="0"/>
              <a:t>Мексиканська піраміда</a:t>
            </a:r>
            <a:endParaRPr lang="uk-UA" sz="320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530754" y="1206750"/>
            <a:ext cx="4470346" cy="5534618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H</a:t>
            </a:r>
            <a:r>
              <a:rPr lang="uk-UA" sz="2400" dirty="0"/>
              <a:t>е тільки єгипетські </a:t>
            </a:r>
            <a:r>
              <a:rPr lang="uk-UA" sz="2400" dirty="0" smtClean="0"/>
              <a:t> та мексиканські  піраміди побудовані </a:t>
            </a:r>
            <a:r>
              <a:rPr lang="uk-UA" sz="2400" dirty="0"/>
              <a:t>відповідно до п</a:t>
            </a:r>
            <a:r>
              <a:rPr lang="en-US" sz="2400" dirty="0"/>
              <a:t>p</a:t>
            </a:r>
            <a:r>
              <a:rPr lang="uk-UA" sz="2400" dirty="0" err="1"/>
              <a:t>опо</a:t>
            </a:r>
            <a:r>
              <a:rPr lang="en-US" sz="2400" dirty="0"/>
              <a:t>p</a:t>
            </a:r>
            <a:r>
              <a:rPr lang="uk-UA" sz="2400" dirty="0"/>
              <a:t>цій золотого перетину, те ж саме явище виявлено і у к</a:t>
            </a:r>
            <a:r>
              <a:rPr lang="uk-UA" sz="2400" dirty="0" smtClean="0"/>
              <a:t>римських пірамід. </a:t>
            </a:r>
            <a:r>
              <a:rPr lang="uk-UA" sz="2400" dirty="0"/>
              <a:t>Виникає думка, що </a:t>
            </a:r>
            <a:r>
              <a:rPr lang="uk-UA" sz="2400" dirty="0" smtClean="0"/>
              <a:t>всіх було зведено </a:t>
            </a:r>
            <a:r>
              <a:rPr lang="uk-UA" sz="2400" dirty="0"/>
              <a:t>п</a:t>
            </a:r>
            <a:r>
              <a:rPr lang="en-US" sz="2400" dirty="0" smtClean="0"/>
              <a:t>p</a:t>
            </a:r>
            <a:r>
              <a:rPr lang="uk-UA" sz="2400" dirty="0" err="1"/>
              <a:t>и</a:t>
            </a:r>
            <a:r>
              <a:rPr lang="uk-UA" sz="2400" dirty="0" err="1" smtClean="0"/>
              <a:t>близно</a:t>
            </a:r>
            <a:r>
              <a:rPr lang="uk-UA" sz="2400" dirty="0" smtClean="0"/>
              <a:t> </a:t>
            </a:r>
            <a:r>
              <a:rPr lang="uk-UA" sz="2400" dirty="0"/>
              <a:t>в один і той самий час людьми спільного походження. </a:t>
            </a:r>
            <a:r>
              <a:rPr lang="uk-UA" dirty="0"/>
              <a:t> </a:t>
            </a:r>
          </a:p>
          <a:p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-19530" y="6421"/>
            <a:ext cx="910056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Все на світі боїться часу, але час</a:t>
            </a:r>
          </a:p>
          <a:p>
            <a:pPr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боїться  пірамід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арабське </a:t>
            </a:r>
            <a:r>
              <a:rPr lang="uk-UA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прислів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’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uk-UA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641" y="4612987"/>
            <a:ext cx="3622279" cy="219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511" y="1772816"/>
            <a:ext cx="3648075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631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3990" y="3801688"/>
            <a:ext cx="3711233" cy="286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04800" y="836712"/>
            <a:ext cx="4191000" cy="5487888"/>
          </a:xfrm>
        </p:spPr>
        <p:txBody>
          <a:bodyPr>
            <a:normAutofit/>
          </a:bodyPr>
          <a:lstStyle/>
          <a:p>
            <a:r>
              <a:rPr lang="uk-UA" sz="2600" b="1" dirty="0" smtClean="0"/>
              <a:t>Львівський оперний театр</a:t>
            </a:r>
          </a:p>
          <a:p>
            <a:endParaRPr lang="uk-UA" sz="2600" b="1" dirty="0">
              <a:solidFill>
                <a:schemeClr val="bg1"/>
              </a:solidFill>
            </a:endParaRPr>
          </a:p>
          <a:p>
            <a:endParaRPr lang="uk-UA" sz="2600" b="1" dirty="0" smtClean="0">
              <a:solidFill>
                <a:schemeClr val="bg1"/>
              </a:solidFill>
            </a:endParaRPr>
          </a:p>
          <a:p>
            <a:endParaRPr lang="uk-UA" sz="2600" b="1" dirty="0">
              <a:solidFill>
                <a:schemeClr val="bg1"/>
              </a:solidFill>
            </a:endParaRPr>
          </a:p>
          <a:p>
            <a:endParaRPr lang="uk-UA" sz="2600" b="1" dirty="0" smtClean="0">
              <a:solidFill>
                <a:schemeClr val="bg1"/>
              </a:solidFill>
            </a:endParaRPr>
          </a:p>
          <a:p>
            <a:endParaRPr lang="uk-UA" sz="2600" b="1" dirty="0">
              <a:solidFill>
                <a:schemeClr val="bg1"/>
              </a:solidFill>
            </a:endParaRPr>
          </a:p>
          <a:p>
            <a:r>
              <a:rPr lang="uk-UA" sz="2400" b="1" dirty="0" smtClean="0"/>
              <a:t>Будинок з химерами, Київ</a:t>
            </a:r>
          </a:p>
          <a:p>
            <a:endParaRPr lang="uk-UA" sz="2000" dirty="0"/>
          </a:p>
          <a:p>
            <a:endParaRPr lang="uk-UA" sz="2000" dirty="0" smtClean="0"/>
          </a:p>
          <a:p>
            <a:endParaRPr lang="uk-UA" sz="2000" dirty="0"/>
          </a:p>
          <a:p>
            <a:endParaRPr lang="uk-UA" sz="2000" dirty="0" smtClean="0"/>
          </a:p>
          <a:p>
            <a:endParaRPr lang="uk-UA" sz="2000" dirty="0"/>
          </a:p>
          <a:p>
            <a:endParaRPr lang="uk-UA" sz="2000" dirty="0" smtClean="0"/>
          </a:p>
          <a:p>
            <a:endParaRPr lang="uk-UA" sz="2000" dirty="0"/>
          </a:p>
          <a:p>
            <a:endParaRPr lang="uk-UA" sz="200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648200" y="836712"/>
            <a:ext cx="4343400" cy="5487888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Софія Київська</a:t>
            </a:r>
            <a:endParaRPr lang="uk-UA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uk-UA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Спадщина Українських зодчих</a:t>
            </a:r>
            <a:endParaRPr lang="uk-UA" sz="40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014" y="1484784"/>
            <a:ext cx="3188370" cy="263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4587774"/>
            <a:ext cx="3744416" cy="2081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095" y="1484784"/>
            <a:ext cx="3685128" cy="274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924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0" y="0"/>
            <a:ext cx="91373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4800" cy="72494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Анотація:</a:t>
            </a:r>
            <a:endParaRPr lang="uk-UA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609600" y="1052736"/>
            <a:ext cx="7924800" cy="5544616"/>
          </a:xfrm>
        </p:spPr>
        <p:txBody>
          <a:bodyPr>
            <a:normAutofit fontScale="92500"/>
          </a:bodyPr>
          <a:lstStyle/>
          <a:p>
            <a:pPr algn="just"/>
            <a:r>
              <a:rPr lang="uk-UA" sz="2800" dirty="0"/>
              <a:t>Проект </a:t>
            </a:r>
            <a:r>
              <a:rPr lang="uk-UA" sz="2800" dirty="0" smtClean="0"/>
              <a:t>присвячений вивченню </a:t>
            </a:r>
            <a:r>
              <a:rPr lang="uk-UA" sz="2800" dirty="0"/>
              <a:t>таких тем, як "Золотий перетин" та " Числа </a:t>
            </a:r>
            <a:r>
              <a:rPr lang="uk-UA" sz="2800" dirty="0" err="1"/>
              <a:t>Фібоначчі</a:t>
            </a:r>
            <a:r>
              <a:rPr lang="uk-UA" sz="2800" dirty="0"/>
              <a:t>". </a:t>
            </a:r>
            <a:r>
              <a:rPr lang="uk-UA" sz="2800" dirty="0" smtClean="0"/>
              <a:t>Він є </a:t>
            </a:r>
            <a:r>
              <a:rPr lang="uk-UA" sz="2800" dirty="0"/>
              <a:t>цікавим дослідом математичних закономірностей, які оточують нас</a:t>
            </a:r>
            <a:r>
              <a:rPr lang="uk-UA" sz="2800" dirty="0" smtClean="0"/>
              <a:t>.</a:t>
            </a:r>
            <a:r>
              <a:rPr lang="uk-UA" sz="2800" dirty="0"/>
              <a:t> </a:t>
            </a:r>
            <a:endParaRPr lang="uk-UA" sz="2800" dirty="0" smtClean="0"/>
          </a:p>
          <a:p>
            <a:pPr algn="just"/>
            <a:r>
              <a:rPr lang="uk-UA" sz="2800" dirty="0" smtClean="0"/>
              <a:t>За певним </a:t>
            </a:r>
            <a:r>
              <a:rPr lang="uk-UA" sz="2800" dirty="0"/>
              <a:t>хаосом світу приховується порядок. І давні люди, відкривши число “ФІ”, були впевнені, що знайшли той будівельний камінь, який Господь використовував для створення світу. Природа має свій порядок, а </a:t>
            </a:r>
            <a:r>
              <a:rPr lang="uk-UA" sz="2800" dirty="0" err="1"/>
              <a:t>„мистецтво</a:t>
            </a:r>
            <a:r>
              <a:rPr lang="uk-UA" sz="2800" dirty="0"/>
              <a:t> є не що інше, як спроба людини імітувати красу, створену Богом”. Видатні митці змогли настільки зблизитися з природою, що зрозуміли її найголовнішу таємницю – </a:t>
            </a:r>
            <a:r>
              <a:rPr lang="uk-UA" sz="2800" dirty="0" err="1"/>
              <a:t>таємницю</a:t>
            </a:r>
            <a:r>
              <a:rPr lang="uk-UA" sz="2800" dirty="0"/>
              <a:t> числа “ФІ”. Може в цьому полягає секрет безсмертя всіх витворів мистецтва</a:t>
            </a:r>
            <a:r>
              <a:rPr lang="uk-UA" sz="2800" dirty="0" smtClean="0"/>
              <a:t>?</a:t>
            </a:r>
            <a:r>
              <a:rPr lang="uk-UA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91379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34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20688"/>
            <a:ext cx="8892480" cy="796950"/>
          </a:xfrm>
        </p:spPr>
        <p:txBody>
          <a:bodyPr/>
          <a:lstStyle/>
          <a:p>
            <a:r>
              <a:rPr lang="uk-UA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Золоті пропорції Старого Львова</a:t>
            </a:r>
            <a:endParaRPr lang="uk-UA" sz="40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227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570186"/>
          </a:xfrm>
        </p:spPr>
        <p:txBody>
          <a:bodyPr/>
          <a:lstStyle/>
          <a:p>
            <a:r>
              <a:rPr lang="uk-UA" sz="5400" b="1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Секція дослідників</a:t>
            </a:r>
            <a:br>
              <a:rPr lang="uk-UA" sz="5400" b="1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4000" b="1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Скульптура</a:t>
            </a:r>
            <a:endParaRPr lang="uk-UA" sz="4000" dirty="0"/>
          </a:p>
        </p:txBody>
      </p:sp>
      <p:pic>
        <p:nvPicPr>
          <p:cNvPr id="1026" name="Picture 2" descr="C:\Users\Пользователь\Pictures\1\DSC_02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3949924"/>
            <a:ext cx="4248472" cy="2844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Pictures\1\DSC_02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3928" y="1196752"/>
            <a:ext cx="5256586" cy="351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984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Місце для вмісту 5"/>
          <p:cNvSpPr>
            <a:spLocks noGrp="1"/>
          </p:cNvSpPr>
          <p:nvPr>
            <p:ph sz="quarter" idx="13"/>
          </p:nvPr>
        </p:nvSpPr>
        <p:spPr>
          <a:xfrm>
            <a:off x="304800" y="476672"/>
            <a:ext cx="8686800" cy="6048672"/>
          </a:xfrm>
        </p:spPr>
        <p:txBody>
          <a:bodyPr>
            <a:normAutofit/>
          </a:bodyPr>
          <a:lstStyle/>
          <a:p>
            <a:pPr algn="just"/>
            <a:r>
              <a:rPr lang="uk-UA" sz="3600" dirty="0" smtClean="0"/>
              <a:t>Відомо, </a:t>
            </a:r>
            <a:r>
              <a:rPr lang="uk-UA" sz="3600" dirty="0"/>
              <a:t>що ще в давнину основу скульптури складала теорія пропорцій. Відносини частин людського </a:t>
            </a:r>
            <a:r>
              <a:rPr lang="uk-UA" sz="3600" dirty="0" smtClean="0"/>
              <a:t>тіла, що пов'язували </a:t>
            </a:r>
            <a:r>
              <a:rPr lang="uk-UA" sz="3600" dirty="0"/>
              <a:t>з формулою золотого перетину, золотої </a:t>
            </a:r>
            <a:r>
              <a:rPr lang="uk-UA" sz="3600" dirty="0" err="1" smtClean="0"/>
              <a:t>пропорціЇ</a:t>
            </a:r>
            <a:r>
              <a:rPr lang="uk-UA" sz="3600" dirty="0" smtClean="0"/>
              <a:t>, а </a:t>
            </a:r>
            <a:r>
              <a:rPr lang="uk-UA" sz="3600" dirty="0"/>
              <a:t>значить і </a:t>
            </a:r>
            <a:r>
              <a:rPr lang="uk-UA" sz="3600" dirty="0" smtClean="0"/>
              <a:t>числами </a:t>
            </a:r>
            <a:r>
              <a:rPr lang="uk-UA" sz="3600" dirty="0" err="1" smtClean="0"/>
              <a:t>Фібоначчі</a:t>
            </a:r>
            <a:r>
              <a:rPr lang="uk-UA" sz="3600" dirty="0" smtClean="0"/>
              <a:t>, </a:t>
            </a:r>
            <a:r>
              <a:rPr lang="uk-UA" sz="3600" dirty="0"/>
              <a:t>створюють враження гармонії краси, тому скульптори </a:t>
            </a:r>
            <a:r>
              <a:rPr lang="uk-UA" sz="3600" dirty="0" smtClean="0"/>
              <a:t>використовували </a:t>
            </a:r>
            <a:r>
              <a:rPr lang="uk-UA" sz="3600" dirty="0"/>
              <a:t>їх у своїх витворах мистецтва. Скульптори стверджують, що талія ділить досконале людське тіло відносно " золотого перетину".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83022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240335" cy="6983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Місце для вмісту 4"/>
          <p:cNvSpPr>
            <a:spLocks noGrp="1"/>
          </p:cNvSpPr>
          <p:nvPr>
            <p:ph sz="quarter" idx="13"/>
          </p:nvPr>
        </p:nvSpPr>
        <p:spPr>
          <a:xfrm>
            <a:off x="395536" y="764704"/>
            <a:ext cx="4191000" cy="5904656"/>
          </a:xfrm>
        </p:spPr>
        <p:txBody>
          <a:bodyPr>
            <a:normAutofit/>
          </a:bodyPr>
          <a:lstStyle/>
          <a:p>
            <a:r>
              <a:rPr lang="uk-UA" sz="1800" b="1" dirty="0" smtClean="0"/>
              <a:t>Аполлон</a:t>
            </a:r>
            <a:r>
              <a:rPr lang="uk-UA" sz="1800" b="1" dirty="0"/>
              <a:t>  </a:t>
            </a:r>
            <a:r>
              <a:rPr lang="uk-UA" sz="1800" b="1" dirty="0" smtClean="0"/>
              <a:t>Бельведерський, робота </a:t>
            </a:r>
            <a:r>
              <a:rPr lang="uk-UA" sz="1800" b="1" dirty="0" err="1" smtClean="0"/>
              <a:t>Леохора</a:t>
            </a:r>
            <a:r>
              <a:rPr lang="uk-UA" sz="1800" b="1" dirty="0" smtClean="0"/>
              <a:t> </a:t>
            </a:r>
          </a:p>
          <a:p>
            <a:endParaRPr lang="uk-UA" sz="1800" dirty="0"/>
          </a:p>
          <a:p>
            <a:endParaRPr lang="uk-UA" sz="1800" dirty="0" smtClean="0"/>
          </a:p>
          <a:p>
            <a:endParaRPr lang="uk-UA" sz="1800" dirty="0"/>
          </a:p>
          <a:p>
            <a:endParaRPr lang="uk-UA" sz="1800" dirty="0"/>
          </a:p>
          <a:p>
            <a:endParaRPr lang="uk-UA" sz="1800" dirty="0" smtClean="0"/>
          </a:p>
          <a:p>
            <a:r>
              <a:rPr lang="en-US" sz="2000" b="1" dirty="0" smtClean="0"/>
              <a:t>“</a:t>
            </a:r>
            <a:r>
              <a:rPr lang="uk-UA" sz="2000" b="1" dirty="0" err="1" smtClean="0"/>
              <a:t>Дорифор</a:t>
            </a:r>
            <a:r>
              <a:rPr lang="en-US" sz="2000" b="1" dirty="0" smtClean="0"/>
              <a:t>”</a:t>
            </a:r>
            <a:r>
              <a:rPr lang="uk-UA" sz="2000" b="1" dirty="0" smtClean="0"/>
              <a:t> </a:t>
            </a:r>
            <a:r>
              <a:rPr lang="uk-UA" sz="2000" b="1" dirty="0"/>
              <a:t>, робота </a:t>
            </a:r>
            <a:r>
              <a:rPr lang="uk-UA" sz="2000" b="1" dirty="0" err="1"/>
              <a:t>Поліклета</a:t>
            </a:r>
            <a:r>
              <a:rPr lang="uk-UA" sz="2000" b="1" dirty="0"/>
              <a:t> </a:t>
            </a:r>
            <a:endParaRPr lang="uk-UA" sz="2000" b="1" dirty="0" smtClean="0"/>
          </a:p>
          <a:p>
            <a:endParaRPr lang="uk-UA" sz="1800" dirty="0"/>
          </a:p>
          <a:p>
            <a:endParaRPr lang="uk-UA" sz="1800" dirty="0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14"/>
          </p:nvPr>
        </p:nvSpPr>
        <p:spPr>
          <a:xfrm>
            <a:off x="4648200" y="692696"/>
            <a:ext cx="4343400" cy="5631904"/>
          </a:xfrm>
        </p:spPr>
        <p:txBody>
          <a:bodyPr/>
          <a:lstStyle/>
          <a:p>
            <a:r>
              <a:rPr lang="ru-RU" sz="2000" b="1" dirty="0" err="1"/>
              <a:t>Афродіта</a:t>
            </a:r>
            <a:r>
              <a:rPr lang="ru-RU" sz="2000" b="1" dirty="0"/>
              <a:t> </a:t>
            </a:r>
            <a:r>
              <a:rPr lang="ru-RU" sz="2000" b="1" dirty="0" err="1" smtClean="0"/>
              <a:t>Мілоська</a:t>
            </a:r>
            <a:r>
              <a:rPr lang="ru-RU" sz="2000" b="1" dirty="0" smtClean="0"/>
              <a:t>, </a:t>
            </a:r>
            <a:r>
              <a:rPr lang="ru-RU" sz="2000" b="1" dirty="0"/>
              <a:t>створена </a:t>
            </a:r>
            <a:r>
              <a:rPr lang="ru-RU" sz="2000" b="1" dirty="0" err="1"/>
              <a:t>Агесандром</a:t>
            </a:r>
            <a:endParaRPr lang="ru-RU" sz="2000" b="1" dirty="0"/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9472"/>
            <a:ext cx="8686800" cy="841248"/>
          </a:xfrm>
        </p:spPr>
        <p:txBody>
          <a:bodyPr/>
          <a:lstStyle/>
          <a:p>
            <a:r>
              <a:rPr lang="uk-UA" sz="4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Скульптури Древньої </a:t>
            </a:r>
            <a:r>
              <a:rPr lang="uk-UA" sz="4400" b="1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греції</a:t>
            </a:r>
            <a:endParaRPr lang="uk-UA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51" y="4085020"/>
            <a:ext cx="1245617" cy="2772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3121" y="4085020"/>
            <a:ext cx="1334049" cy="2742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9530" y="1355038"/>
            <a:ext cx="2144647" cy="284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201870"/>
            <a:ext cx="1961264" cy="303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160" y="1355038"/>
            <a:ext cx="1685782" cy="2244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5732" y="1125031"/>
            <a:ext cx="1907207" cy="247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0781" y="4237354"/>
            <a:ext cx="1333446" cy="259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237354"/>
            <a:ext cx="3581400" cy="259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87824" y="4365104"/>
            <a:ext cx="12829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“</a:t>
            </a:r>
            <a:r>
              <a:rPr lang="uk-UA" b="1" dirty="0"/>
              <a:t>Афіна </a:t>
            </a:r>
            <a:r>
              <a:rPr lang="uk-UA" b="1" dirty="0" err="1" smtClean="0"/>
              <a:t>Парфенос”і</a:t>
            </a:r>
            <a:r>
              <a:rPr lang="uk-UA" b="1" dirty="0" smtClean="0"/>
              <a:t> с</a:t>
            </a:r>
            <a:r>
              <a:rPr lang="ru-RU" b="1" dirty="0" err="1" smtClean="0"/>
              <a:t>татуя</a:t>
            </a:r>
            <a:r>
              <a:rPr lang="ru-RU" b="1" dirty="0" smtClean="0"/>
              <a:t> </a:t>
            </a:r>
            <a:r>
              <a:rPr lang="ru-RU" b="1" dirty="0"/>
              <a:t>Зевса в </a:t>
            </a:r>
            <a:r>
              <a:rPr lang="ru-RU" b="1" dirty="0" err="1" smtClean="0"/>
              <a:t>Олімпії</a:t>
            </a:r>
            <a:r>
              <a:rPr lang="ru-RU" b="1" dirty="0"/>
              <a:t>,</a:t>
            </a:r>
            <a:r>
              <a:rPr lang="ru-RU" b="1" dirty="0" smtClean="0"/>
              <a:t> робота </a:t>
            </a:r>
            <a:r>
              <a:rPr lang="ru-RU" b="1" dirty="0" err="1" smtClean="0"/>
              <a:t>Фідія</a:t>
            </a:r>
            <a:r>
              <a:rPr lang="ru-RU" b="1" dirty="0"/>
              <a:t> </a:t>
            </a:r>
          </a:p>
          <a:p>
            <a:endParaRPr lang="uk-UA" dirty="0"/>
          </a:p>
          <a:p>
            <a:r>
              <a:rPr lang="uk-UA" dirty="0"/>
              <a:t> 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58237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933" y="22385"/>
            <a:ext cx="9149892" cy="685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04800" y="1340768"/>
            <a:ext cx="4191000" cy="5400600"/>
          </a:xfrm>
        </p:spPr>
        <p:txBody>
          <a:bodyPr>
            <a:normAutofit fontScale="92500" lnSpcReduction="10000"/>
          </a:bodyPr>
          <a:lstStyle/>
          <a:p>
            <a:r>
              <a:rPr lang="en-US" sz="4000" b="1" dirty="0" smtClean="0"/>
              <a:t>“</a:t>
            </a:r>
            <a:r>
              <a:rPr lang="uk-UA" sz="4000" b="1" dirty="0" smtClean="0"/>
              <a:t>Давид</a:t>
            </a:r>
            <a:r>
              <a:rPr lang="en-US" sz="4000" b="1" dirty="0" smtClean="0"/>
              <a:t>” </a:t>
            </a:r>
            <a:endParaRPr lang="uk-UA" sz="4000" b="1" dirty="0" smtClean="0"/>
          </a:p>
          <a:p>
            <a:endParaRPr lang="uk-UA" sz="4000" dirty="0"/>
          </a:p>
          <a:p>
            <a:endParaRPr lang="uk-UA" sz="4000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pPr marL="0" indent="0">
              <a:buNone/>
            </a:pPr>
            <a:r>
              <a:rPr lang="en-US" sz="3200" b="1" dirty="0" smtClean="0"/>
              <a:t>“</a:t>
            </a:r>
            <a:r>
              <a:rPr lang="uk-UA" sz="3200" b="1" dirty="0"/>
              <a:t>Оплакування </a:t>
            </a:r>
            <a:endParaRPr lang="uk-UA" sz="3200" b="1" dirty="0" smtClean="0"/>
          </a:p>
          <a:p>
            <a:pPr marL="0" indent="0">
              <a:buNone/>
            </a:pPr>
            <a:r>
              <a:rPr lang="uk-UA" sz="3200" b="1" dirty="0" smtClean="0"/>
              <a:t>Христа</a:t>
            </a:r>
            <a:r>
              <a:rPr lang="en-US" sz="3200" b="1" dirty="0" smtClean="0"/>
              <a:t>” </a:t>
            </a:r>
            <a:endParaRPr lang="uk-UA" sz="3200" b="1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648200" y="1412776"/>
            <a:ext cx="4343400" cy="5328592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/>
              <a:t>        </a:t>
            </a:r>
            <a:r>
              <a:rPr lang="en-US" sz="3600" b="1" dirty="0" smtClean="0"/>
              <a:t>“</a:t>
            </a:r>
            <a:r>
              <a:rPr lang="uk-UA" sz="3600" b="1" dirty="0" smtClean="0"/>
              <a:t>Мойсей</a:t>
            </a:r>
            <a:r>
              <a:rPr lang="en-US" sz="3600" b="1" dirty="0" smtClean="0"/>
              <a:t>”</a:t>
            </a:r>
            <a:endParaRPr lang="uk-UA" sz="3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105273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Роботи Мікеланджело – яскравий приклад доби  Відродження </a:t>
            </a:r>
            <a:endParaRPr lang="uk-UA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88" y="1967413"/>
            <a:ext cx="2562896" cy="340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7052" y="2825683"/>
            <a:ext cx="3191384" cy="397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67413"/>
            <a:ext cx="2917936" cy="415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789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4800" cy="1143000"/>
          </a:xfrm>
        </p:spPr>
        <p:txBody>
          <a:bodyPr/>
          <a:lstStyle/>
          <a:p>
            <a:r>
              <a:rPr lang="uk-UA" sz="4800" b="1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Секція дослідників</a:t>
            </a:r>
            <a:br>
              <a:rPr lang="uk-UA" sz="4800" b="1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3600" b="1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живопис</a:t>
            </a:r>
            <a:endParaRPr lang="uk-UA" sz="3600" dirty="0"/>
          </a:p>
        </p:txBody>
      </p:sp>
      <p:pic>
        <p:nvPicPr>
          <p:cNvPr id="1026" name="Picture 2" descr="C:\Users\Пользователь\Pictures\1\DSC_02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4745" y="1052736"/>
            <a:ext cx="5579255" cy="373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Pictures\1\DSC_02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458401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504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950"/>
            <a:ext cx="9144000" cy="68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Місце для вмісту 5"/>
          <p:cNvSpPr>
            <a:spLocks noGrp="1"/>
          </p:cNvSpPr>
          <p:nvPr>
            <p:ph sz="quarter" idx="13"/>
          </p:nvPr>
        </p:nvSpPr>
        <p:spPr>
          <a:xfrm>
            <a:off x="107504" y="260648"/>
            <a:ext cx="5040560" cy="6063952"/>
          </a:xfrm>
        </p:spPr>
        <p:txBody>
          <a:bodyPr>
            <a:normAutofit/>
          </a:bodyPr>
          <a:lstStyle/>
          <a:p>
            <a:pPr algn="just"/>
            <a:r>
              <a:rPr lang="uk-UA" sz="2400" b="1" dirty="0">
                <a:solidFill>
                  <a:schemeClr val="bg1"/>
                </a:solidFill>
              </a:rPr>
              <a:t>Мистецтвознавці </a:t>
            </a:r>
            <a:r>
              <a:rPr lang="uk-UA" sz="2400" b="1" dirty="0" smtClean="0">
                <a:solidFill>
                  <a:schemeClr val="bg1"/>
                </a:solidFill>
              </a:rPr>
              <a:t>стверджують, </a:t>
            </a:r>
            <a:r>
              <a:rPr lang="uk-UA" sz="2400" b="1" dirty="0">
                <a:solidFill>
                  <a:schemeClr val="bg1"/>
                </a:solidFill>
              </a:rPr>
              <a:t>що </a:t>
            </a:r>
            <a:r>
              <a:rPr lang="uk-UA" sz="2400" b="1" dirty="0" smtClean="0">
                <a:solidFill>
                  <a:schemeClr val="bg1"/>
                </a:solidFill>
              </a:rPr>
              <a:t>на </a:t>
            </a:r>
            <a:r>
              <a:rPr lang="uk-UA" sz="2400" b="1" dirty="0">
                <a:solidFill>
                  <a:schemeClr val="bg1"/>
                </a:solidFill>
              </a:rPr>
              <a:t>полотні існують </a:t>
            </a:r>
            <a:r>
              <a:rPr lang="uk-UA" sz="2400" b="1" dirty="0">
                <a:solidFill>
                  <a:srgbClr val="FF0000"/>
                </a:solidFill>
              </a:rPr>
              <a:t>чотири точки підвищеної уваги</a:t>
            </a:r>
            <a:r>
              <a:rPr lang="uk-UA" sz="2400" b="1" dirty="0">
                <a:solidFill>
                  <a:schemeClr val="bg1"/>
                </a:solidFill>
              </a:rPr>
              <a:t>. Знаходяться вони по кутах </a:t>
            </a:r>
            <a:r>
              <a:rPr lang="uk-UA" sz="2400" b="1" dirty="0" smtClean="0">
                <a:solidFill>
                  <a:schemeClr val="bg1"/>
                </a:solidFill>
              </a:rPr>
              <a:t>чотирикутника, </a:t>
            </a:r>
            <a:r>
              <a:rPr lang="uk-UA" sz="2400" b="1" dirty="0">
                <a:solidFill>
                  <a:schemeClr val="bg1"/>
                </a:solidFill>
              </a:rPr>
              <a:t>і залежать від пропорцій </a:t>
            </a:r>
            <a:r>
              <a:rPr lang="uk-UA" sz="2400" b="1" dirty="0" smtClean="0">
                <a:solidFill>
                  <a:schemeClr val="bg1"/>
                </a:solidFill>
              </a:rPr>
              <a:t>підрамника. </a:t>
            </a:r>
            <a:r>
              <a:rPr lang="uk-UA" sz="2400" b="1" dirty="0">
                <a:solidFill>
                  <a:schemeClr val="bg1"/>
                </a:solidFill>
              </a:rPr>
              <a:t>Вважається , що якими б не були масштаби і розміри полотна , всі </a:t>
            </a:r>
            <a:r>
              <a:rPr lang="uk-UA" sz="2400" b="1" dirty="0">
                <a:solidFill>
                  <a:srgbClr val="FF0000"/>
                </a:solidFill>
              </a:rPr>
              <a:t>чотири точки обумовлені золотим </a:t>
            </a:r>
            <a:r>
              <a:rPr lang="uk-UA" sz="2400" b="1" dirty="0" smtClean="0">
                <a:solidFill>
                  <a:srgbClr val="FF0000"/>
                </a:solidFill>
              </a:rPr>
              <a:t>перетином</a:t>
            </a:r>
            <a:r>
              <a:rPr lang="uk-UA" sz="2400" b="1" dirty="0" smtClean="0">
                <a:solidFill>
                  <a:schemeClr val="bg1"/>
                </a:solidFill>
              </a:rPr>
              <a:t>. Їх </a:t>
            </a:r>
            <a:r>
              <a:rPr lang="uk-UA" sz="2400" b="1" dirty="0">
                <a:solidFill>
                  <a:schemeClr val="bg1"/>
                </a:solidFill>
              </a:rPr>
              <a:t>називають зоровими </a:t>
            </a:r>
            <a:r>
              <a:rPr lang="uk-UA" sz="2400" b="1" dirty="0" smtClean="0">
                <a:solidFill>
                  <a:schemeClr val="bg1"/>
                </a:solidFill>
              </a:rPr>
              <a:t>центрами </a:t>
            </a:r>
            <a:r>
              <a:rPr lang="uk-UA" sz="2400" b="1" dirty="0">
                <a:solidFill>
                  <a:schemeClr val="bg1"/>
                </a:solidFill>
              </a:rPr>
              <a:t>розташовані на відстані 3 /8 і 5 / 8 від </a:t>
            </a:r>
            <a:r>
              <a:rPr lang="uk-UA" sz="2400" b="1" dirty="0" smtClean="0">
                <a:solidFill>
                  <a:schemeClr val="bg1"/>
                </a:solidFill>
              </a:rPr>
              <a:t>країв (числа </a:t>
            </a:r>
            <a:r>
              <a:rPr lang="uk-UA" sz="2400" b="1" dirty="0" err="1">
                <a:solidFill>
                  <a:schemeClr val="bg1"/>
                </a:solidFill>
              </a:rPr>
              <a:t>Ф</a:t>
            </a:r>
            <a:r>
              <a:rPr lang="uk-UA" sz="2400" b="1" dirty="0" err="1" smtClean="0">
                <a:solidFill>
                  <a:schemeClr val="bg1"/>
                </a:solidFill>
              </a:rPr>
              <a:t>ібоначчі</a:t>
            </a:r>
            <a:r>
              <a:rPr lang="uk-UA" sz="2400" b="1" dirty="0" smtClean="0">
                <a:solidFill>
                  <a:schemeClr val="bg1"/>
                </a:solidFill>
              </a:rPr>
              <a:t>). Стверджують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</a:rPr>
              <a:t>що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це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матриця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композиції</a:t>
            </a:r>
            <a:r>
              <a:rPr lang="ru-RU" sz="2400" b="1" dirty="0">
                <a:solidFill>
                  <a:schemeClr val="bg1"/>
                </a:solidFill>
              </a:rPr>
              <a:t> будь-</a:t>
            </a:r>
            <a:r>
              <a:rPr lang="ru-RU" sz="2400" b="1" dirty="0" err="1">
                <a:solidFill>
                  <a:schemeClr val="bg1"/>
                </a:solidFill>
              </a:rPr>
              <a:t>якого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твору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образотворчого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мистецтва</a:t>
            </a:r>
            <a:r>
              <a:rPr lang="uk-UA" sz="2400" b="1" dirty="0" smtClean="0">
                <a:solidFill>
                  <a:schemeClr val="bg1"/>
                </a:solidFill>
              </a:rPr>
              <a:t> </a:t>
            </a:r>
            <a:endParaRPr lang="uk-UA" sz="2400" b="1" dirty="0">
              <a:solidFill>
                <a:schemeClr val="bg1"/>
              </a:solidFill>
            </a:endParaRPr>
          </a:p>
          <a:p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7" name="Місце для вмісту 6"/>
          <p:cNvSpPr>
            <a:spLocks noGrp="1"/>
          </p:cNvSpPr>
          <p:nvPr>
            <p:ph sz="quarter" idx="14"/>
          </p:nvPr>
        </p:nvSpPr>
        <p:spPr>
          <a:xfrm>
            <a:off x="5292080" y="1600200"/>
            <a:ext cx="3699520" cy="4724400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9032" y="1844824"/>
            <a:ext cx="3507611" cy="2903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008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327"/>
            <a:ext cx="8686800" cy="84124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400" b="1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Роботи Леонардо </a:t>
            </a:r>
            <a:r>
              <a:rPr lang="uk-UA" sz="4400" b="1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Да</a:t>
            </a:r>
            <a:r>
              <a:rPr lang="uk-UA" sz="4400" b="1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Вінчі</a:t>
            </a:r>
            <a:endParaRPr lang="uk-UA" sz="4400" b="1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454" y="1052735"/>
            <a:ext cx="6238875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lip_image1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3544" y="3957861"/>
            <a:ext cx="1939208" cy="293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585" y="3957861"/>
            <a:ext cx="4704129" cy="290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8256" y="1035978"/>
            <a:ext cx="2090507" cy="295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2752" y="3922031"/>
            <a:ext cx="2590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8152" y="0"/>
            <a:ext cx="1215848" cy="151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524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04800" y="1052736"/>
            <a:ext cx="4191000" cy="5271864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648200" y="1052736"/>
            <a:ext cx="4343400" cy="5271864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327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uk-UA" sz="4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Творчість Мікеланджело Буонарроті </a:t>
            </a: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86928"/>
            <a:ext cx="294090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01" y="4295775"/>
            <a:ext cx="9025308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86928"/>
            <a:ext cx="344244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2024" y="1074174"/>
            <a:ext cx="2149053" cy="303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185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04800" y="1124744"/>
            <a:ext cx="4191000" cy="547260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648200" y="1196752"/>
            <a:ext cx="4343400" cy="547260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115212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Творчість Рафаеля </a:t>
            </a:r>
            <a:r>
              <a:rPr lang="uk-UA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Санті та Сандро </a:t>
            </a:r>
            <a:r>
              <a:rPr lang="uk-UA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Ботічеллі</a:t>
            </a:r>
            <a:br>
              <a:rPr lang="uk-UA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 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732" y="1132334"/>
            <a:ext cx="4248472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8" y="3284984"/>
            <a:ext cx="4764020" cy="3573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8740" y="1128677"/>
            <a:ext cx="5027687" cy="352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7518" y="4054928"/>
            <a:ext cx="4355185" cy="2803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731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118"/>
            <a:ext cx="9144000" cy="6825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Мета проекту:</a:t>
            </a:r>
            <a:endParaRPr lang="uk-UA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23528" y="1600200"/>
            <a:ext cx="8352928" cy="4997152"/>
          </a:xfrm>
        </p:spPr>
        <p:txBody>
          <a:bodyPr>
            <a:normAutofit/>
          </a:bodyPr>
          <a:lstStyle/>
          <a:p>
            <a:pPr algn="just"/>
            <a:r>
              <a:rPr lang="uk-UA" sz="2800" dirty="0"/>
              <a:t>Систематизувати відомі гіпотези, зібрати в єдине ціле всі відомі трактати та пояснення проявів золотої пропорції та чисел </a:t>
            </a:r>
            <a:r>
              <a:rPr lang="uk-UA" sz="2800" dirty="0" err="1"/>
              <a:t>Фібоначчі</a:t>
            </a:r>
            <a:r>
              <a:rPr lang="uk-UA" sz="2800" dirty="0"/>
              <a:t> в різних сферах буття</a:t>
            </a:r>
            <a:r>
              <a:rPr lang="uk-UA" sz="2800" dirty="0" smtClean="0"/>
              <a:t>.</a:t>
            </a:r>
          </a:p>
          <a:p>
            <a:pPr algn="just"/>
            <a:r>
              <a:rPr lang="uk-UA" sz="2800" dirty="0" smtClean="0"/>
              <a:t> </a:t>
            </a:r>
            <a:r>
              <a:rPr lang="uk-UA" sz="2800" dirty="0"/>
              <a:t>Провести оцінювання правдивості тих чи інших гіпотез</a:t>
            </a:r>
            <a:r>
              <a:rPr lang="uk-UA" sz="2800" dirty="0" smtClean="0"/>
              <a:t>.</a:t>
            </a:r>
          </a:p>
          <a:p>
            <a:pPr algn="just"/>
            <a:r>
              <a:rPr lang="uk-UA" sz="2800" dirty="0" smtClean="0"/>
              <a:t> </a:t>
            </a:r>
            <a:r>
              <a:rPr lang="uk-UA" sz="2800" dirty="0"/>
              <a:t>Перевірити на практиці, чи працюють дані </a:t>
            </a:r>
            <a:r>
              <a:rPr lang="uk-UA" sz="2800" dirty="0" smtClean="0"/>
              <a:t>закони, </a:t>
            </a:r>
            <a:r>
              <a:rPr lang="uk-UA" sz="2800" dirty="0"/>
              <a:t>і проаналізувати отримані </a:t>
            </a:r>
            <a:r>
              <a:rPr lang="uk-UA" sz="2800" dirty="0" smtClean="0"/>
              <a:t>результати.</a:t>
            </a:r>
          </a:p>
          <a:p>
            <a:pPr algn="just"/>
            <a:r>
              <a:rPr lang="uk-UA" sz="2800" dirty="0" smtClean="0"/>
              <a:t> Проілюструвати </a:t>
            </a:r>
            <a:r>
              <a:rPr lang="uk-UA" sz="2800" dirty="0"/>
              <a:t>застосування математики в житті, </a:t>
            </a:r>
            <a:r>
              <a:rPr lang="uk-UA" sz="2800" dirty="0" smtClean="0"/>
              <a:t>ознайомити </a:t>
            </a:r>
            <a:r>
              <a:rPr lang="uk-UA" sz="2800" dirty="0"/>
              <a:t>з історичними даними, показати </a:t>
            </a:r>
            <a:r>
              <a:rPr lang="uk-UA" sz="2800" dirty="0" smtClean="0"/>
              <a:t>зв'язок математики </a:t>
            </a:r>
            <a:r>
              <a:rPr lang="uk-UA" sz="2800" dirty="0"/>
              <a:t>з іншими науками.</a:t>
            </a:r>
          </a:p>
          <a:p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xmlns="" val="342506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ідзаголовок 4"/>
          <p:cNvSpPr>
            <a:spLocks noGrp="1"/>
          </p:cNvSpPr>
          <p:nvPr>
            <p:ph type="subTitle" idx="1"/>
          </p:nvPr>
        </p:nvSpPr>
        <p:spPr>
          <a:xfrm>
            <a:off x="203519" y="148"/>
            <a:ext cx="8458200" cy="914400"/>
          </a:xfrm>
        </p:spPr>
        <p:txBody>
          <a:bodyPr>
            <a:noAutofit/>
          </a:bodyPr>
          <a:lstStyle/>
          <a:p>
            <a:pPr algn="l"/>
            <a:r>
              <a:rPr lang="uk-UA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Секція практиків</a:t>
            </a:r>
          </a:p>
          <a:p>
            <a:pPr algn="l"/>
            <a:r>
              <a:rPr lang="uk-UA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Біологія</a:t>
            </a:r>
          </a:p>
          <a:p>
            <a:endParaRPr lang="uk-UA" sz="72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 descr="C:\Users\Пользователь\Pictures\1\DSC_01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441" y="1837254"/>
            <a:ext cx="3431392" cy="229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Pictures\1\DSC_01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720" y="4134542"/>
            <a:ext cx="3888432" cy="260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Пользователь\Pictures\1\DSC_01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54855">
            <a:off x="4714366" y="679627"/>
            <a:ext cx="4352456" cy="28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Пользователь\Pictures\1\DSC_01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04845"/>
            <a:ext cx="3856127" cy="251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567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686800" cy="100811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золотий </a:t>
            </a:r>
            <a:r>
              <a:rPr lang="uk-UA" sz="6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кут у </a:t>
            </a:r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рослин</a:t>
            </a:r>
            <a:endParaRPr lang="uk-UA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8599" y="123025"/>
            <a:ext cx="1979712" cy="19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674" y="1728358"/>
            <a:ext cx="2304256" cy="3145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55536"/>
            <a:ext cx="4176464" cy="1905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7079" y="4139691"/>
            <a:ext cx="3743040" cy="2803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6419" y="2348880"/>
            <a:ext cx="2933700" cy="1562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4824"/>
            <a:ext cx="2910444" cy="3029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824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0" y="1124744"/>
            <a:ext cx="4495800" cy="5616624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648200" y="476672"/>
            <a:ext cx="4343400" cy="5847928"/>
          </a:xfrm>
        </p:spPr>
        <p:txBody>
          <a:bodyPr>
            <a:noAutofit/>
          </a:bodyPr>
          <a:lstStyle/>
          <a:p>
            <a:pPr algn="just"/>
            <a:r>
              <a:rPr lang="uk-UA" sz="2000" dirty="0"/>
              <a:t>У </a:t>
            </a:r>
            <a:r>
              <a:rPr lang="uk-UA" sz="2000" dirty="0" smtClean="0"/>
              <a:t>метеликів </a:t>
            </a:r>
            <a:r>
              <a:rPr lang="uk-UA" sz="2000" dirty="0"/>
              <a:t>співвідношення грудної та черевної частин тіла відповідає </a:t>
            </a:r>
            <a:r>
              <a:rPr lang="uk-UA" sz="2000" dirty="0" smtClean="0"/>
              <a:t> принципу </a:t>
            </a:r>
            <a:r>
              <a:rPr lang="uk-UA" sz="2000" dirty="0"/>
              <a:t>поділу тіла на 2, 3, 5, </a:t>
            </a:r>
            <a:r>
              <a:rPr lang="uk-UA" sz="2000" dirty="0" smtClean="0"/>
              <a:t>8 частин. </a:t>
            </a:r>
            <a:r>
              <a:rPr lang="uk-UA" sz="2000" dirty="0"/>
              <a:t>Бабка теж створена за золотою пропорцією: відношення довжини корпуса до довжини хвоста дорівнює відношенню всієї довжини до довжини хвоста.</a:t>
            </a:r>
          </a:p>
          <a:p>
            <a:pPr algn="just"/>
            <a:r>
              <a:rPr lang="uk-UA" sz="2000" dirty="0" smtClean="0"/>
              <a:t>Довжина  хвоста </a:t>
            </a:r>
            <a:r>
              <a:rPr lang="uk-UA" sz="2000" dirty="0" err="1" smtClean="0"/>
              <a:t>ящирки</a:t>
            </a:r>
            <a:r>
              <a:rPr lang="uk-UA" sz="2000" dirty="0" smtClean="0"/>
              <a:t> </a:t>
            </a:r>
            <a:r>
              <a:rPr lang="uk-UA" sz="2000" dirty="0"/>
              <a:t>відноситься до довжини решти тіла, як 62 до 32</a:t>
            </a:r>
            <a:r>
              <a:rPr lang="uk-UA" sz="2000" dirty="0" smtClean="0"/>
              <a:t>.</a:t>
            </a:r>
            <a:r>
              <a:rPr lang="ru-RU" sz="2000" dirty="0"/>
              <a:t> </a:t>
            </a:r>
            <a:endParaRPr lang="ru-RU" sz="2000" dirty="0" smtClean="0"/>
          </a:p>
          <a:p>
            <a:pPr algn="just"/>
            <a:r>
              <a:rPr lang="ru-RU" sz="2000" dirty="0" smtClean="0"/>
              <a:t>Ряд </a:t>
            </a:r>
            <a:r>
              <a:rPr lang="ru-RU" sz="2000" dirty="0"/>
              <a:t>чисел </a:t>
            </a:r>
            <a:r>
              <a:rPr lang="ru-RU" sz="2000" dirty="0" err="1"/>
              <a:t>Фібоначчі</a:t>
            </a:r>
            <a:r>
              <a:rPr lang="ru-RU" sz="2000" dirty="0"/>
              <a:t> </a:t>
            </a:r>
            <a:r>
              <a:rPr lang="ru-RU" sz="2000" dirty="0" err="1"/>
              <a:t>спростежується</a:t>
            </a:r>
            <a:r>
              <a:rPr lang="ru-RU" sz="2000" dirty="0"/>
              <a:t> у добре </a:t>
            </a:r>
            <a:r>
              <a:rPr lang="ru-RU" sz="2000" dirty="0" err="1"/>
              <a:t>знайомого</a:t>
            </a:r>
            <a:r>
              <a:rPr lang="ru-RU" sz="2000" dirty="0"/>
              <a:t> комара </a:t>
            </a:r>
            <a:r>
              <a:rPr lang="ru-RU" sz="2000" dirty="0" smtClean="0"/>
              <a:t>– 3 </a:t>
            </a:r>
            <a:r>
              <a:rPr lang="ru-RU" sz="2000" dirty="0"/>
              <a:t>пари </a:t>
            </a:r>
            <a:r>
              <a:rPr lang="ru-RU" sz="2000" dirty="0" err="1"/>
              <a:t>ніг</a:t>
            </a:r>
            <a:r>
              <a:rPr lang="ru-RU" sz="2000" dirty="0"/>
              <a:t>, на </a:t>
            </a:r>
            <a:r>
              <a:rPr lang="ru-RU" sz="2000" dirty="0" err="1"/>
              <a:t>голові</a:t>
            </a:r>
            <a:r>
              <a:rPr lang="ru-RU" sz="2000" dirty="0"/>
              <a:t> 5 </a:t>
            </a:r>
            <a:r>
              <a:rPr lang="ru-RU" sz="2000" dirty="0" err="1"/>
              <a:t>вусиків</a:t>
            </a:r>
            <a:r>
              <a:rPr lang="ru-RU" sz="2000" dirty="0"/>
              <a:t> </a:t>
            </a:r>
            <a:r>
              <a:rPr lang="ru-RU" sz="2000" dirty="0" smtClean="0"/>
              <a:t>– </a:t>
            </a:r>
            <a:r>
              <a:rPr lang="ru-RU" sz="2000" dirty="0" err="1" smtClean="0"/>
              <a:t>антен</a:t>
            </a:r>
            <a:r>
              <a:rPr lang="ru-RU" sz="2000" dirty="0" smtClean="0"/>
              <a:t>, </a:t>
            </a:r>
            <a:r>
              <a:rPr lang="ru-RU" sz="2000" dirty="0" err="1"/>
              <a:t>черевце</a:t>
            </a:r>
            <a:r>
              <a:rPr lang="ru-RU" sz="2000" dirty="0"/>
              <a:t> </a:t>
            </a:r>
            <a:r>
              <a:rPr lang="ru-RU" sz="2000" dirty="0" err="1"/>
              <a:t>ділиться</a:t>
            </a:r>
            <a:r>
              <a:rPr lang="ru-RU" sz="2000" dirty="0"/>
              <a:t> на 8</a:t>
            </a:r>
            <a:r>
              <a:rPr lang="ru-RU" sz="2000" dirty="0" smtClean="0"/>
              <a:t> </a:t>
            </a:r>
            <a:r>
              <a:rPr lang="ru-RU" sz="2000" dirty="0" err="1"/>
              <a:t>сегментів</a:t>
            </a:r>
            <a:r>
              <a:rPr lang="ru-RU" sz="2000" dirty="0"/>
              <a:t>, </a:t>
            </a:r>
            <a:r>
              <a:rPr lang="ru-RU" sz="2000" dirty="0" smtClean="0"/>
              <a:t>Личинка </a:t>
            </a:r>
            <a:r>
              <a:rPr lang="ru-RU" sz="2000" dirty="0"/>
              <a:t>комара </a:t>
            </a:r>
            <a:r>
              <a:rPr lang="ru-RU" sz="2000" dirty="0" err="1"/>
              <a:t>членується</a:t>
            </a:r>
            <a:r>
              <a:rPr lang="ru-RU" sz="2000" dirty="0"/>
              <a:t> на 12 </a:t>
            </a:r>
            <a:r>
              <a:rPr lang="ru-RU" sz="2000" dirty="0" err="1"/>
              <a:t>сегментів</a:t>
            </a:r>
            <a:r>
              <a:rPr lang="ru-RU" sz="2000" dirty="0"/>
              <a:t>. </a:t>
            </a:r>
          </a:p>
          <a:p>
            <a:pPr algn="just"/>
            <a:r>
              <a:rPr lang="uk-UA" sz="2000" dirty="0" smtClean="0"/>
              <a:t>Має </a:t>
            </a:r>
            <a:r>
              <a:rPr lang="uk-UA" sz="2000" dirty="0"/>
              <a:t>золоті пропорції і пташине яйце </a:t>
            </a:r>
            <a:r>
              <a:rPr lang="uk-UA" sz="2000" dirty="0" smtClean="0"/>
              <a:t>.</a:t>
            </a:r>
            <a:endParaRPr lang="uk-UA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41248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FF0000"/>
                </a:solidFill>
                <a:effectLst/>
              </a:rPr>
              <a:t>Число </a:t>
            </a:r>
            <a:r>
              <a:rPr lang="el-GR" b="1" dirty="0" smtClean="0">
                <a:solidFill>
                  <a:srgbClr val="FF0000"/>
                </a:solidFill>
                <a:effectLst/>
              </a:rPr>
              <a:t>φ</a:t>
            </a:r>
            <a:r>
              <a:rPr lang="uk-UA" b="1" dirty="0" smtClean="0">
                <a:solidFill>
                  <a:srgbClr val="FF0000"/>
                </a:solidFill>
                <a:effectLst/>
              </a:rPr>
              <a:t>і</a:t>
            </a:r>
            <a:r>
              <a:rPr lang="el-GR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uk-UA" b="1" dirty="0">
                <a:solidFill>
                  <a:srgbClr val="FF0000"/>
                </a:solidFill>
                <a:effectLst/>
              </a:rPr>
              <a:t>у </a:t>
            </a:r>
            <a:r>
              <a:rPr lang="uk-UA" b="1" dirty="0" smtClean="0">
                <a:solidFill>
                  <a:srgbClr val="FF0000"/>
                </a:solidFill>
                <a:effectLst/>
              </a:rPr>
              <a:t>фауні</a:t>
            </a:r>
            <a:r>
              <a:rPr lang="uk-UA" dirty="0">
                <a:effectLst/>
              </a:rPr>
              <a:t> </a:t>
            </a:r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34821"/>
            <a:ext cx="4200769" cy="195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1428750" cy="117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1550" y="5517232"/>
            <a:ext cx="3456384" cy="117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07" y="3356992"/>
            <a:ext cx="2855883" cy="198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3354" y="3356992"/>
            <a:ext cx="1961887" cy="198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591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04800" y="1124744"/>
            <a:ext cx="4191000" cy="5616624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648200" y="1124744"/>
            <a:ext cx="4343400" cy="554461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Розташування листя на стеблах також носить строгий математичний характер і це явище називається в ботаніці "</a:t>
            </a:r>
            <a:r>
              <a:rPr lang="uk-UA" sz="3400" dirty="0" err="1" smtClean="0">
                <a:latin typeface="Times New Roman" pitchFamily="18" charset="0"/>
                <a:cs typeface="Times New Roman" pitchFamily="18" charset="0"/>
              </a:rPr>
              <a:t>філлотаксісом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. Його суть  полягає в гвинтовому розташуванні листя на стеблі рослин (гілок на деревах, пелюсток в суцвіття, тощо).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Виявляється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при такому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розташуванні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листя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досягається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максимум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припливу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сонячної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енергії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рослини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 Ботаніки стверджують, що дроби, які характеризують гвинтові осі рослин, утворюють послідовність, що складається з відношень сусідніх чисел </a:t>
            </a:r>
            <a:r>
              <a:rPr lang="uk-UA" sz="3400" dirty="0" err="1" smtClean="0">
                <a:latin typeface="Times New Roman" pitchFamily="18" charset="0"/>
                <a:cs typeface="Times New Roman" pitchFamily="18" charset="0"/>
              </a:rPr>
              <a:t>Фібоначчі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, тобто: 1/2, 1/3, 2/5, 3/8, 5/13, 8/21, 13/34, ... </a:t>
            </a:r>
          </a:p>
          <a:p>
            <a:endParaRPr lang="uk-UA" dirty="0"/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41248"/>
          </a:xfrm>
        </p:spPr>
        <p:txBody>
          <a:bodyPr>
            <a:normAutofit/>
          </a:bodyPr>
          <a:lstStyle/>
          <a:p>
            <a:r>
              <a:rPr lang="uk-UA" b="1" dirty="0" err="1" smtClean="0">
                <a:solidFill>
                  <a:srgbClr val="FF0000"/>
                </a:solidFill>
                <a:effectLst/>
              </a:rPr>
              <a:t>філлотаксіс</a:t>
            </a:r>
            <a:r>
              <a:rPr lang="uk-UA" b="1" dirty="0" smtClean="0">
                <a:solidFill>
                  <a:srgbClr val="FF0000"/>
                </a:solidFill>
                <a:effectLst/>
              </a:rPr>
              <a:t>  та числа </a:t>
            </a:r>
            <a:r>
              <a:rPr lang="uk-UA" b="1" dirty="0" err="1" smtClean="0">
                <a:solidFill>
                  <a:srgbClr val="FF0000"/>
                </a:solidFill>
                <a:effectLst/>
              </a:rPr>
              <a:t>фібоначчі</a:t>
            </a:r>
            <a:r>
              <a:rPr lang="uk-UA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uk-UA" dirty="0">
                <a:effectLst/>
              </a:rPr>
              <a:t> </a:t>
            </a:r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34978" y="3161294"/>
            <a:ext cx="5707759" cy="1514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2563" y="0"/>
            <a:ext cx="1512168" cy="126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27448"/>
            <a:ext cx="2734439" cy="593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174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800600" y="476672"/>
            <a:ext cx="4343400" cy="4020812"/>
          </a:xfrm>
        </p:spPr>
        <p:txBody>
          <a:bodyPr>
            <a:noAutofit/>
          </a:bodyPr>
          <a:lstStyle/>
          <a:p>
            <a:pPr algn="just"/>
            <a:r>
              <a:rPr lang="uk-UA" sz="2400" dirty="0" smtClean="0"/>
              <a:t>Неймовірно, але кількість пелюсток у деяких квітів теж підпорядковується принципу чисел </a:t>
            </a:r>
            <a:r>
              <a:rPr lang="uk-UA" sz="2400" dirty="0" err="1" smtClean="0"/>
              <a:t>Фібоначчі</a:t>
            </a:r>
            <a:r>
              <a:rPr lang="uk-UA" sz="2400" dirty="0" smtClean="0"/>
              <a:t>: кала – 1 пелюстка;  ірис -  3, жовтець, яблуня, </a:t>
            </a:r>
            <a:r>
              <a:rPr lang="uk-UA" sz="2400" dirty="0" err="1" smtClean="0"/>
              <a:t>лелійник</a:t>
            </a:r>
            <a:r>
              <a:rPr lang="uk-UA" sz="2400" dirty="0" smtClean="0"/>
              <a:t> - </a:t>
            </a:r>
            <a:r>
              <a:rPr lang="uk-UA" sz="2400" dirty="0"/>
              <a:t>5, </a:t>
            </a:r>
            <a:r>
              <a:rPr lang="uk-UA" sz="2400" dirty="0" err="1" smtClean="0"/>
              <a:t>дельфініум</a:t>
            </a:r>
            <a:r>
              <a:rPr lang="uk-UA" sz="2400" dirty="0" smtClean="0"/>
              <a:t> </a:t>
            </a:r>
            <a:r>
              <a:rPr lang="uk-UA" sz="2400" dirty="0"/>
              <a:t>- 8</a:t>
            </a:r>
            <a:r>
              <a:rPr lang="uk-UA" sz="2400" dirty="0" smtClean="0"/>
              <a:t>, ехінацея -12, маргаритки (різні види) </a:t>
            </a:r>
            <a:r>
              <a:rPr lang="uk-UA" sz="2400" dirty="0"/>
              <a:t>- 34, 55, </a:t>
            </a:r>
            <a:r>
              <a:rPr lang="uk-UA" sz="2400" dirty="0" smtClean="0"/>
              <a:t>89, тощо</a:t>
            </a:r>
            <a:endParaRPr lang="uk-UA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486" y="0"/>
            <a:ext cx="7108953" cy="681577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Числа Ф</a:t>
            </a:r>
            <a:r>
              <a:rPr lang="uk-UA" sz="4400" b="1" dirty="0" err="1" smtClean="0">
                <a:solidFill>
                  <a:srgbClr val="FF0000"/>
                </a:solidFill>
              </a:rPr>
              <a:t>ібоначчі</a:t>
            </a:r>
            <a:r>
              <a:rPr lang="uk-UA" sz="4400" b="1" dirty="0" smtClean="0">
                <a:solidFill>
                  <a:srgbClr val="FF0000"/>
                </a:solidFill>
              </a:rPr>
              <a:t> у флорі</a:t>
            </a:r>
            <a:endParaRPr lang="uk-UA" sz="44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4637" y="771123"/>
            <a:ext cx="2052042" cy="136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2135485" cy="3217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70103" cy="98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497485"/>
            <a:ext cx="2267744" cy="236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65" y="5445224"/>
            <a:ext cx="1951647" cy="14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7738" y="5318835"/>
            <a:ext cx="2220735" cy="166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078" y="2181198"/>
            <a:ext cx="2079395" cy="155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6679" y="4788073"/>
            <a:ext cx="1643473" cy="203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37" y="3738737"/>
            <a:ext cx="21717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5272" y="3659285"/>
            <a:ext cx="22193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6679" y="3776262"/>
            <a:ext cx="1686572" cy="126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7967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930226"/>
          </a:xfrm>
        </p:spPr>
        <p:txBody>
          <a:bodyPr/>
          <a:lstStyle/>
          <a:p>
            <a:r>
              <a:rPr lang="uk-UA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Секція Практиків</a:t>
            </a:r>
            <a:br>
              <a:rPr lang="uk-UA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анатомія</a:t>
            </a:r>
            <a:r>
              <a:rPr lang="uk-UA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uk-UA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uk-UA" dirty="0"/>
          </a:p>
        </p:txBody>
      </p:sp>
      <p:pic>
        <p:nvPicPr>
          <p:cNvPr id="2050" name="Picture 2" descr="C:\Users\Пользователь\Pictures\1\DSC_01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1277" y="764704"/>
            <a:ext cx="4604128" cy="308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Pictures\1\DSC_01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30704"/>
            <a:ext cx="4676602" cy="313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Pictures\1\DSC_01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452" y="3861727"/>
            <a:ext cx="4120211" cy="275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070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784976" cy="144016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Золоті</a:t>
            </a:r>
            <a:r>
              <a:rPr lang="ru-RU" sz="5400" b="1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5400" b="1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спіралі</a:t>
            </a:r>
            <a:r>
              <a:rPr lang="ru-RU" sz="5400" b="1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у </a:t>
            </a:r>
            <a:r>
              <a:rPr lang="ru-RU" sz="5400" b="1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людини</a:t>
            </a:r>
            <a:endParaRPr lang="uk-UA" sz="5400" b="1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789039"/>
            <a:ext cx="2253400" cy="303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2671" y="3789039"/>
            <a:ext cx="2232248" cy="300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48" y="3789040"/>
            <a:ext cx="4959666" cy="3038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188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вмісту 2"/>
          <p:cNvSpPr>
            <a:spLocks noGrp="1"/>
          </p:cNvSpPr>
          <p:nvPr>
            <p:ph sz="quarter" idx="14"/>
          </p:nvPr>
        </p:nvSpPr>
        <p:spPr>
          <a:xfrm>
            <a:off x="1" y="980728"/>
            <a:ext cx="5472608" cy="5616624"/>
          </a:xfrm>
        </p:spPr>
        <p:txBody>
          <a:bodyPr>
            <a:normAutofit lnSpcReduction="10000"/>
          </a:bodyPr>
          <a:lstStyle/>
          <a:p>
            <a:r>
              <a:rPr lang="ru-RU" sz="3200" dirty="0" err="1"/>
              <a:t>Всі</a:t>
            </a:r>
            <a:r>
              <a:rPr lang="ru-RU" sz="3200" dirty="0"/>
              <a:t> </a:t>
            </a:r>
            <a:r>
              <a:rPr lang="ru-RU" sz="3200" dirty="0" err="1"/>
              <a:t>відомості</a:t>
            </a:r>
            <a:r>
              <a:rPr lang="ru-RU" sz="3200" dirty="0"/>
              <a:t> про </a:t>
            </a:r>
            <a:r>
              <a:rPr lang="ru-RU" sz="3200" dirty="0" err="1"/>
              <a:t>особливості</a:t>
            </a:r>
            <a:r>
              <a:rPr lang="ru-RU" sz="3200" dirty="0"/>
              <a:t> </a:t>
            </a:r>
            <a:r>
              <a:rPr lang="ru-RU" sz="3200" dirty="0" err="1"/>
              <a:t>живих</a:t>
            </a:r>
            <a:r>
              <a:rPr lang="ru-RU" sz="3200" dirty="0"/>
              <a:t> </a:t>
            </a:r>
            <a:r>
              <a:rPr lang="ru-RU" sz="3200" dirty="0" err="1"/>
              <a:t>істот</a:t>
            </a:r>
            <a:r>
              <a:rPr lang="ru-RU" sz="3200" dirty="0"/>
              <a:t> </a:t>
            </a:r>
            <a:r>
              <a:rPr lang="ru-RU" sz="3200" dirty="0" err="1"/>
              <a:t>зберігаються</a:t>
            </a:r>
            <a:r>
              <a:rPr lang="ru-RU" sz="3200" dirty="0"/>
              <a:t> в </a:t>
            </a:r>
            <a:r>
              <a:rPr lang="ru-RU" sz="3200" dirty="0" err="1"/>
              <a:t>мікроскопічній</a:t>
            </a:r>
            <a:r>
              <a:rPr lang="ru-RU" sz="3200" dirty="0"/>
              <a:t> </a:t>
            </a:r>
            <a:r>
              <a:rPr lang="ru-RU" sz="3200" dirty="0" err="1"/>
              <a:t>молекулі</a:t>
            </a:r>
            <a:r>
              <a:rPr lang="ru-RU" sz="3200" dirty="0"/>
              <a:t> ДНК, </a:t>
            </a:r>
            <a:r>
              <a:rPr lang="ru-RU" sz="3200" dirty="0" err="1"/>
              <a:t>будова</a:t>
            </a:r>
            <a:r>
              <a:rPr lang="ru-RU" sz="3200" dirty="0"/>
              <a:t> </a:t>
            </a:r>
            <a:r>
              <a:rPr lang="ru-RU" sz="3200" dirty="0" err="1"/>
              <a:t>якої</a:t>
            </a:r>
            <a:r>
              <a:rPr lang="ru-RU" sz="3200" dirty="0"/>
              <a:t> </a:t>
            </a:r>
            <a:r>
              <a:rPr lang="ru-RU" sz="3200" dirty="0" err="1"/>
              <a:t>містить</a:t>
            </a:r>
            <a:r>
              <a:rPr lang="ru-RU" sz="3200" dirty="0"/>
              <a:t> у </a:t>
            </a:r>
            <a:r>
              <a:rPr lang="ru-RU" sz="3200" dirty="0" err="1"/>
              <a:t>собі</a:t>
            </a:r>
            <a:r>
              <a:rPr lang="ru-RU" sz="3200" dirty="0"/>
              <a:t> закон чисел </a:t>
            </a:r>
            <a:r>
              <a:rPr lang="ru-RU" sz="3200" dirty="0" err="1"/>
              <a:t>Фібоначчі</a:t>
            </a:r>
            <a:r>
              <a:rPr lang="ru-RU" sz="3200" dirty="0"/>
              <a:t>. Молекула ДНК </a:t>
            </a:r>
            <a:r>
              <a:rPr lang="ru-RU" sz="3200" dirty="0" err="1"/>
              <a:t>складається</a:t>
            </a:r>
            <a:r>
              <a:rPr lang="ru-RU" sz="3200" dirty="0"/>
              <a:t> з </a:t>
            </a:r>
            <a:r>
              <a:rPr lang="ru-RU" sz="3200" dirty="0" err="1"/>
              <a:t>двох</a:t>
            </a:r>
            <a:r>
              <a:rPr lang="ru-RU" sz="3200" dirty="0"/>
              <a:t> вертикально </a:t>
            </a:r>
            <a:r>
              <a:rPr lang="ru-RU" sz="3200" dirty="0" err="1"/>
              <a:t>переплетених</a:t>
            </a:r>
            <a:r>
              <a:rPr lang="ru-RU" sz="3200" dirty="0"/>
              <a:t> </a:t>
            </a:r>
            <a:r>
              <a:rPr lang="ru-RU" sz="3200" dirty="0" err="1"/>
              <a:t>між</a:t>
            </a:r>
            <a:r>
              <a:rPr lang="ru-RU" sz="3200" dirty="0"/>
              <a:t> собою </a:t>
            </a:r>
            <a:r>
              <a:rPr lang="ru-RU" sz="3200" dirty="0" err="1"/>
              <a:t>спіралей</a:t>
            </a:r>
            <a:r>
              <a:rPr lang="ru-RU" sz="3200" dirty="0"/>
              <a:t>, </a:t>
            </a:r>
            <a:r>
              <a:rPr lang="ru-RU" sz="3200" dirty="0" err="1"/>
              <a:t>відношення</a:t>
            </a:r>
            <a:r>
              <a:rPr lang="ru-RU" sz="3200" dirty="0"/>
              <a:t> </a:t>
            </a:r>
            <a:r>
              <a:rPr lang="ru-RU" sz="3200" dirty="0" err="1"/>
              <a:t>довжини</a:t>
            </a:r>
            <a:r>
              <a:rPr lang="ru-RU" sz="3200" dirty="0"/>
              <a:t> до </a:t>
            </a:r>
            <a:r>
              <a:rPr lang="ru-RU" sz="3200" dirty="0" err="1"/>
              <a:t>ширини</a:t>
            </a:r>
            <a:r>
              <a:rPr lang="ru-RU" sz="3200" dirty="0"/>
              <a:t> </a:t>
            </a:r>
            <a:r>
              <a:rPr lang="ru-RU" sz="3200" dirty="0" err="1"/>
              <a:t>якої</a:t>
            </a:r>
            <a:r>
              <a:rPr lang="ru-RU" sz="3200" dirty="0"/>
              <a:t> </a:t>
            </a:r>
            <a:r>
              <a:rPr lang="ru-RU" sz="3200" dirty="0" smtClean="0"/>
              <a:t>34:21, </a:t>
            </a:r>
            <a:r>
              <a:rPr lang="ru-RU" sz="3200" dirty="0" err="1" smtClean="0"/>
              <a:t>що</a:t>
            </a:r>
            <a:r>
              <a:rPr lang="ru-RU" sz="3200" dirty="0" smtClean="0"/>
              <a:t> є </a:t>
            </a:r>
            <a:r>
              <a:rPr lang="ru-RU" sz="3200" dirty="0" err="1" smtClean="0"/>
              <a:t>також</a:t>
            </a:r>
            <a:r>
              <a:rPr lang="ru-RU" sz="3200" dirty="0" smtClean="0"/>
              <a:t> числами </a:t>
            </a:r>
            <a:r>
              <a:rPr lang="ru-RU" sz="3200" dirty="0" err="1" smtClean="0"/>
              <a:t>із</a:t>
            </a:r>
            <a:r>
              <a:rPr lang="ru-RU" sz="3200" dirty="0" smtClean="0"/>
              <a:t> ряду </a:t>
            </a:r>
            <a:r>
              <a:rPr lang="ru-RU" sz="3200" dirty="0" err="1" smtClean="0"/>
              <a:t>Фібоначчі</a:t>
            </a:r>
            <a:endParaRPr lang="ru-RU" sz="3200" dirty="0"/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1143000"/>
          </a:xfrm>
        </p:spPr>
        <p:txBody>
          <a:bodyPr/>
          <a:lstStyle/>
          <a:p>
            <a:r>
              <a:rPr lang="uk-UA" sz="4000" b="1" dirty="0">
                <a:solidFill>
                  <a:srgbClr val="FF0000"/>
                </a:solidFill>
              </a:rPr>
              <a:t>Числа </a:t>
            </a:r>
            <a:r>
              <a:rPr lang="uk-UA" sz="4000" b="1" dirty="0" err="1">
                <a:solidFill>
                  <a:srgbClr val="FF0000"/>
                </a:solidFill>
              </a:rPr>
              <a:t>Фібоначчі</a:t>
            </a:r>
            <a:r>
              <a:rPr lang="uk-UA" sz="4000" b="1" dirty="0">
                <a:solidFill>
                  <a:srgbClr val="FF0000"/>
                </a:solidFill>
              </a:rPr>
              <a:t> під мікроскопом</a:t>
            </a:r>
            <a:r>
              <a:rPr lang="uk-UA" b="1" dirty="0"/>
              <a:t/>
            </a:r>
            <a:br>
              <a:rPr lang="uk-UA" b="1" dirty="0"/>
            </a:b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052736"/>
            <a:ext cx="314325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91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 1"/>
          <p:cNvSpPr>
            <a:spLocks noGrp="1"/>
          </p:cNvSpPr>
          <p:nvPr>
            <p:ph idx="13" sz="quarter"/>
          </p:nvPr>
        </p:nvSpPr>
        <p:spPr>
          <a:xfrm>
            <a:off x="179512" y="764704"/>
            <a:ext cx="4608512" cy="5904656"/>
          </a:xfrm>
        </p:spPr>
        <p:txBody>
          <a:bodyPr>
            <a:normAutofit/>
          </a:bodyPr>
          <a:lstStyle/>
          <a:p>
            <a:r>
              <a:rPr dirty="0" lang="ru-RU" sz="2000"/>
              <a:t>На </a:t>
            </a:r>
            <a:r>
              <a:rPr dirty="0" err="1" lang="ru-RU" sz="2000"/>
              <a:t>кардіограмі</a:t>
            </a:r>
            <a:r>
              <a:rPr dirty="0" lang="ru-RU" sz="2000"/>
              <a:t> </a:t>
            </a:r>
            <a:r>
              <a:rPr dirty="0" err="1" lang="ru-RU" sz="2000"/>
              <a:t>серця</a:t>
            </a:r>
            <a:r>
              <a:rPr dirty="0" lang="ru-RU" sz="2000"/>
              <a:t> </a:t>
            </a:r>
            <a:r>
              <a:rPr dirty="0" err="1" lang="ru-RU" sz="2000"/>
              <a:t>виділяють</a:t>
            </a:r>
            <a:r>
              <a:rPr dirty="0" lang="ru-RU" sz="2000"/>
              <a:t> </a:t>
            </a:r>
            <a:r>
              <a:rPr dirty="0" err="1" lang="ru-RU" sz="2000"/>
              <a:t>дві</a:t>
            </a:r>
            <a:r>
              <a:rPr dirty="0" lang="ru-RU" sz="2000"/>
              <a:t> </a:t>
            </a:r>
            <a:r>
              <a:rPr dirty="0" err="1" lang="ru-RU" sz="2000"/>
              <a:t>ділянки</a:t>
            </a:r>
            <a:r>
              <a:rPr dirty="0" lang="ru-RU" sz="2000"/>
              <a:t> </a:t>
            </a:r>
            <a:r>
              <a:rPr dirty="0" err="1" lang="ru-RU" sz="2000"/>
              <a:t>різної</a:t>
            </a:r>
            <a:r>
              <a:rPr dirty="0" lang="ru-RU" sz="2000"/>
              <a:t> </a:t>
            </a:r>
            <a:r>
              <a:rPr dirty="0" err="1" lang="ru-RU" sz="2000"/>
              <a:t>довжини</a:t>
            </a:r>
            <a:r>
              <a:rPr dirty="0" lang="ru-RU" sz="2000"/>
              <a:t>, </a:t>
            </a:r>
            <a:r>
              <a:rPr dirty="0" err="1" lang="ru-RU" sz="2000"/>
              <a:t>які</a:t>
            </a:r>
            <a:r>
              <a:rPr dirty="0" lang="ru-RU" sz="2000"/>
              <a:t> </a:t>
            </a:r>
            <a:r>
              <a:rPr dirty="0" err="1" lang="ru-RU" sz="2000"/>
              <a:t>відповідають</a:t>
            </a:r>
            <a:r>
              <a:rPr dirty="0" lang="ru-RU" sz="2000"/>
              <a:t> </a:t>
            </a:r>
            <a:r>
              <a:rPr dirty="0" err="1" lang="ru-RU" sz="2000"/>
              <a:t>систоличній</a:t>
            </a:r>
            <a:r>
              <a:rPr dirty="0" lang="ru-RU" sz="2000"/>
              <a:t> (</a:t>
            </a:r>
            <a:r>
              <a:rPr dirty="0" i="1" lang="en-US" sz="2000"/>
              <a:t>t</a:t>
            </a:r>
            <a:r>
              <a:rPr baseline="-25000" dirty="0" lang="en-US" sz="2000"/>
              <a:t>1</a:t>
            </a:r>
            <a:r>
              <a:rPr dirty="0" lang="en-US" sz="2000"/>
              <a:t>) </a:t>
            </a:r>
            <a:r>
              <a:rPr dirty="0" lang="ru-RU" sz="2000"/>
              <a:t>і </a:t>
            </a:r>
            <a:r>
              <a:rPr dirty="0" err="1" lang="ru-RU" sz="2000"/>
              <a:t>діастоличній</a:t>
            </a:r>
            <a:r>
              <a:rPr dirty="0" lang="ru-RU" sz="2000"/>
              <a:t> (</a:t>
            </a:r>
            <a:r>
              <a:rPr dirty="0" i="1" lang="en-US" sz="2000"/>
              <a:t>t</a:t>
            </a:r>
            <a:r>
              <a:rPr baseline="-25000" dirty="0" lang="en-US" sz="2000"/>
              <a:t>2</a:t>
            </a:r>
            <a:r>
              <a:rPr dirty="0" lang="en-US" sz="2000"/>
              <a:t>) </a:t>
            </a:r>
            <a:r>
              <a:rPr dirty="0" err="1" lang="ru-RU" sz="2000"/>
              <a:t>діяльності</a:t>
            </a:r>
            <a:r>
              <a:rPr dirty="0" lang="ru-RU" sz="2000"/>
              <a:t> </a:t>
            </a:r>
            <a:r>
              <a:rPr dirty="0" err="1" lang="ru-RU" sz="2000"/>
              <a:t>серця</a:t>
            </a:r>
            <a:r>
              <a:rPr dirty="0" lang="ru-RU" sz="2000"/>
              <a:t>. </a:t>
            </a:r>
            <a:r>
              <a:rPr dirty="0" err="1" lang="ru-RU" sz="2000"/>
              <a:t>Встановлено</a:t>
            </a:r>
            <a:r>
              <a:rPr dirty="0" lang="ru-RU" sz="2000"/>
              <a:t>, </a:t>
            </a:r>
            <a:r>
              <a:rPr dirty="0" err="1" lang="ru-RU" sz="2000"/>
              <a:t>що</a:t>
            </a:r>
            <a:r>
              <a:rPr dirty="0" lang="ru-RU" sz="2000"/>
              <a:t> у </a:t>
            </a:r>
            <a:r>
              <a:rPr dirty="0" err="1" lang="ru-RU" sz="2000"/>
              <a:t>людини</a:t>
            </a:r>
            <a:r>
              <a:rPr dirty="0" lang="ru-RU" sz="2000"/>
              <a:t> та у </a:t>
            </a:r>
            <a:r>
              <a:rPr dirty="0" err="1" lang="ru-RU" sz="2000"/>
              <a:t>інших</a:t>
            </a:r>
            <a:r>
              <a:rPr dirty="0" lang="ru-RU" sz="2000"/>
              <a:t> </a:t>
            </a:r>
            <a:r>
              <a:rPr dirty="0" err="1" lang="ru-RU" sz="2000"/>
              <a:t>ссавців</a:t>
            </a:r>
            <a:r>
              <a:rPr dirty="0" lang="ru-RU" sz="2000"/>
              <a:t> </a:t>
            </a:r>
            <a:r>
              <a:rPr dirty="0" err="1" lang="ru-RU" sz="2000"/>
              <a:t>присутня</a:t>
            </a:r>
            <a:r>
              <a:rPr dirty="0" lang="ru-RU" sz="2000"/>
              <a:t> оптимальна ("золота") частота </a:t>
            </a:r>
            <a:r>
              <a:rPr dirty="0" err="1" lang="ru-RU" sz="2000"/>
              <a:t>серцебиття</a:t>
            </a:r>
            <a:r>
              <a:rPr dirty="0" lang="ru-RU" sz="2000"/>
              <a:t>,  </a:t>
            </a:r>
            <a:r>
              <a:rPr dirty="0" err="1" lang="ru-RU" sz="2000"/>
              <a:t>довгота</a:t>
            </a:r>
            <a:r>
              <a:rPr dirty="0" lang="ru-RU" sz="2000"/>
              <a:t> </a:t>
            </a:r>
            <a:r>
              <a:rPr dirty="0" err="1" lang="ru-RU" sz="2000"/>
              <a:t>систоли</a:t>
            </a:r>
            <a:r>
              <a:rPr dirty="0" lang="ru-RU" sz="2000"/>
              <a:t>, </a:t>
            </a:r>
            <a:r>
              <a:rPr dirty="0" err="1" lang="ru-RU" sz="2000"/>
              <a:t>діастоли</a:t>
            </a:r>
            <a:r>
              <a:rPr dirty="0" lang="ru-RU" sz="2000"/>
              <a:t> та </a:t>
            </a:r>
            <a:r>
              <a:rPr dirty="0" err="1" lang="ru-RU" sz="2000"/>
              <a:t>повного</a:t>
            </a:r>
            <a:r>
              <a:rPr dirty="0" lang="ru-RU" sz="2000"/>
              <a:t> </a:t>
            </a:r>
            <a:r>
              <a:rPr dirty="0" err="1" lang="ru-RU" sz="2000"/>
              <a:t>серцевого</a:t>
            </a:r>
            <a:r>
              <a:rPr dirty="0" lang="ru-RU" sz="2000"/>
              <a:t> циклу (</a:t>
            </a:r>
            <a:r>
              <a:rPr dirty="0" i="1" lang="en-US" sz="2000"/>
              <a:t>T</a:t>
            </a:r>
            <a:r>
              <a:rPr dirty="0" lang="en-US" sz="2000"/>
              <a:t>) </a:t>
            </a:r>
            <a:r>
              <a:rPr dirty="0" err="1" lang="ru-RU" sz="2000"/>
              <a:t>відносяться</a:t>
            </a:r>
            <a:r>
              <a:rPr dirty="0" lang="ru-RU" sz="2000"/>
              <a:t> у </a:t>
            </a:r>
            <a:r>
              <a:rPr dirty="0" err="1" lang="ru-RU" sz="2000"/>
              <a:t>пропорції</a:t>
            </a:r>
            <a:r>
              <a:rPr dirty="0" lang="ru-RU" sz="2000"/>
              <a:t> золотого </a:t>
            </a:r>
            <a:r>
              <a:rPr dirty="0" err="1" lang="ru-RU" sz="2000"/>
              <a:t>перерізу</a:t>
            </a:r>
            <a:r>
              <a:rPr dirty="0" lang="ru-RU" sz="2000"/>
              <a:t>, </a:t>
            </a:r>
            <a:r>
              <a:rPr dirty="0" err="1" lang="ru-RU" sz="2000"/>
              <a:t>тобто</a:t>
            </a:r>
            <a:r>
              <a:rPr dirty="0" lang="ru-RU" sz="2000"/>
              <a:t>       </a:t>
            </a:r>
            <a:r>
              <a:rPr dirty="0" i="1" lang="en-US" sz="2000"/>
              <a:t>T</a:t>
            </a:r>
            <a:r>
              <a:rPr dirty="0" lang="en-US" sz="2000"/>
              <a:t> : </a:t>
            </a:r>
            <a:r>
              <a:rPr dirty="0" i="1" lang="en-US" sz="2000"/>
              <a:t>t</a:t>
            </a:r>
            <a:r>
              <a:rPr baseline="-25000" dirty="0" lang="en-US" sz="2000"/>
              <a:t>2</a:t>
            </a:r>
            <a:r>
              <a:rPr dirty="0" lang="en-US" sz="2000"/>
              <a:t> = </a:t>
            </a:r>
            <a:r>
              <a:rPr dirty="0" i="1" lang="en-US" sz="2000"/>
              <a:t>t</a:t>
            </a:r>
            <a:r>
              <a:rPr baseline="-25000" dirty="0" lang="en-US" sz="2000"/>
              <a:t>2</a:t>
            </a:r>
            <a:r>
              <a:rPr dirty="0" lang="en-US" sz="2000"/>
              <a:t> : </a:t>
            </a:r>
            <a:r>
              <a:rPr dirty="0" i="1" lang="en-US" sz="2000"/>
              <a:t>t</a:t>
            </a:r>
            <a:r>
              <a:rPr baseline="-25000" dirty="0" lang="en-US" sz="2000"/>
              <a:t>1</a:t>
            </a:r>
            <a:r>
              <a:rPr dirty="0" lang="en-US" sz="2000"/>
              <a:t>. </a:t>
            </a:r>
            <a:r>
              <a:rPr dirty="0" lang="ru-RU" sz="2000"/>
              <a:t>Так </a:t>
            </a:r>
            <a:r>
              <a:rPr dirty="0" err="1" lang="ru-RU" sz="2000"/>
              <a:t>наприклад</a:t>
            </a:r>
            <a:r>
              <a:rPr dirty="0" lang="ru-RU" sz="2000"/>
              <a:t>, для </a:t>
            </a:r>
            <a:r>
              <a:rPr dirty="0" err="1" lang="ru-RU" sz="2000"/>
              <a:t>людини</a:t>
            </a:r>
            <a:r>
              <a:rPr dirty="0" lang="ru-RU" sz="2000"/>
              <a:t> </a:t>
            </a:r>
            <a:r>
              <a:rPr dirty="0" err="1" lang="ru-RU" sz="2000"/>
              <a:t>ця</a:t>
            </a:r>
            <a:r>
              <a:rPr dirty="0" lang="ru-RU" sz="2000"/>
              <a:t> "золота" частота </a:t>
            </a:r>
            <a:r>
              <a:rPr dirty="0" err="1" lang="ru-RU" sz="2000"/>
              <a:t>дорівнює</a:t>
            </a:r>
            <a:r>
              <a:rPr dirty="0" lang="ru-RU" sz="2000"/>
              <a:t> </a:t>
            </a:r>
            <a:r>
              <a:rPr dirty="0" lang="ru-RU" sz="2000">
                <a:solidFill>
                  <a:srgbClr val="FF0000"/>
                </a:solidFill>
              </a:rPr>
              <a:t>63 </a:t>
            </a:r>
            <a:r>
              <a:rPr dirty="0" lang="ru-RU" sz="2000"/>
              <a:t>ударам </a:t>
            </a:r>
            <a:r>
              <a:rPr dirty="0" err="1" lang="ru-RU" sz="2000"/>
              <a:t>серця</a:t>
            </a:r>
            <a:r>
              <a:rPr dirty="0" lang="ru-RU" sz="2000"/>
              <a:t> у </a:t>
            </a:r>
            <a:r>
              <a:rPr dirty="0" err="1" lang="ru-RU" sz="2000"/>
              <a:t>хвилину</a:t>
            </a:r>
            <a:r>
              <a:rPr dirty="0" lang="ru-RU" sz="2000"/>
              <a:t>, для собак – </a:t>
            </a:r>
            <a:r>
              <a:rPr dirty="0" lang="ru-RU" sz="2000">
                <a:solidFill>
                  <a:srgbClr val="FF0000"/>
                </a:solidFill>
              </a:rPr>
              <a:t>94</a:t>
            </a:r>
            <a:r>
              <a:rPr dirty="0" lang="ru-RU" sz="2000"/>
              <a:t>. </a:t>
            </a:r>
            <a:r>
              <a:rPr dirty="0" err="1" lang="ru-RU" sz="2000"/>
              <a:t>Це</a:t>
            </a:r>
            <a:r>
              <a:rPr dirty="0" lang="ru-RU" sz="2000"/>
              <a:t> </a:t>
            </a:r>
            <a:r>
              <a:rPr dirty="0" err="1" lang="ru-RU" sz="2000"/>
              <a:t>відповідає</a:t>
            </a:r>
            <a:r>
              <a:rPr dirty="0" lang="ru-RU" sz="2000"/>
              <a:t> </a:t>
            </a:r>
            <a:r>
              <a:rPr dirty="0" err="1" lang="ru-RU" sz="2000"/>
              <a:t>реальній</a:t>
            </a:r>
            <a:r>
              <a:rPr dirty="0" lang="ru-RU" sz="2000"/>
              <a:t> </a:t>
            </a:r>
            <a:r>
              <a:rPr dirty="0" err="1" lang="ru-RU" sz="2000"/>
              <a:t>частоті</a:t>
            </a:r>
            <a:r>
              <a:rPr dirty="0" lang="ru-RU" sz="2000"/>
              <a:t> </a:t>
            </a:r>
            <a:r>
              <a:rPr dirty="0" err="1" lang="ru-RU" sz="2000"/>
              <a:t>сердцебиття</a:t>
            </a:r>
            <a:r>
              <a:rPr dirty="0" lang="ru-RU" sz="2000"/>
              <a:t> в </a:t>
            </a:r>
            <a:r>
              <a:rPr dirty="0" err="1" lang="ru-RU" sz="2000"/>
              <a:t>стані</a:t>
            </a:r>
            <a:r>
              <a:rPr dirty="0" lang="ru-RU" sz="2000"/>
              <a:t> </a:t>
            </a:r>
            <a:r>
              <a:rPr dirty="0" err="1" lang="ru-RU" sz="2000"/>
              <a:t>спокою.Встановлено</a:t>
            </a:r>
            <a:r>
              <a:rPr dirty="0" lang="ru-RU" sz="2000"/>
              <a:t>, </a:t>
            </a:r>
            <a:r>
              <a:rPr dirty="0" err="1" lang="ru-RU" sz="2000"/>
              <a:t>що</a:t>
            </a:r>
            <a:r>
              <a:rPr dirty="0" lang="ru-RU" sz="2000"/>
              <a:t> </a:t>
            </a:r>
            <a:r>
              <a:rPr dirty="0" err="1" lang="ru-RU" sz="2000"/>
              <a:t>якщо</a:t>
            </a:r>
            <a:r>
              <a:rPr dirty="0" lang="ru-RU" sz="2000"/>
              <a:t> </a:t>
            </a:r>
            <a:r>
              <a:rPr dirty="0" err="1" lang="ru-RU" sz="2000"/>
              <a:t>взяти</a:t>
            </a:r>
            <a:r>
              <a:rPr dirty="0" lang="ru-RU" sz="2000"/>
              <a:t> за </a:t>
            </a:r>
            <a:r>
              <a:rPr dirty="0" err="1" lang="ru-RU" sz="2000"/>
              <a:t>одиницю</a:t>
            </a:r>
            <a:r>
              <a:rPr dirty="0" lang="ru-RU" sz="2000"/>
              <a:t> </a:t>
            </a:r>
            <a:r>
              <a:rPr dirty="0" err="1" lang="ru-RU" sz="2000"/>
              <a:t>середній</a:t>
            </a:r>
            <a:r>
              <a:rPr dirty="0" lang="ru-RU" sz="2000"/>
              <a:t> </a:t>
            </a:r>
            <a:r>
              <a:rPr dirty="0" err="1" lang="ru-RU" sz="2000"/>
              <a:t>тиск</a:t>
            </a:r>
            <a:r>
              <a:rPr dirty="0" lang="ru-RU" sz="2000"/>
              <a:t> </a:t>
            </a:r>
            <a:r>
              <a:rPr dirty="0" err="1" lang="ru-RU" sz="2000"/>
              <a:t>крові</a:t>
            </a:r>
            <a:r>
              <a:rPr dirty="0" lang="ru-RU" sz="2000"/>
              <a:t> в </a:t>
            </a:r>
            <a:r>
              <a:rPr dirty="0" err="1" lang="ru-RU" sz="2000"/>
              <a:t>аорті</a:t>
            </a:r>
            <a:r>
              <a:rPr dirty="0" lang="ru-RU" sz="2000"/>
              <a:t>, то </a:t>
            </a:r>
            <a:r>
              <a:rPr dirty="0" err="1" lang="ru-RU" sz="2000"/>
              <a:t>систоличний</a:t>
            </a:r>
            <a:r>
              <a:rPr dirty="0" lang="ru-RU" sz="2000"/>
              <a:t> </a:t>
            </a:r>
            <a:r>
              <a:rPr dirty="0" err="1" lang="ru-RU" sz="2000"/>
              <a:t>тиск</a:t>
            </a:r>
            <a:r>
              <a:rPr dirty="0" lang="ru-RU" sz="2000"/>
              <a:t> </a:t>
            </a:r>
            <a:r>
              <a:rPr dirty="0" err="1" lang="ru-RU" sz="2000"/>
              <a:t>крові</a:t>
            </a:r>
            <a:r>
              <a:rPr dirty="0" lang="ru-RU" sz="2000"/>
              <a:t> в </a:t>
            </a:r>
            <a:r>
              <a:rPr dirty="0" err="1" lang="ru-RU" sz="2000"/>
              <a:t>аорті</a:t>
            </a:r>
            <a:r>
              <a:rPr dirty="0" lang="ru-RU" sz="2000"/>
              <a:t> </a:t>
            </a:r>
            <a:r>
              <a:rPr dirty="0" err="1" lang="ru-RU" sz="2000"/>
              <a:t>складає</a:t>
            </a:r>
            <a:r>
              <a:rPr dirty="0" lang="ru-RU" sz="2000"/>
              <a:t> </a:t>
            </a:r>
            <a:r>
              <a:rPr dirty="0" lang="ru-RU" sz="2000">
                <a:solidFill>
                  <a:srgbClr val="FF0000"/>
                </a:solidFill>
              </a:rPr>
              <a:t>0,382</a:t>
            </a:r>
            <a:r>
              <a:rPr dirty="0" lang="ru-RU" sz="2000"/>
              <a:t>, а </a:t>
            </a:r>
            <a:r>
              <a:rPr dirty="0" err="1" lang="ru-RU" sz="2000"/>
              <a:t>діастоличний</a:t>
            </a:r>
            <a:r>
              <a:rPr dirty="0" lang="ru-RU" sz="2000"/>
              <a:t> </a:t>
            </a:r>
            <a:r>
              <a:rPr b="1" dirty="0" lang="ru-RU" sz="2000"/>
              <a:t>- </a:t>
            </a:r>
            <a:r>
              <a:rPr b="1" dirty="0" lang="ru-RU" smtClean="0" sz="2000">
                <a:solidFill>
                  <a:srgbClr val="FF0000"/>
                </a:solidFill>
              </a:rPr>
              <a:t>0,618</a:t>
            </a:r>
            <a:endParaRPr b="1" dirty="0" lang="uk-UA" sz="200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4" sz="quarter"/>
          </p:nvPr>
        </p:nvSpPr>
        <p:spPr>
          <a:xfrm>
            <a:off x="4800600" y="764704"/>
            <a:ext cx="4091880" cy="5832648"/>
          </a:xfrm>
        </p:spPr>
        <p:txBody>
          <a:bodyPr/>
          <a:lstStyle/>
          <a:p>
            <a:endParaRPr dirty="0" lang="uk-UA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0413"/>
            <a:ext cx="7924800" cy="724942"/>
          </a:xfrm>
        </p:spPr>
        <p:txBody>
          <a:bodyPr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b="1" cap="none" dirty="0" lang="ru-RU" spc="0">
                <a:ln w="11430"/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Число φ в </a:t>
            </a:r>
            <a:r>
              <a:rPr b="1" cap="none" dirty="0" err="1" lang="ru-RU" spc="0">
                <a:ln w="11430"/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роботі</a:t>
            </a:r>
            <a:r>
              <a:rPr b="1" cap="none" dirty="0" lang="ru-RU" spc="0">
                <a:ln w="11430"/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cap="none" dirty="0" err="1" lang="ru-RU" spc="0">
                <a:ln w="11430"/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людського</a:t>
            </a:r>
            <a:r>
              <a:rPr b="1" cap="none" dirty="0" lang="ru-RU" spc="0">
                <a:ln w="11430"/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cap="none" dirty="0" err="1" lang="ru-RU" smtClean="0" spc="0">
                <a:ln w="11430"/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серця</a:t>
            </a:r>
            <a:r>
              <a:rPr b="1" cap="none" dirty="0" lang="ru-RU" spc="0">
                <a:ln w="11430"/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 </a:t>
            </a:r>
            <a:endParaRPr b="1" cap="none" dirty="0" lang="uk-UA" spc="0">
              <a:ln w="11430"/>
              <a:solidFill>
                <a:srgbClr val="FFFF00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5148064" y="836712"/>
            <a:ext cx="3384376" cy="3456384"/>
            <a:chOff x="105669343" y="112835333"/>
            <a:chExt cx="1769228" cy="1993872"/>
          </a:xfrm>
        </p:grpSpPr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105669343" y="114085312"/>
              <a:ext cx="1769228" cy="743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algn="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anchor="t" anchorCtr="0" bIns="36195" compatLnSpc="1" lIns="36195" numCol="1" rIns="36195" tIns="36195" vert="horz" wrap="square">
              <a:prstTxWarp prst="textNoShape">
                <a:avLst/>
              </a:prstTxWarp>
            </a:bodyPr>
            <a:lstStyle/>
            <a:p>
              <a:pPr algn="ctr" defTabSz="914400" eaLnBrk="1" fontAlgn="base" hangingPunct="1" indent="0" latinLnBrk="0" lvl="0" marL="0" marR="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b="1" baseline="0" cap="none" dirty="0" err="1" i="0" kumimoji="0" lang="uk-UA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Зв</a:t>
              </a:r>
              <a:r>
                <a:rPr b="1" baseline="0" cap="none" dirty="0" i="0" kumimoji="0" lang="ru-RU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’</a:t>
              </a:r>
              <a:r>
                <a:rPr b="1" baseline="0" cap="none" dirty="0" err="1" i="0" kumimoji="0" lang="ru-RU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язок</a:t>
              </a:r>
              <a:r>
                <a:rPr b="1" baseline="0" cap="none" dirty="0" i="0" kumimoji="0" lang="ru-RU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 </a:t>
              </a:r>
              <a:r>
                <a:rPr b="1" baseline="0" cap="none" dirty="0" err="1" i="0" kumimoji="0" lang="ru-RU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циклів</a:t>
              </a:r>
              <a:r>
                <a:rPr b="1" baseline="0" cap="none" dirty="0" i="0" kumimoji="0" lang="ru-RU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 </a:t>
              </a:r>
              <a:r>
                <a:rPr b="1" baseline="0" cap="none" dirty="0" err="1" i="0" kumimoji="0" lang="ru-RU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кардіограми</a:t>
              </a:r>
              <a:r>
                <a:rPr b="1" baseline="0" cap="none" dirty="0" i="0" kumimoji="0" lang="ru-RU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 з числом </a:t>
              </a:r>
              <a:r>
                <a:rPr b="1" baseline="0" cap="none" dirty="0" i="0" kumimoji="0" lang="el-GR" normalizeH="0" smtClean="0" strike="noStrike" sz="2000" u="none">
                  <a:ln>
                    <a:noFill/>
                  </a:ln>
                  <a:effectLst/>
                  <a:latin typeface="Times New Roman"/>
                  <a:cs typeface="Times New Roman"/>
                </a:rPr>
                <a:t>φ</a:t>
              </a:r>
              <a:r>
                <a:rPr b="1" baseline="0" cap="none" dirty="0" i="0" kumimoji="0" lang="uk-UA" normalizeH="0" smtClean="0" strike="noStrike" sz="2000" u="none">
                  <a:ln>
                    <a:noFill/>
                  </a:ln>
                  <a:effectLst/>
                  <a:latin charset="0" pitchFamily="34" typeface="Arial"/>
                  <a:cs charset="0" pitchFamily="34" typeface="Arial"/>
                </a:rPr>
                <a:t> </a:t>
              </a:r>
              <a:endParaRPr b="0" baseline="0" cap="none" dirty="0" i="0" kumimoji="0" lang="uk-UA" normalizeH="0" smtClean="0" strike="noStrike" sz="2000" u="none">
                <a:ln>
                  <a:noFill/>
                </a:ln>
                <a:effectLst/>
                <a:latin charset="0" pitchFamily="34" typeface="Arial"/>
                <a:cs charset="0" pitchFamily="34" typeface="Arial"/>
              </a:endParaRPr>
            </a:p>
          </p:txBody>
        </p:sp>
        <p:pic>
          <p:nvPicPr>
            <p:cNvPr descr="http://goldenmuseum.com/0702002.jpg" id="1028" name="Picture 4"/>
            <p:cNvPicPr preferRelativeResize="0">
              <a:picLocks noChangeArrowheads="1"/>
            </p:cNvPicPr>
            <p:nvPr/>
          </p:nvPicPr>
          <p:blipFill>
            <a:blip cstate="print" r:embed="rId2" r:link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05669343" y="112835333"/>
              <a:ext cx="1769228" cy="11853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algn="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rgbClr val="CCCCCC"/>
                    </a:outerShdw>
                  </a:effectLst>
                </a14:hiddenEffects>
              </a:ext>
            </a:extLst>
          </p:spPr>
        </p:pic>
      </p:grpSp>
      <p:pic>
        <p:nvPicPr>
          <p:cNvPr id="1029" name="Picture 5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48325"/>
            <a:ext cx="233362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4486487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64" y="0"/>
            <a:ext cx="2952328" cy="358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вмісту 2"/>
          <p:cNvSpPr>
            <a:spLocks noGrp="1"/>
          </p:cNvSpPr>
          <p:nvPr>
            <p:ph sz="quarter" idx="14"/>
          </p:nvPr>
        </p:nvSpPr>
        <p:spPr>
          <a:xfrm>
            <a:off x="3011692" y="908720"/>
            <a:ext cx="5880788" cy="5832648"/>
          </a:xfrm>
        </p:spPr>
        <p:txBody>
          <a:bodyPr/>
          <a:lstStyle/>
          <a:p>
            <a:r>
              <a:rPr lang="ru-RU" sz="2400" dirty="0" err="1" smtClean="0"/>
              <a:t>Довжини</a:t>
            </a:r>
            <a:r>
              <a:rPr lang="ru-RU" sz="2400" dirty="0" smtClean="0"/>
              <a:t> фаланг </a:t>
            </a:r>
            <a:r>
              <a:rPr lang="ru-RU" sz="2400" dirty="0" err="1" smtClean="0"/>
              <a:t>середнього</a:t>
            </a:r>
            <a:r>
              <a:rPr lang="ru-RU" sz="2400" dirty="0" smtClean="0"/>
              <a:t>  </a:t>
            </a:r>
            <a:r>
              <a:rPr lang="ru-RU" sz="2400" dirty="0" err="1" smtClean="0"/>
              <a:t>пальця</a:t>
            </a:r>
            <a:r>
              <a:rPr lang="ru-RU" sz="2400" dirty="0" smtClean="0"/>
              <a:t>  </a:t>
            </a:r>
            <a:r>
              <a:rPr lang="ru-RU" sz="2400" dirty="0" err="1" smtClean="0"/>
              <a:t>пропорційні</a:t>
            </a:r>
            <a:r>
              <a:rPr lang="ru-RU" sz="2400" dirty="0" smtClean="0"/>
              <a:t> числам </a:t>
            </a:r>
            <a:r>
              <a:rPr lang="ru-RU" sz="2400" dirty="0" err="1" smtClean="0"/>
              <a:t>Фібоначчі</a:t>
            </a:r>
            <a:r>
              <a:rPr lang="ru-RU" sz="2400" dirty="0" smtClean="0"/>
              <a:t> ;</a:t>
            </a:r>
          </a:p>
          <a:p>
            <a:r>
              <a:rPr lang="ru-RU" sz="2400" dirty="0" smtClean="0"/>
              <a:t>Сума </a:t>
            </a:r>
            <a:r>
              <a:rPr lang="ru-RU" sz="2400" dirty="0" err="1"/>
              <a:t>двох</a:t>
            </a:r>
            <a:r>
              <a:rPr lang="ru-RU" sz="2400" dirty="0"/>
              <a:t> перших фаланг </a:t>
            </a:r>
            <a:r>
              <a:rPr lang="ru-RU" sz="2400" dirty="0" err="1"/>
              <a:t>пальця</a:t>
            </a:r>
            <a:r>
              <a:rPr lang="ru-RU" sz="2400" dirty="0"/>
              <a:t> в </a:t>
            </a:r>
            <a:r>
              <a:rPr lang="ru-RU" sz="2400" dirty="0" err="1"/>
              <a:t>співвідношенні</a:t>
            </a:r>
            <a:r>
              <a:rPr lang="ru-RU" sz="2400" dirty="0"/>
              <a:t> з </a:t>
            </a:r>
            <a:r>
              <a:rPr lang="ru-RU" sz="2400" dirty="0" err="1"/>
              <a:t>усією</a:t>
            </a:r>
            <a:r>
              <a:rPr lang="ru-RU" sz="2400" dirty="0"/>
              <a:t> </a:t>
            </a:r>
            <a:r>
              <a:rPr lang="ru-RU" sz="2400" dirty="0" err="1"/>
              <a:t>довжиною</a:t>
            </a:r>
            <a:r>
              <a:rPr lang="ru-RU" sz="2400" dirty="0"/>
              <a:t> </a:t>
            </a:r>
            <a:r>
              <a:rPr lang="ru-RU" sz="2400" dirty="0" err="1"/>
              <a:t>пальця</a:t>
            </a:r>
            <a:r>
              <a:rPr lang="ru-RU" sz="2400" dirty="0"/>
              <a:t> = </a:t>
            </a:r>
            <a:r>
              <a:rPr lang="el-GR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φ</a:t>
            </a:r>
            <a:r>
              <a:rPr lang="ru-RU" sz="2400" dirty="0" smtClean="0"/>
              <a:t> </a:t>
            </a:r>
            <a:r>
              <a:rPr lang="ru-RU" sz="2400" dirty="0"/>
              <a:t>(за </a:t>
            </a:r>
            <a:r>
              <a:rPr lang="ru-RU" sz="2400" dirty="0" err="1"/>
              <a:t>винятком</a:t>
            </a:r>
            <a:r>
              <a:rPr lang="ru-RU" sz="2400" dirty="0"/>
              <a:t> великого </a:t>
            </a:r>
            <a:r>
              <a:rPr lang="ru-RU" sz="2400" dirty="0" err="1" smtClean="0"/>
              <a:t>пальця</a:t>
            </a:r>
            <a:r>
              <a:rPr lang="ru-RU" sz="2400" dirty="0" smtClean="0"/>
              <a:t>);</a:t>
            </a:r>
          </a:p>
          <a:p>
            <a:r>
              <a:rPr lang="ru-RU" sz="2400" dirty="0" err="1" smtClean="0"/>
              <a:t>Співвідношення</a:t>
            </a:r>
            <a:r>
              <a:rPr lang="ru-RU" sz="2400" dirty="0" smtClean="0"/>
              <a:t> </a:t>
            </a:r>
            <a:r>
              <a:rPr lang="ru-RU" sz="2400" dirty="0" err="1"/>
              <a:t>середнього</a:t>
            </a:r>
            <a:r>
              <a:rPr lang="ru-RU" sz="2400" dirty="0"/>
              <a:t> </a:t>
            </a:r>
            <a:r>
              <a:rPr lang="ru-RU" sz="2400" dirty="0" err="1"/>
              <a:t>пальця</a:t>
            </a:r>
            <a:r>
              <a:rPr lang="ru-RU" sz="2400" dirty="0"/>
              <a:t>  </a:t>
            </a:r>
            <a:r>
              <a:rPr lang="ru-RU" sz="2400" dirty="0" smtClean="0"/>
              <a:t>до </a:t>
            </a:r>
            <a:r>
              <a:rPr lang="ru-RU" sz="2400" dirty="0" err="1" smtClean="0"/>
              <a:t>мізинця</a:t>
            </a:r>
            <a:r>
              <a:rPr lang="ru-RU" sz="2400" dirty="0" smtClean="0"/>
              <a:t> = </a:t>
            </a:r>
            <a:r>
              <a:rPr lang="el-GR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φ</a:t>
            </a:r>
            <a:r>
              <a:rPr lang="uk-UA" sz="2400" dirty="0" smtClean="0">
                <a:latin typeface="Times New Roman"/>
                <a:cs typeface="Times New Roman"/>
              </a:rPr>
              <a:t>;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У </a:t>
            </a:r>
            <a:r>
              <a:rPr lang="ru-RU" sz="2400" dirty="0" err="1"/>
              <a:t>людини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FF0000"/>
                </a:solidFill>
              </a:rPr>
              <a:t>2</a:t>
            </a:r>
            <a:r>
              <a:rPr lang="ru-RU" sz="2400" dirty="0"/>
              <a:t> руки, </a:t>
            </a:r>
            <a:r>
              <a:rPr lang="ru-RU" sz="2400" dirty="0" err="1"/>
              <a:t>пальці</a:t>
            </a:r>
            <a:r>
              <a:rPr lang="ru-RU" sz="2400" dirty="0"/>
              <a:t> на </a:t>
            </a:r>
            <a:r>
              <a:rPr lang="ru-RU" sz="2400" dirty="0" err="1"/>
              <a:t>кожній</a:t>
            </a:r>
            <a:r>
              <a:rPr lang="ru-RU" sz="2400" dirty="0"/>
              <a:t> </a:t>
            </a:r>
            <a:r>
              <a:rPr lang="ru-RU" sz="2400" dirty="0" err="1"/>
              <a:t>руці</a:t>
            </a:r>
            <a:r>
              <a:rPr lang="ru-RU" sz="2400" dirty="0"/>
              <a:t> </a:t>
            </a:r>
            <a:r>
              <a:rPr lang="ru-RU" sz="2400" dirty="0" err="1"/>
              <a:t>складаються</a:t>
            </a:r>
            <a:r>
              <a:rPr lang="ru-RU" sz="2400" dirty="0"/>
              <a:t> з </a:t>
            </a:r>
            <a:r>
              <a:rPr lang="ru-RU" sz="2400" dirty="0">
                <a:solidFill>
                  <a:srgbClr val="FF0000"/>
                </a:solidFill>
              </a:rPr>
              <a:t>3</a:t>
            </a:r>
            <a:r>
              <a:rPr lang="ru-RU" sz="2400" dirty="0"/>
              <a:t> фаланг (за </a:t>
            </a:r>
            <a:r>
              <a:rPr lang="ru-RU" sz="2400" dirty="0" err="1"/>
              <a:t>винятком</a:t>
            </a:r>
            <a:r>
              <a:rPr lang="ru-RU" sz="2400" dirty="0"/>
              <a:t> великого </a:t>
            </a:r>
            <a:r>
              <a:rPr lang="ru-RU" sz="2400" dirty="0" err="1"/>
              <a:t>пальця</a:t>
            </a:r>
            <a:r>
              <a:rPr lang="ru-RU" sz="2400" dirty="0"/>
              <a:t>). На </a:t>
            </a:r>
            <a:r>
              <a:rPr lang="ru-RU" sz="2400" dirty="0" err="1"/>
              <a:t>кожній</a:t>
            </a:r>
            <a:r>
              <a:rPr lang="ru-RU" sz="2400" dirty="0"/>
              <a:t> </a:t>
            </a:r>
            <a:r>
              <a:rPr lang="ru-RU" sz="2400" dirty="0" err="1"/>
              <a:t>руці</a:t>
            </a:r>
            <a:r>
              <a:rPr lang="ru-RU" sz="2400" dirty="0"/>
              <a:t> є по </a:t>
            </a:r>
            <a:r>
              <a:rPr lang="ru-RU" sz="2400" dirty="0">
                <a:solidFill>
                  <a:srgbClr val="FF0000"/>
                </a:solidFill>
              </a:rPr>
              <a:t>5</a:t>
            </a:r>
            <a:r>
              <a:rPr lang="ru-RU" sz="2400" dirty="0"/>
              <a:t> </a:t>
            </a:r>
            <a:r>
              <a:rPr lang="ru-RU" sz="2400" dirty="0" err="1"/>
              <a:t>пальців</a:t>
            </a:r>
            <a:r>
              <a:rPr lang="ru-RU" sz="2400" dirty="0"/>
              <a:t>, </a:t>
            </a:r>
            <a:r>
              <a:rPr lang="ru-RU" sz="2400" dirty="0" err="1"/>
              <a:t>тобто</a:t>
            </a:r>
            <a:r>
              <a:rPr lang="ru-RU" sz="2400" dirty="0"/>
              <a:t> </a:t>
            </a:r>
            <a:r>
              <a:rPr lang="ru-RU" sz="2400" dirty="0" err="1"/>
              <a:t>всього</a:t>
            </a:r>
            <a:r>
              <a:rPr lang="ru-RU" sz="2400" dirty="0"/>
              <a:t> 10, але за </a:t>
            </a:r>
            <a:r>
              <a:rPr lang="ru-RU" sz="2400" dirty="0" err="1"/>
              <a:t>винятком</a:t>
            </a:r>
            <a:r>
              <a:rPr lang="ru-RU" sz="2400" dirty="0"/>
              <a:t> </a:t>
            </a:r>
            <a:r>
              <a:rPr lang="ru-RU" sz="2400" dirty="0" err="1"/>
              <a:t>двох</a:t>
            </a:r>
            <a:r>
              <a:rPr lang="ru-RU" sz="2400" dirty="0"/>
              <a:t> </a:t>
            </a:r>
            <a:r>
              <a:rPr lang="ru-RU" sz="2400" dirty="0" err="1"/>
              <a:t>двохфалангових</a:t>
            </a:r>
            <a:r>
              <a:rPr lang="ru-RU" sz="2400" dirty="0"/>
              <a:t> великих </a:t>
            </a:r>
            <a:r>
              <a:rPr lang="ru-RU" sz="2400" dirty="0" err="1"/>
              <a:t>пальців</a:t>
            </a:r>
            <a:r>
              <a:rPr lang="ru-RU" sz="2400" dirty="0"/>
              <a:t> </a:t>
            </a:r>
            <a:r>
              <a:rPr lang="ru-RU" sz="2400" dirty="0" err="1"/>
              <a:t>тільки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FF0000"/>
                </a:solidFill>
              </a:rPr>
              <a:t>8 </a:t>
            </a:r>
            <a:r>
              <a:rPr lang="ru-RU" sz="2400" dirty="0" err="1"/>
              <a:t>пальців</a:t>
            </a:r>
            <a:r>
              <a:rPr lang="ru-RU" sz="2400" dirty="0"/>
              <a:t> створено за принципом </a:t>
            </a:r>
            <a:r>
              <a:rPr lang="ru-RU" sz="2400" dirty="0" smtClean="0"/>
              <a:t>числа </a:t>
            </a:r>
            <a:r>
              <a:rPr lang="el-GR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φ</a:t>
            </a:r>
            <a:r>
              <a:rPr lang="ru-RU" sz="2400" dirty="0" smtClean="0"/>
              <a:t> </a:t>
            </a:r>
            <a:r>
              <a:rPr lang="ru-RU" sz="2000" dirty="0"/>
              <a:t> </a:t>
            </a:r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546576" cy="634082"/>
          </a:xfrm>
        </p:spPr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Число </a:t>
            </a:r>
            <a:r>
              <a:rPr lang="el-GR" b="1" i="1" dirty="0">
                <a:solidFill>
                  <a:srgbClr val="FF0000"/>
                </a:solidFill>
              </a:rPr>
              <a:t>φ</a:t>
            </a:r>
            <a:r>
              <a:rPr lang="el-GR" b="1" dirty="0">
                <a:solidFill>
                  <a:srgbClr val="FF0000"/>
                </a:solidFill>
              </a:rPr>
              <a:t>  “</a:t>
            </a:r>
            <a:r>
              <a:rPr lang="uk-UA" b="1" dirty="0">
                <a:solidFill>
                  <a:srgbClr val="FF0000"/>
                </a:solidFill>
              </a:rPr>
              <a:t>на долоні</a:t>
            </a:r>
            <a:r>
              <a:rPr lang="uk-UA" b="1" dirty="0" smtClean="0">
                <a:solidFill>
                  <a:srgbClr val="FF0000"/>
                </a:solidFill>
              </a:rPr>
              <a:t>”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540" y="3589410"/>
            <a:ext cx="2789975" cy="3268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35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0648"/>
            <a:ext cx="7924800" cy="65293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Що спільного ?</a:t>
            </a:r>
            <a:endParaRPr lang="uk-UA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3024"/>
            <a:ext cx="9144000" cy="551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0280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4"/>
          </p:nvPr>
        </p:nvSpPr>
        <p:spPr>
          <a:xfrm>
            <a:off x="2987825" y="764703"/>
            <a:ext cx="5976664" cy="5837787"/>
          </a:xfrm>
        </p:spPr>
        <p:txBody>
          <a:bodyPr>
            <a:normAutofit/>
          </a:bodyPr>
          <a:lstStyle/>
          <a:p>
            <a:pPr algn="just"/>
            <a:r>
              <a:rPr lang="ru-RU" sz="2400" dirty="0" err="1" smtClean="0"/>
              <a:t>Виявляється</a:t>
            </a:r>
            <a:r>
              <a:rPr lang="ru-RU" sz="2400" dirty="0" smtClean="0"/>
              <a:t>, </a:t>
            </a:r>
            <a:r>
              <a:rPr lang="ru-RU" sz="2400" dirty="0" err="1" smtClean="0"/>
              <a:t>кістки</a:t>
            </a:r>
            <a:r>
              <a:rPr lang="ru-RU" sz="2400" dirty="0" smtClean="0"/>
              <a:t> </a:t>
            </a:r>
            <a:r>
              <a:rPr lang="ru-RU" sz="2400" dirty="0" err="1"/>
              <a:t>людини</a:t>
            </a:r>
            <a:r>
              <a:rPr lang="ru-RU" sz="2400" dirty="0"/>
              <a:t> </a:t>
            </a:r>
            <a:r>
              <a:rPr lang="ru-RU" sz="2400" dirty="0" err="1"/>
              <a:t>витримані</a:t>
            </a:r>
            <a:r>
              <a:rPr lang="ru-RU" sz="2400" dirty="0"/>
              <a:t> в </a:t>
            </a:r>
            <a:r>
              <a:rPr lang="ru-RU" sz="2400" dirty="0" err="1"/>
              <a:t>пропорції</a:t>
            </a:r>
            <a:r>
              <a:rPr lang="ru-RU" sz="2400" dirty="0"/>
              <a:t>, </a:t>
            </a:r>
            <a:r>
              <a:rPr lang="ru-RU" sz="2400" dirty="0" err="1"/>
              <a:t>близькій</a:t>
            </a:r>
            <a:r>
              <a:rPr lang="ru-RU" sz="2400" dirty="0"/>
              <a:t> до золотого </a:t>
            </a:r>
            <a:r>
              <a:rPr lang="ru-RU" sz="2400" dirty="0" err="1"/>
              <a:t>перетину</a:t>
            </a:r>
            <a:r>
              <a:rPr lang="ru-RU" sz="2400" dirty="0"/>
              <a:t>. І </a:t>
            </a:r>
            <a:r>
              <a:rPr lang="ru-RU" sz="2400" dirty="0" err="1"/>
              <a:t>чим</a:t>
            </a:r>
            <a:r>
              <a:rPr lang="ru-RU" sz="2400" dirty="0"/>
              <a:t> </a:t>
            </a:r>
            <a:r>
              <a:rPr lang="ru-RU" sz="2400" dirty="0" err="1"/>
              <a:t>ближче</a:t>
            </a:r>
            <a:r>
              <a:rPr lang="ru-RU" sz="2400" dirty="0"/>
              <a:t> </a:t>
            </a:r>
            <a:r>
              <a:rPr lang="ru-RU" sz="2400" dirty="0" err="1"/>
              <a:t>пропорції</a:t>
            </a:r>
            <a:r>
              <a:rPr lang="ru-RU" sz="2400" dirty="0"/>
              <a:t> до </a:t>
            </a:r>
            <a:r>
              <a:rPr lang="ru-RU" sz="2400" dirty="0" err="1"/>
              <a:t>формули</a:t>
            </a:r>
            <a:r>
              <a:rPr lang="ru-RU" sz="2400" dirty="0"/>
              <a:t> золотого </a:t>
            </a:r>
            <a:r>
              <a:rPr lang="ru-RU" sz="2400" dirty="0" err="1"/>
              <a:t>перетину</a:t>
            </a:r>
            <a:r>
              <a:rPr lang="ru-RU" sz="2400" dirty="0"/>
              <a:t>, </a:t>
            </a:r>
            <a:r>
              <a:rPr lang="ru-RU" sz="2400" dirty="0" err="1"/>
              <a:t>тим</a:t>
            </a:r>
            <a:r>
              <a:rPr lang="ru-RU" sz="2400" dirty="0"/>
              <a:t> </a:t>
            </a:r>
            <a:r>
              <a:rPr lang="ru-RU" sz="2400" dirty="0" err="1"/>
              <a:t>більш</a:t>
            </a:r>
            <a:r>
              <a:rPr lang="ru-RU" sz="2400" dirty="0"/>
              <a:t> </a:t>
            </a:r>
            <a:r>
              <a:rPr lang="ru-RU" sz="2400" dirty="0" err="1"/>
              <a:t>ідеальним</a:t>
            </a:r>
            <a:r>
              <a:rPr lang="ru-RU" sz="2400" dirty="0"/>
              <a:t> </a:t>
            </a:r>
            <a:r>
              <a:rPr lang="ru-RU" sz="2400" dirty="0" err="1"/>
              <a:t>виглядає</a:t>
            </a:r>
            <a:r>
              <a:rPr lang="ru-RU" sz="2400" dirty="0"/>
              <a:t> </a:t>
            </a:r>
            <a:r>
              <a:rPr lang="ru-RU" sz="2400" dirty="0" err="1"/>
              <a:t>зовнішність</a:t>
            </a:r>
            <a:r>
              <a:rPr lang="ru-RU" sz="2400" dirty="0"/>
              <a:t> </a:t>
            </a:r>
            <a:r>
              <a:rPr lang="ru-RU" sz="2400" dirty="0" err="1"/>
              <a:t>людини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 </a:t>
            </a:r>
            <a:r>
              <a:rPr lang="ru-RU" sz="2400" dirty="0" err="1" smtClean="0"/>
              <a:t>Пропорції</a:t>
            </a:r>
            <a:r>
              <a:rPr lang="ru-RU" sz="2400" dirty="0" smtClean="0"/>
              <a:t> ч</a:t>
            </a:r>
            <a:r>
              <a:rPr lang="uk-UA" sz="2400" dirty="0" err="1" smtClean="0"/>
              <a:t>оловічого</a:t>
            </a:r>
            <a:r>
              <a:rPr lang="uk-UA" sz="2400" dirty="0" smtClean="0"/>
              <a:t> </a:t>
            </a:r>
            <a:r>
              <a:rPr lang="uk-UA" sz="2400" dirty="0"/>
              <a:t>тіла коливаються в межах середнього відношення 13: 8 = 1,625 і дещо ближче підходять до </a:t>
            </a:r>
            <a:r>
              <a:rPr lang="uk-UA" sz="2400" dirty="0" smtClean="0"/>
              <a:t>числа </a:t>
            </a:r>
            <a:r>
              <a:rPr lang="el-GR" sz="2400" dirty="0" smtClean="0">
                <a:latin typeface="Times New Roman"/>
                <a:cs typeface="Times New Roman"/>
              </a:rPr>
              <a:t>φ</a:t>
            </a:r>
            <a:r>
              <a:rPr lang="uk-UA" sz="2400" dirty="0" smtClean="0"/>
              <a:t>, </a:t>
            </a:r>
            <a:r>
              <a:rPr lang="uk-UA" sz="2400" dirty="0"/>
              <a:t>чим пропорції жіночого тіла, відносно якого середнє значення пропорції виражається в співвідношенні 8 : 5 = 1,6</a:t>
            </a:r>
            <a:r>
              <a:rPr lang="uk-UA" sz="2400" dirty="0" smtClean="0"/>
              <a:t>.</a:t>
            </a:r>
          </a:p>
          <a:p>
            <a:pPr algn="just"/>
            <a:r>
              <a:rPr lang="uk-UA" sz="2400" dirty="0" smtClean="0"/>
              <a:t> </a:t>
            </a:r>
            <a:r>
              <a:rPr lang="uk-UA" sz="2400" dirty="0"/>
              <a:t>У новонародженого пропорція складає відношення 1: 1, до 13 років вона дорівнює </a:t>
            </a:r>
            <a:r>
              <a:rPr lang="uk-UA" sz="2400" dirty="0" smtClean="0"/>
              <a:t>1,6</a:t>
            </a:r>
            <a:r>
              <a:rPr lang="ru-RU" sz="2400" dirty="0"/>
              <a:t> </a:t>
            </a:r>
            <a:r>
              <a:rPr lang="ru-RU" sz="2400" dirty="0" smtClean="0"/>
              <a:t>   </a:t>
            </a:r>
            <a:r>
              <a:rPr lang="uk-UA" sz="2400" dirty="0" smtClean="0"/>
              <a:t>(</a:t>
            </a:r>
            <a:r>
              <a:rPr lang="uk-UA" sz="2400" dirty="0" smtClean="0">
                <a:hlinkClick r:id="rId2" action="ppaction://hlinksldjump"/>
              </a:rPr>
              <a:t>ВІДЕО</a:t>
            </a:r>
            <a:r>
              <a:rPr lang="uk-UA" sz="2400" dirty="0" smtClean="0"/>
              <a:t>)</a:t>
            </a:r>
            <a:endParaRPr lang="ru-RU" sz="2400" dirty="0"/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16632"/>
            <a:ext cx="7924800" cy="72494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Краса по формулі (відео)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9560"/>
            <a:ext cx="2160240" cy="2388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52" y="3573015"/>
            <a:ext cx="2811403" cy="302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54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ОЛОТОЕ СЕЧЕНИЕ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214290"/>
            <a:ext cx="8072494" cy="645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491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7" name="Місце для вмісту 6"/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685757905"/>
                  </p:ext>
                </p:extLst>
              </p:nvPr>
            </p:nvGraphicFramePr>
            <p:xfrm>
              <a:off x="251520" y="188640"/>
              <a:ext cx="8352930" cy="629143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0040"/>
                    <a:gridCol w="5685382"/>
                    <a:gridCol w="576877"/>
                    <a:gridCol w="576877"/>
                    <a:gridCol w="576877"/>
                    <a:gridCol w="576877"/>
                  </a:tblGrid>
                  <a:tr h="12241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100" dirty="0">
                              <a:effectLst/>
                            </a:rPr>
                            <a:t>№ п/</a:t>
                          </a:r>
                          <a:r>
                            <a:rPr lang="uk-UA" sz="1100" dirty="0" err="1">
                              <a:effectLst/>
                            </a:rPr>
                            <a:t>п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r>
                            <a:rPr lang="uk-UA" sz="4000" dirty="0" smtClean="0">
                              <a:solidFill>
                                <a:srgbClr val="C00000"/>
                              </a:solidFill>
                              <a:effectLst/>
                            </a:rPr>
                            <a:t>Дослідження облич учнів </a:t>
                          </a:r>
                          <a:endParaRPr lang="uk-UA" sz="4000" dirty="0">
                            <a:solidFill>
                              <a:srgbClr val="C0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71755" marR="7175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Софія</a:t>
                          </a:r>
                          <a:endParaRPr lang="uk-UA" sz="2000" b="1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vert="vert270"/>
                    </a:tc>
                    <a:tc>
                      <a:txBody>
                        <a:bodyPr/>
                        <a:lstStyle/>
                        <a:p>
                          <a:pPr marL="71755" marR="7175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Юра</a:t>
                          </a:r>
                          <a:endParaRPr lang="uk-UA" sz="2000" b="1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vert="vert270"/>
                    </a:tc>
                    <a:tc>
                      <a:txBody>
                        <a:bodyPr/>
                        <a:lstStyle/>
                        <a:p>
                          <a:pPr marL="71755" marR="7175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Катя</a:t>
                          </a:r>
                          <a:endParaRPr lang="uk-UA" sz="2000" b="1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vert="vert270"/>
                    </a:tc>
                    <a:tc>
                      <a:txBody>
                        <a:bodyPr/>
                        <a:lstStyle/>
                        <a:p>
                          <a:pPr marL="71755" marR="7175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Христина</a:t>
                          </a:r>
                          <a:endParaRPr lang="uk-UA" sz="2000" b="1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vert="vert270"/>
                    </a:tc>
                  </a:tr>
                  <a:tr h="737171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>
                              <a:effectLst/>
                            </a:rPr>
                            <a:t> </a:t>
                          </a:r>
                          <a:endParaRPr lang="uk-UA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Відстань від кінчика підборіддя до верхньої лінії брів</m:t>
                                    </m:r>
                                  </m:num>
                                  <m:den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відстань від верхньої лінії брів до маківки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1,57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1,58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1,63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37171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>
                              <a:effectLst/>
                            </a:rPr>
                            <a:t> </a:t>
                          </a:r>
                          <a:endParaRPr lang="uk-UA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висота обличчя</m:t>
                                    </m:r>
                                  </m:num>
                                  <m:den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ширина обличчя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1,65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1,67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1,7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89315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1600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відстань від центральної точки </m:t>
                                    </m:r>
                                    <m:sSup>
                                      <m:sSupPr>
                                        <m:ctrlPr>
                                          <a:rPr lang="uk-UA" sz="16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600">
                                            <a:effectLst/>
                                            <a:latin typeface="Cambria Math"/>
                                          </a:rPr>
                                          <m:t>з</m:t>
                                        </m:r>
                                      </m:e>
                                      <m:sup>
                                        <m:r>
                                          <a:rPr lang="en-US" sz="1600">
                                            <a:effectLst/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єднання</m:t>
                                    </m:r>
                                    <m:r>
                                      <a:rPr lang="uk-UA" sz="1600" b="0" i="0" smtClean="0">
                                        <a:effectLst/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губ до основи носа</m:t>
                                    </m:r>
                                  </m:num>
                                  <m:den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довжина носа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1,58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1,62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1,7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1,68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37171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висота обличчя </m:t>
                                    </m:r>
                                  </m:num>
                                  <m:den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відстань від кінчика підборіддя до кінчика носа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1,71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1,65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670700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ширина рота</m:t>
                                    </m:r>
                                  </m:num>
                                  <m:den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ширина носа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1,57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1,55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1,5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1,4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670700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>
                              <a:effectLst/>
                            </a:rPr>
                            <a:t> </a:t>
                          </a:r>
                          <a:endParaRPr lang="uk-UA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ширина носа</m:t>
                                    </m:r>
                                  </m:num>
                                  <m:den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відстань між ніздрями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1,4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1,46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1,5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1,7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25075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відстань між зіницями</m:t>
                                    </m:r>
                                  </m:num>
                                  <m:den>
                                    <m:r>
                                      <a:rPr lang="uk-UA" sz="1600">
                                        <a:effectLst/>
                                        <a:latin typeface="Cambria Math"/>
                                      </a:rPr>
                                      <m:t>відстань між бровами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1,58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1,67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Місце для вмісту 6"/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685757905"/>
                  </p:ext>
                </p:extLst>
              </p:nvPr>
            </p:nvGraphicFramePr>
            <p:xfrm>
              <a:off x="251520" y="188640"/>
              <a:ext cx="8352930" cy="629143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0040"/>
                    <a:gridCol w="5685382"/>
                    <a:gridCol w="576877"/>
                    <a:gridCol w="576877"/>
                    <a:gridCol w="576877"/>
                    <a:gridCol w="576877"/>
                  </a:tblGrid>
                  <a:tr h="12241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100" dirty="0">
                              <a:effectLst/>
                            </a:rPr>
                            <a:t>№ п/</a:t>
                          </a:r>
                          <a:r>
                            <a:rPr lang="uk-UA" sz="1100" dirty="0" err="1">
                              <a:effectLst/>
                            </a:rPr>
                            <a:t>п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r>
                            <a:rPr lang="uk-UA" sz="4000" dirty="0" smtClean="0">
                              <a:solidFill>
                                <a:srgbClr val="C00000"/>
                              </a:solidFill>
                              <a:effectLst/>
                            </a:rPr>
                            <a:t>Дослідження облич учнів </a:t>
                          </a:r>
                          <a:endParaRPr lang="uk-UA" sz="4000" dirty="0">
                            <a:solidFill>
                              <a:srgbClr val="C0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71755" marR="7175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Софія</a:t>
                          </a:r>
                          <a:endParaRPr lang="uk-UA" sz="2000" b="1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vert="vert270"/>
                    </a:tc>
                    <a:tc>
                      <a:txBody>
                        <a:bodyPr/>
                        <a:lstStyle/>
                        <a:p>
                          <a:pPr marL="71755" marR="7175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Юра</a:t>
                          </a:r>
                          <a:endParaRPr lang="uk-UA" sz="2000" b="1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vert="vert270"/>
                    </a:tc>
                    <a:tc>
                      <a:txBody>
                        <a:bodyPr/>
                        <a:lstStyle/>
                        <a:p>
                          <a:pPr marL="71755" marR="7175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Катя</a:t>
                          </a:r>
                          <a:endParaRPr lang="uk-UA" sz="2000" b="1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vert="vert270"/>
                    </a:tc>
                    <a:tc>
                      <a:txBody>
                        <a:bodyPr/>
                        <a:lstStyle/>
                        <a:p>
                          <a:pPr marL="71755" marR="7175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Христина</a:t>
                          </a:r>
                          <a:endParaRPr lang="uk-UA" sz="2000" b="1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vert="vert270"/>
                    </a:tc>
                  </a:tr>
                  <a:tr h="737171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>
                              <a:effectLst/>
                            </a:rPr>
                            <a:t> </a:t>
                          </a:r>
                          <a:endParaRPr lang="uk-UA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6324" t="-184298" r="-40622" b="-5876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1,57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1,58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1,63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37171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>
                              <a:effectLst/>
                            </a:rPr>
                            <a:t> </a:t>
                          </a:r>
                          <a:endParaRPr lang="uk-UA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6324" t="-284298" r="-40622" b="-4876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1,65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1,67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1,7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89315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6324" t="-360465" r="-40622" b="-357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1,58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1,62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1,7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1,68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37171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6324" t="-490909" r="-40622" b="-2809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1,71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1,65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670700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6324" t="-650000" r="-40622" b="-20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1,57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1,55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1,5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1,4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670700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>
                              <a:effectLst/>
                            </a:rPr>
                            <a:t> </a:t>
                          </a:r>
                          <a:endParaRPr lang="uk-UA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6324" t="-750000" r="-40622" b="-10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1,4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1,46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1,5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1,7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25075">
                    <a:tc>
                      <a:txBody>
                        <a:bodyPr/>
                        <a:lstStyle/>
                        <a:p>
                          <a:pPr marL="228600" lvl="0" indent="-2286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100" dirty="0">
                              <a:effectLst/>
                            </a:rPr>
                            <a:t> </a:t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6324" t="-785714" r="-40622" b="-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1,58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1,6</a:t>
                          </a:r>
                          <a:endParaRPr lang="uk-UA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1,67</a:t>
                          </a:r>
                          <a:endParaRPr lang="uk-UA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246802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Секція практиків</a:t>
            </a:r>
            <a:br>
              <a:rPr lang="uk-UA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Література</a:t>
            </a:r>
            <a:endParaRPr lang="uk-UA" sz="3200" dirty="0"/>
          </a:p>
        </p:txBody>
      </p:sp>
      <p:pic>
        <p:nvPicPr>
          <p:cNvPr id="1026" name="Picture 2" descr="C:\Users\Пользователь\Pictures\1\DSC_020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94810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Pictures\1\DSC_02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4964" y="3284984"/>
            <a:ext cx="4925144" cy="329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965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Місце для вмісту 5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568952" cy="633670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3600" dirty="0" err="1"/>
              <a:t>Закономірність</a:t>
            </a:r>
            <a:r>
              <a:rPr lang="ru-RU" sz="3600" dirty="0"/>
              <a:t> чисел </a:t>
            </a:r>
            <a:r>
              <a:rPr lang="ru-RU" sz="3600" dirty="0" err="1"/>
              <a:t>Фібоначчі</a:t>
            </a:r>
            <a:r>
              <a:rPr lang="ru-RU" sz="3600" dirty="0"/>
              <a:t> </a:t>
            </a:r>
            <a:r>
              <a:rPr lang="ru-RU" sz="3600" dirty="0" err="1"/>
              <a:t>присутня</a:t>
            </a:r>
            <a:r>
              <a:rPr lang="ru-RU" sz="3600" dirty="0"/>
              <a:t> і в </a:t>
            </a:r>
            <a:r>
              <a:rPr lang="ru-RU" sz="3600" dirty="0" err="1"/>
              <a:t>літературі</a:t>
            </a:r>
            <a:r>
              <a:rPr lang="ru-RU" sz="3600" dirty="0"/>
              <a:t>. Закон золотого </a:t>
            </a:r>
            <a:r>
              <a:rPr lang="ru-RU" sz="3600" dirty="0" err="1"/>
              <a:t>перерізу</a:t>
            </a:r>
            <a:r>
              <a:rPr lang="ru-RU" sz="3600" dirty="0"/>
              <a:t> </a:t>
            </a:r>
            <a:r>
              <a:rPr lang="ru-RU" sz="3600" dirty="0" err="1"/>
              <a:t>найвиразніше</a:t>
            </a:r>
            <a:r>
              <a:rPr lang="ru-RU" sz="3600" dirty="0"/>
              <a:t> </a:t>
            </a:r>
            <a:r>
              <a:rPr lang="ru-RU" sz="3600" dirty="0" err="1"/>
              <a:t>проявляється</a:t>
            </a:r>
            <a:r>
              <a:rPr lang="ru-RU" sz="3600" dirty="0"/>
              <a:t> в </a:t>
            </a:r>
            <a:r>
              <a:rPr lang="ru-RU" sz="3600" dirty="0" err="1"/>
              <a:t>геніальних</a:t>
            </a:r>
            <a:r>
              <a:rPr lang="ru-RU" sz="3600" dirty="0"/>
              <a:t> </a:t>
            </a:r>
            <a:r>
              <a:rPr lang="ru-RU" sz="3600" dirty="0" err="1"/>
              <a:t>авторів</a:t>
            </a:r>
            <a:r>
              <a:rPr lang="ru-RU" sz="3600" dirty="0"/>
              <a:t>, </a:t>
            </a:r>
            <a:r>
              <a:rPr lang="ru-RU" sz="3600" dirty="0" err="1"/>
              <a:t>причому</a:t>
            </a:r>
            <a:r>
              <a:rPr lang="ru-RU" sz="3600" dirty="0"/>
              <a:t> „</a:t>
            </a:r>
            <a:r>
              <a:rPr lang="ru-RU" sz="3600" dirty="0" err="1"/>
              <a:t>переважно</a:t>
            </a:r>
            <a:r>
              <a:rPr lang="ru-RU" sz="3600" dirty="0"/>
              <a:t> в </a:t>
            </a:r>
            <a:r>
              <a:rPr lang="ru-RU" sz="3600" dirty="0" err="1"/>
              <a:t>епоху</a:t>
            </a:r>
            <a:r>
              <a:rPr lang="ru-RU" sz="3600" dirty="0"/>
              <a:t>  </a:t>
            </a:r>
            <a:r>
              <a:rPr lang="ru-RU" sz="3600" dirty="0" err="1"/>
              <a:t>їхньої</a:t>
            </a:r>
            <a:r>
              <a:rPr lang="ru-RU" sz="3600" dirty="0"/>
              <a:t> </a:t>
            </a:r>
            <a:r>
              <a:rPr lang="ru-RU" sz="3600" dirty="0" err="1"/>
              <a:t>повної</a:t>
            </a:r>
            <a:r>
              <a:rPr lang="ru-RU" sz="3600" dirty="0"/>
              <a:t> </a:t>
            </a:r>
            <a:r>
              <a:rPr lang="ru-RU" sz="3600" dirty="0" err="1"/>
              <a:t>зрілості</a:t>
            </a:r>
            <a:r>
              <a:rPr lang="ru-RU" sz="3600" dirty="0"/>
              <a:t> і </a:t>
            </a:r>
            <a:r>
              <a:rPr lang="ru-RU" sz="3600" dirty="0" err="1"/>
              <a:t>головним</a:t>
            </a:r>
            <a:r>
              <a:rPr lang="ru-RU" sz="3600" dirty="0"/>
              <a:t> чином у </a:t>
            </a:r>
            <a:r>
              <a:rPr lang="ru-RU" sz="3600" dirty="0" err="1"/>
              <a:t>кращих</a:t>
            </a:r>
            <a:r>
              <a:rPr lang="ru-RU" sz="3600" dirty="0"/>
              <a:t>, </a:t>
            </a:r>
            <a:r>
              <a:rPr lang="ru-RU" sz="3600" dirty="0" err="1" smtClean="0"/>
              <a:t>їхніх</a:t>
            </a:r>
            <a:r>
              <a:rPr lang="ru-RU" sz="3600" dirty="0" smtClean="0"/>
              <a:t> </a:t>
            </a:r>
            <a:r>
              <a:rPr lang="ru-RU" sz="3600" dirty="0" err="1"/>
              <a:t>творіннях</a:t>
            </a:r>
            <a:r>
              <a:rPr lang="ru-RU" sz="3600" dirty="0"/>
              <a:t>”.</a:t>
            </a:r>
          </a:p>
          <a:p>
            <a:pPr algn="just"/>
            <a:r>
              <a:rPr lang="uk-UA" sz="3600" dirty="0"/>
              <a:t>Дослідники </a:t>
            </a:r>
            <a:r>
              <a:rPr lang="ru-RU" sz="3600" dirty="0"/>
              <a:t> </a:t>
            </a:r>
            <a:r>
              <a:rPr lang="ru-RU" sz="3600" dirty="0" err="1" smtClean="0"/>
              <a:t>звернули</a:t>
            </a:r>
            <a:r>
              <a:rPr lang="ru-RU" sz="3600" dirty="0" smtClean="0"/>
              <a:t> </a:t>
            </a:r>
            <a:r>
              <a:rPr lang="ru-RU" sz="3600" dirty="0" err="1"/>
              <a:t>увагу</a:t>
            </a:r>
            <a:r>
              <a:rPr lang="ru-RU" sz="3600" dirty="0"/>
              <a:t> на </a:t>
            </a:r>
            <a:r>
              <a:rPr lang="ru-RU" sz="3600" dirty="0" err="1"/>
              <a:t>найвище</a:t>
            </a:r>
            <a:r>
              <a:rPr lang="ru-RU" sz="3600" dirty="0"/>
              <a:t> </a:t>
            </a:r>
            <a:r>
              <a:rPr lang="ru-RU" sz="3600" dirty="0" err="1"/>
              <a:t>піднесення</a:t>
            </a:r>
            <a:r>
              <a:rPr lang="ru-RU" sz="3600" dirty="0"/>
              <a:t> </a:t>
            </a:r>
            <a:r>
              <a:rPr lang="ru-RU" sz="3600" dirty="0" err="1"/>
              <a:t>поетичного</a:t>
            </a:r>
            <a:r>
              <a:rPr lang="ru-RU" sz="3600" dirty="0"/>
              <a:t> </a:t>
            </a:r>
            <a:r>
              <a:rPr lang="ru-RU" sz="3600" dirty="0" err="1"/>
              <a:t>переживання</a:t>
            </a:r>
            <a:r>
              <a:rPr lang="ru-RU" sz="3600" dirty="0"/>
              <a:t> – </a:t>
            </a:r>
            <a:r>
              <a:rPr lang="ru-RU" sz="3600" dirty="0" err="1"/>
              <a:t>своєрідну</a:t>
            </a:r>
            <a:r>
              <a:rPr lang="ru-RU" sz="3600" dirty="0"/>
              <a:t> </a:t>
            </a:r>
            <a:r>
              <a:rPr lang="ru-RU" sz="3600" dirty="0" err="1"/>
              <a:t>кульмінаційну</a:t>
            </a:r>
            <a:r>
              <a:rPr lang="ru-RU" sz="3600" dirty="0"/>
              <a:t> </a:t>
            </a:r>
            <a:r>
              <a:rPr lang="ru-RU" sz="3600" dirty="0" err="1"/>
              <a:t>віху</a:t>
            </a:r>
            <a:r>
              <a:rPr lang="ru-RU" sz="3600" dirty="0"/>
              <a:t>, яка </a:t>
            </a:r>
            <a:r>
              <a:rPr lang="ru-RU" sz="3600" dirty="0" err="1"/>
              <a:t>припадає</a:t>
            </a:r>
            <a:r>
              <a:rPr lang="ru-RU" sz="3600" dirty="0"/>
              <a:t> </a:t>
            </a:r>
            <a:r>
              <a:rPr lang="ru-RU" sz="3600" dirty="0" err="1"/>
              <a:t>саме</a:t>
            </a:r>
            <a:r>
              <a:rPr lang="ru-RU" sz="3600" dirty="0"/>
              <a:t> на рядок, </a:t>
            </a:r>
            <a:r>
              <a:rPr lang="ru-RU" sz="3600" dirty="0" err="1"/>
              <a:t>місцерозположення</a:t>
            </a:r>
            <a:r>
              <a:rPr lang="ru-RU" sz="3600" dirty="0"/>
              <a:t> </a:t>
            </a:r>
            <a:r>
              <a:rPr lang="ru-RU" sz="3600" dirty="0" err="1"/>
              <a:t>якого</a:t>
            </a:r>
            <a:r>
              <a:rPr lang="ru-RU" sz="3600" dirty="0"/>
              <a:t> в </a:t>
            </a:r>
            <a:r>
              <a:rPr lang="ru-RU" sz="3600" dirty="0" err="1"/>
              <a:t>творі</a:t>
            </a:r>
            <a:r>
              <a:rPr lang="ru-RU" sz="3600" dirty="0"/>
              <a:t> </a:t>
            </a:r>
            <a:r>
              <a:rPr lang="ru-RU" sz="3600" dirty="0" err="1"/>
              <a:t>відповідає</a:t>
            </a:r>
            <a:r>
              <a:rPr lang="ru-RU" sz="3600" dirty="0"/>
              <a:t> числу </a:t>
            </a:r>
            <a:r>
              <a:rPr lang="el-GR" sz="3600" dirty="0">
                <a:latin typeface="Times New Roman"/>
                <a:cs typeface="Times New Roman"/>
              </a:rPr>
              <a:t>φ</a:t>
            </a:r>
            <a:endParaRPr lang="ru-RU" sz="3600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80310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4"/>
          </p:nvPr>
        </p:nvSpPr>
        <p:spPr>
          <a:xfrm>
            <a:off x="4800600" y="1052736"/>
            <a:ext cx="4091880" cy="5544616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1</a:t>
            </a:r>
            <a:r>
              <a:rPr lang="ru-RU" sz="2400" dirty="0"/>
              <a:t>) </a:t>
            </a:r>
            <a:r>
              <a:rPr lang="ru-RU" sz="2400" dirty="0" smtClean="0"/>
              <a:t>служить </a:t>
            </a:r>
            <a:r>
              <a:rPr lang="ru-RU" sz="2400" dirty="0"/>
              <a:t>моментом </a:t>
            </a:r>
            <a:r>
              <a:rPr lang="ru-RU" sz="2400" dirty="0" err="1"/>
              <a:t>розподілу</a:t>
            </a:r>
            <a:r>
              <a:rPr lang="ru-RU" sz="2400" dirty="0"/>
              <a:t> </a:t>
            </a:r>
            <a:r>
              <a:rPr lang="ru-RU" sz="2400" dirty="0" err="1"/>
              <a:t>між</a:t>
            </a:r>
            <a:r>
              <a:rPr lang="ru-RU" sz="2400" dirty="0"/>
              <a:t> </a:t>
            </a:r>
            <a:r>
              <a:rPr lang="ru-RU" sz="2400" dirty="0" err="1"/>
              <a:t>головними</a:t>
            </a:r>
            <a:r>
              <a:rPr lang="ru-RU" sz="2400" dirty="0"/>
              <a:t> </a:t>
            </a:r>
            <a:r>
              <a:rPr lang="ru-RU" sz="2400" dirty="0" err="1"/>
              <a:t>частинами</a:t>
            </a:r>
            <a:r>
              <a:rPr lang="ru-RU" sz="2400" dirty="0"/>
              <a:t> </a:t>
            </a:r>
            <a:r>
              <a:rPr lang="ru-RU" sz="2400" dirty="0" err="1"/>
              <a:t>твору</a:t>
            </a:r>
            <a:r>
              <a:rPr lang="ru-RU" sz="2400" dirty="0"/>
              <a:t> і </a:t>
            </a:r>
            <a:r>
              <a:rPr lang="ru-RU" sz="2400" dirty="0" err="1"/>
              <a:t>тим</a:t>
            </a:r>
            <a:r>
              <a:rPr lang="ru-RU" sz="2400" dirty="0"/>
              <a:t> самим </a:t>
            </a:r>
            <a:r>
              <a:rPr lang="ru-RU" sz="2400" dirty="0" err="1" smtClean="0"/>
              <a:t>установлює</a:t>
            </a:r>
            <a:r>
              <a:rPr lang="ru-RU" sz="2400" dirty="0" smtClean="0"/>
              <a:t> </a:t>
            </a:r>
            <a:r>
              <a:rPr lang="ru-RU" sz="2400" dirty="0" err="1"/>
              <a:t>пропорційні</a:t>
            </a:r>
            <a:r>
              <a:rPr lang="ru-RU" sz="2400" dirty="0"/>
              <a:t> </a:t>
            </a:r>
            <a:r>
              <a:rPr lang="ru-RU" sz="2400" dirty="0" err="1"/>
              <a:t>розміри</a:t>
            </a:r>
            <a:r>
              <a:rPr lang="ru-RU" sz="2400" dirty="0"/>
              <a:t> </a:t>
            </a:r>
            <a:r>
              <a:rPr lang="ru-RU" sz="2400" dirty="0" err="1" smtClean="0"/>
              <a:t>частин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твору</a:t>
            </a:r>
            <a:r>
              <a:rPr lang="ru-RU" sz="2400" dirty="0" smtClean="0"/>
              <a:t> </a:t>
            </a:r>
            <a:r>
              <a:rPr lang="ru-RU" sz="2400" dirty="0"/>
              <a:t>по </a:t>
            </a:r>
            <a:r>
              <a:rPr lang="ru-RU" sz="2400" dirty="0" err="1"/>
              <a:t>відношенню</a:t>
            </a:r>
            <a:r>
              <a:rPr lang="ru-RU" sz="2400" dirty="0"/>
              <a:t> до </a:t>
            </a:r>
            <a:r>
              <a:rPr lang="ru-RU" sz="2400" dirty="0" err="1"/>
              <a:t>цілого</a:t>
            </a:r>
            <a:r>
              <a:rPr lang="ru-RU" sz="2400" dirty="0"/>
              <a:t>; </a:t>
            </a:r>
          </a:p>
          <a:p>
            <a:r>
              <a:rPr lang="ru-RU" sz="2400" dirty="0"/>
              <a:t>2) </a:t>
            </a:r>
            <a:r>
              <a:rPr lang="ru-RU" sz="2400" dirty="0" err="1" smtClean="0"/>
              <a:t>підкреслює</a:t>
            </a:r>
            <a:r>
              <a:rPr lang="ru-RU" sz="2400" dirty="0" smtClean="0"/>
              <a:t> </a:t>
            </a:r>
            <a:r>
              <a:rPr lang="ru-RU" sz="2400" dirty="0" err="1"/>
              <a:t>кульмінаційний</a:t>
            </a:r>
            <a:r>
              <a:rPr lang="ru-RU" sz="2400" dirty="0"/>
              <a:t> пункт </a:t>
            </a:r>
            <a:r>
              <a:rPr lang="ru-RU" sz="2400" dirty="0" err="1"/>
              <a:t>зростаючого</a:t>
            </a:r>
            <a:r>
              <a:rPr lang="ru-RU" sz="2400" dirty="0"/>
              <a:t> за </a:t>
            </a:r>
            <a:r>
              <a:rPr lang="ru-RU" sz="2400" dirty="0" err="1"/>
              <a:t>напругою</a:t>
            </a:r>
            <a:r>
              <a:rPr lang="ru-RU" sz="2400" dirty="0"/>
              <a:t> </a:t>
            </a:r>
            <a:r>
              <a:rPr lang="ru-RU" sz="2400" dirty="0" err="1"/>
              <a:t>очікування</a:t>
            </a:r>
            <a:r>
              <a:rPr lang="ru-RU" sz="2400" dirty="0"/>
              <a:t>; </a:t>
            </a:r>
          </a:p>
          <a:p>
            <a:r>
              <a:rPr lang="ru-RU" sz="2400" dirty="0"/>
              <a:t>3) </a:t>
            </a:r>
            <a:r>
              <a:rPr lang="ru-RU" sz="2400" dirty="0" err="1" smtClean="0"/>
              <a:t>відзначає</a:t>
            </a:r>
            <a:r>
              <a:rPr lang="ru-RU" sz="2400" dirty="0" smtClean="0"/>
              <a:t> </a:t>
            </a:r>
            <a:r>
              <a:rPr lang="ru-RU" sz="2400" dirty="0" err="1"/>
              <a:t>головну</a:t>
            </a:r>
            <a:r>
              <a:rPr lang="ru-RU" sz="2400" dirty="0"/>
              <a:t>, </a:t>
            </a:r>
            <a:r>
              <a:rPr lang="ru-RU" sz="2400" dirty="0" err="1"/>
              <a:t>основну</a:t>
            </a:r>
            <a:r>
              <a:rPr lang="ru-RU" sz="2400" dirty="0"/>
              <a:t> думку </a:t>
            </a:r>
            <a:r>
              <a:rPr lang="ru-RU" sz="2400" dirty="0" err="1"/>
              <a:t>твору</a:t>
            </a:r>
            <a:r>
              <a:rPr lang="ru-RU" sz="2400" dirty="0"/>
              <a:t>, </a:t>
            </a:r>
            <a:r>
              <a:rPr lang="ru-RU" sz="2400" dirty="0" err="1"/>
              <a:t>розташувавши</a:t>
            </a:r>
            <a:r>
              <a:rPr lang="ru-RU" sz="2400" dirty="0"/>
              <a:t> </a:t>
            </a:r>
            <a:r>
              <a:rPr lang="ru-RU" sz="2400" dirty="0" err="1"/>
              <a:t>її</a:t>
            </a:r>
            <a:r>
              <a:rPr lang="ru-RU" sz="2400" dirty="0"/>
              <a:t> на такому </a:t>
            </a:r>
            <a:r>
              <a:rPr lang="ru-RU" sz="2400" dirty="0" err="1"/>
              <a:t>помітному</a:t>
            </a:r>
            <a:r>
              <a:rPr lang="ru-RU" sz="2400" dirty="0"/>
              <a:t> для </a:t>
            </a:r>
            <a:r>
              <a:rPr lang="ru-RU" sz="2400" dirty="0" err="1"/>
              <a:t>безпосереднього</a:t>
            </a:r>
            <a:r>
              <a:rPr lang="ru-RU" sz="2400" dirty="0"/>
              <a:t> </a:t>
            </a:r>
            <a:r>
              <a:rPr lang="ru-RU" sz="2400" dirty="0" err="1"/>
              <a:t>чуттєвого</a:t>
            </a:r>
            <a:r>
              <a:rPr lang="ru-RU" sz="2400" dirty="0"/>
              <a:t> </a:t>
            </a:r>
            <a:r>
              <a:rPr lang="ru-RU" sz="2400" dirty="0" err="1"/>
              <a:t>сприйняття</a:t>
            </a:r>
            <a:r>
              <a:rPr lang="ru-RU" sz="2400" dirty="0"/>
              <a:t> </a:t>
            </a:r>
            <a:r>
              <a:rPr lang="ru-RU" sz="2400" dirty="0" err="1"/>
              <a:t>місці</a:t>
            </a:r>
            <a:r>
              <a:rPr lang="ru-RU" sz="2400" dirty="0"/>
              <a:t>.</a:t>
            </a:r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88640"/>
            <a:ext cx="7924800" cy="724942"/>
          </a:xfrm>
        </p:spPr>
        <p:txBody>
          <a:bodyPr/>
          <a:lstStyle/>
          <a:p>
            <a:r>
              <a:rPr lang="uk-UA" dirty="0" smtClean="0"/>
              <a:t>Роль числа </a:t>
            </a:r>
            <a:r>
              <a:rPr lang="el-GR" dirty="0" smtClean="0">
                <a:latin typeface="Times New Roman"/>
                <a:cs typeface="Times New Roman"/>
              </a:rPr>
              <a:t>φ</a:t>
            </a:r>
            <a:r>
              <a:rPr lang="uk-UA" dirty="0" smtClean="0">
                <a:latin typeface="Times New Roman"/>
                <a:cs typeface="Times New Roman"/>
              </a:rPr>
              <a:t>і в літературних творах</a:t>
            </a:r>
            <a:endParaRPr lang="uk-U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608512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2356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Місце для вмісту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60623753"/>
              </p:ext>
            </p:extLst>
          </p:nvPr>
        </p:nvGraphicFramePr>
        <p:xfrm>
          <a:off x="611560" y="116632"/>
          <a:ext cx="3733637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637"/>
              </a:tblGrid>
              <a:tr h="6552728">
                <a:tc>
                  <a:txBody>
                    <a:bodyPr/>
                    <a:lstStyle/>
                    <a:p>
                      <a:pPr algn="ctr"/>
                      <a:r>
                        <a:rPr lang="uk-UA" sz="1600" b="1" kern="12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+mn-ea"/>
                          <a:cs typeface="+mn-cs"/>
                        </a:rPr>
                        <a:t>«Лісова пісня» Лесі Українки</a:t>
                      </a:r>
                    </a:p>
                    <a:p>
                      <a:pPr algn="ctr"/>
                      <a:r>
                        <a:rPr lang="uk-UA" sz="1600" b="1" kern="12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+mn-ea"/>
                          <a:cs typeface="+mn-cs"/>
                        </a:rPr>
                        <a:t>(дзеркальний перетин)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1. Драма-феєрія в 3-х діях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СПИС ДІЯЧІВ «ЛІСОВОЇ ПІСНІ»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ПРОЛОГ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«Той, що греблі рве». Русалка.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***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1257. Мавко!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1258. ти з мене душу виймеш!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1259. М а в к а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1260. Вийму, </a:t>
                      </a:r>
                      <a:r>
                        <a:rPr lang="uk-UA" sz="16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вийму</a:t>
                      </a:r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!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1261. Візьму собі твою співочу душу,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1262. а серденько словами зачарую...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1263. Я цілуватиму вустонька гожі,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 * *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2035.На устах застиг щасливий усміх.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2036. Він сидить без руху.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2037. Сніг шапкою наліг йому на голову,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запорошив усю постать</a:t>
                      </a: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2038. і падає, </a:t>
                      </a:r>
                      <a:r>
                        <a:rPr lang="uk-UA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падає</a:t>
                      </a:r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без кінця...</a:t>
                      </a:r>
                    </a:p>
                    <a:p>
                      <a:endParaRPr lang="uk-UA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uk-UA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uk-UA" sz="1600" dirty="0">
                        <a:solidFill>
                          <a:schemeClr val="bg1"/>
                        </a:solidFill>
                      </a:endParaRPr>
                    </a:p>
                  </a:txBody>
                  <a:tcPr marL="79684" marR="79684"/>
                </a:tc>
              </a:tr>
            </a:tbl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sz="quarter" idx="14"/>
          </p:nvPr>
        </p:nvSpPr>
        <p:spPr>
          <a:xfrm>
            <a:off x="4800600" y="260648"/>
            <a:ext cx="3733800" cy="5616624"/>
          </a:xfrm>
        </p:spPr>
        <p:txBody>
          <a:bodyPr/>
          <a:lstStyle/>
          <a:p>
            <a:pPr algn="just"/>
            <a:r>
              <a:rPr lang="uk-UA" sz="2400" dirty="0"/>
              <a:t>Дослідники </a:t>
            </a:r>
            <a:r>
              <a:rPr lang="uk-UA" sz="2400" dirty="0" smtClean="0"/>
              <a:t>творчості Т.Г.Шевченка,  </a:t>
            </a:r>
            <a:r>
              <a:rPr lang="uk-UA" sz="2400" dirty="0"/>
              <a:t>І.Франка, Л. Українки, </a:t>
            </a:r>
            <a:endParaRPr lang="uk-UA" sz="2400" dirty="0" smtClean="0"/>
          </a:p>
          <a:p>
            <a:pPr algn="just"/>
            <a:r>
              <a:rPr lang="uk-UA" sz="2400" dirty="0" smtClean="0"/>
              <a:t> О.Кобилянської</a:t>
            </a:r>
            <a:r>
              <a:rPr lang="uk-UA" sz="2400" dirty="0"/>
              <a:t>,  зауважили пропорційну узгодженість крупних шматків, де </a:t>
            </a:r>
            <a:r>
              <a:rPr lang="uk-UA" sz="2400" dirty="0" err="1"/>
              <a:t>„золотий</a:t>
            </a:r>
            <a:r>
              <a:rPr lang="uk-UA" sz="2400" dirty="0"/>
              <a:t> поділ” з постійним коефіцієнтом </a:t>
            </a:r>
            <a:r>
              <a:rPr lang="uk-UA" sz="2400" dirty="0" err="1" smtClean="0"/>
              <a:t>фі</a:t>
            </a:r>
            <a:r>
              <a:rPr lang="en-US" sz="2400" dirty="0" smtClean="0"/>
              <a:t> </a:t>
            </a:r>
            <a:r>
              <a:rPr lang="en-US" sz="2400" dirty="0"/>
              <a:t>≈ 0,62 </a:t>
            </a:r>
            <a:r>
              <a:rPr lang="uk-UA" sz="2400" dirty="0"/>
              <a:t>припадає на рядки, в яких виявляється  або переломний момент у змісті твору, або основний ідейний акцент. </a:t>
            </a:r>
          </a:p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941168"/>
            <a:ext cx="1143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321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274638"/>
            <a:ext cx="7922840" cy="1354162"/>
          </a:xfrm>
        </p:spPr>
        <p:txBody>
          <a:bodyPr/>
          <a:lstStyle/>
          <a:p>
            <a:r>
              <a:rPr lang="uk-UA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Секція практиків</a:t>
            </a:r>
            <a:br>
              <a:rPr lang="uk-UA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Музика</a:t>
            </a:r>
            <a:endParaRPr lang="uk-UA" sz="4000" dirty="0"/>
          </a:p>
        </p:txBody>
      </p:sp>
      <p:pic>
        <p:nvPicPr>
          <p:cNvPr id="2050" name="Picture 2" descr="C:\Users\Пользователь\Pictures\1\DSC_025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92429" y="1864356"/>
            <a:ext cx="5781596" cy="387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Pictures\1\DSC_02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4968553" cy="351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908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1" y="0"/>
            <a:ext cx="925252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Місце для вмісту 6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856984" cy="6408712"/>
          </a:xfrm>
        </p:spPr>
        <p:txBody>
          <a:bodyPr>
            <a:normAutofit/>
          </a:bodyPr>
          <a:lstStyle/>
          <a:p>
            <a:pPr algn="just"/>
            <a:r>
              <a:rPr lang="ru-RU" sz="3200" dirty="0" err="1" smtClean="0"/>
              <a:t>Кульмінація</a:t>
            </a:r>
            <a:r>
              <a:rPr lang="ru-RU" sz="3200" dirty="0" smtClean="0"/>
              <a:t> </a:t>
            </a:r>
            <a:r>
              <a:rPr lang="ru-RU" sz="3200" dirty="0" err="1"/>
              <a:t>багатьох</a:t>
            </a:r>
            <a:r>
              <a:rPr lang="ru-RU" sz="3200" dirty="0"/>
              <a:t> </a:t>
            </a:r>
            <a:r>
              <a:rPr lang="ru-RU" sz="3200" dirty="0" err="1"/>
              <a:t>музичних</a:t>
            </a:r>
            <a:r>
              <a:rPr lang="ru-RU" sz="3200" dirty="0"/>
              <a:t> </a:t>
            </a:r>
            <a:r>
              <a:rPr lang="ru-RU" sz="3200" dirty="0" err="1" smtClean="0"/>
              <a:t>творів</a:t>
            </a:r>
            <a:r>
              <a:rPr lang="ru-RU" sz="3200" dirty="0" smtClean="0"/>
              <a:t>, </a:t>
            </a:r>
            <a:r>
              <a:rPr lang="ru-RU" sz="3200" dirty="0" err="1" smtClean="0"/>
              <a:t>подібно</a:t>
            </a:r>
            <a:r>
              <a:rPr lang="ru-RU" sz="3200" dirty="0" smtClean="0"/>
              <a:t> до </a:t>
            </a:r>
            <a:r>
              <a:rPr lang="ru-RU" sz="3200" dirty="0" err="1" smtClean="0"/>
              <a:t>літературних</a:t>
            </a:r>
            <a:r>
              <a:rPr lang="ru-RU" sz="3200" dirty="0" smtClean="0"/>
              <a:t> </a:t>
            </a:r>
            <a:r>
              <a:rPr lang="ru-RU" sz="3200" dirty="0" err="1" smtClean="0"/>
              <a:t>творів</a:t>
            </a:r>
            <a:r>
              <a:rPr lang="ru-RU" sz="3200" dirty="0" smtClean="0"/>
              <a:t>, </a:t>
            </a:r>
            <a:r>
              <a:rPr lang="ru-RU" sz="3200" dirty="0" err="1"/>
              <a:t>розташовується</a:t>
            </a:r>
            <a:r>
              <a:rPr lang="ru-RU" sz="3200" dirty="0"/>
              <a:t> не в </a:t>
            </a:r>
            <a:r>
              <a:rPr lang="ru-RU" sz="3200" dirty="0" err="1"/>
              <a:t>центрі</a:t>
            </a:r>
            <a:r>
              <a:rPr lang="ru-RU" sz="3200" dirty="0"/>
              <a:t>, а </a:t>
            </a:r>
            <a:r>
              <a:rPr lang="ru-RU" sz="3200" dirty="0" err="1"/>
              <a:t>трохи</a:t>
            </a:r>
            <a:r>
              <a:rPr lang="ru-RU" sz="3200" dirty="0"/>
              <a:t> </a:t>
            </a:r>
            <a:r>
              <a:rPr lang="ru-RU" sz="3200" dirty="0" err="1"/>
              <a:t>зміщена</a:t>
            </a:r>
            <a:r>
              <a:rPr lang="ru-RU" sz="3200" dirty="0"/>
              <a:t> до </a:t>
            </a:r>
            <a:r>
              <a:rPr lang="ru-RU" sz="3200" dirty="0" err="1"/>
              <a:t>кінця</a:t>
            </a:r>
            <a:r>
              <a:rPr lang="ru-RU" sz="3200" dirty="0"/>
              <a:t> </a:t>
            </a:r>
            <a:r>
              <a:rPr lang="ru-RU" sz="3200" dirty="0" err="1"/>
              <a:t>твору</a:t>
            </a:r>
            <a:r>
              <a:rPr lang="ru-RU" sz="3200" dirty="0"/>
              <a:t> у </a:t>
            </a:r>
            <a:r>
              <a:rPr lang="ru-RU" sz="3200" dirty="0" err="1"/>
              <a:t>співвідношенні</a:t>
            </a:r>
            <a:r>
              <a:rPr lang="ru-RU" sz="3200" dirty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62:38=</a:t>
            </a:r>
            <a:r>
              <a:rPr lang="el-GR" sz="32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φ</a:t>
            </a:r>
            <a:r>
              <a:rPr lang="ru-RU" sz="3200" dirty="0" smtClean="0"/>
              <a:t>. Практично </a:t>
            </a:r>
            <a:r>
              <a:rPr lang="ru-RU" sz="3200" dirty="0"/>
              <a:t>у кожного композитора – </a:t>
            </a:r>
            <a:r>
              <a:rPr lang="ru-RU" sz="3200" dirty="0" err="1"/>
              <a:t>прихильника</a:t>
            </a:r>
            <a:r>
              <a:rPr lang="ru-RU" sz="3200" dirty="0"/>
              <a:t> </a:t>
            </a:r>
            <a:r>
              <a:rPr lang="ru-RU" sz="3200" dirty="0" err="1"/>
              <a:t>гармонійного</a:t>
            </a:r>
            <a:r>
              <a:rPr lang="ru-RU" sz="3200" dirty="0"/>
              <a:t> стилю </a:t>
            </a:r>
            <a:r>
              <a:rPr lang="ru-RU" sz="3200" dirty="0" err="1"/>
              <a:t>можна</a:t>
            </a:r>
            <a:r>
              <a:rPr lang="ru-RU" sz="3200" dirty="0"/>
              <a:t> </a:t>
            </a:r>
            <a:r>
              <a:rPr lang="ru-RU" sz="3200" dirty="0" err="1"/>
              <a:t>знайти</a:t>
            </a:r>
            <a:r>
              <a:rPr lang="ru-RU" sz="3200" dirty="0"/>
              <a:t> </a:t>
            </a:r>
            <a:r>
              <a:rPr lang="ru-RU" sz="3200" dirty="0" err="1"/>
              <a:t>подібну</a:t>
            </a:r>
            <a:r>
              <a:rPr lang="ru-RU" sz="3200" dirty="0"/>
              <a:t> </a:t>
            </a:r>
            <a:r>
              <a:rPr lang="ru-RU" sz="3200" dirty="0" err="1"/>
              <a:t>музичну</a:t>
            </a:r>
            <a:r>
              <a:rPr lang="ru-RU" sz="3200" dirty="0"/>
              <a:t> структуру: 5</a:t>
            </a:r>
            <a:r>
              <a:rPr lang="ru-RU" sz="3200" dirty="0" smtClean="0"/>
              <a:t> </a:t>
            </a:r>
            <a:r>
              <a:rPr lang="ru-RU" sz="3200" dirty="0" err="1"/>
              <a:t>тактів</a:t>
            </a:r>
            <a:r>
              <a:rPr lang="ru-RU" sz="3200" dirty="0"/>
              <a:t> </a:t>
            </a:r>
            <a:r>
              <a:rPr lang="ru-RU" sz="3200" dirty="0" err="1"/>
              <a:t>підйому</a:t>
            </a:r>
            <a:r>
              <a:rPr lang="ru-RU" sz="3200" dirty="0"/>
              <a:t> і 3</a:t>
            </a:r>
            <a:r>
              <a:rPr lang="ru-RU" sz="3200" dirty="0" smtClean="0"/>
              <a:t> </a:t>
            </a:r>
            <a:r>
              <a:rPr lang="ru-RU" sz="3200" dirty="0" err="1"/>
              <a:t>такти</a:t>
            </a:r>
            <a:r>
              <a:rPr lang="ru-RU" sz="3200" dirty="0"/>
              <a:t> </a:t>
            </a:r>
            <a:r>
              <a:rPr lang="ru-RU" sz="3200" dirty="0" err="1" smtClean="0"/>
              <a:t>узвозу</a:t>
            </a:r>
            <a:r>
              <a:rPr lang="ru-RU" sz="3200" dirty="0" smtClean="0"/>
              <a:t> (</a:t>
            </a:r>
            <a:r>
              <a:rPr lang="ru-RU" sz="3200" dirty="0" smtClean="0">
                <a:solidFill>
                  <a:srgbClr val="FF0000"/>
                </a:solidFill>
              </a:rPr>
              <a:t>5:3=</a:t>
            </a:r>
            <a:r>
              <a:rPr lang="el-GR" sz="32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φ</a:t>
            </a:r>
            <a:r>
              <a:rPr lang="uk-UA" sz="3200" dirty="0" smtClean="0">
                <a:latin typeface="Times New Roman"/>
                <a:cs typeface="Times New Roman"/>
              </a:rPr>
              <a:t>)</a:t>
            </a:r>
            <a:r>
              <a:rPr lang="ru-RU" sz="3200" dirty="0" smtClean="0"/>
              <a:t>. </a:t>
            </a:r>
            <a:r>
              <a:rPr lang="ru-RU" sz="3200" dirty="0" err="1"/>
              <a:t>Це</a:t>
            </a:r>
            <a:r>
              <a:rPr lang="ru-RU" sz="3200" dirty="0"/>
              <a:t> говорить про те, </a:t>
            </a:r>
            <a:r>
              <a:rPr lang="ru-RU" sz="3200" dirty="0" err="1"/>
              <a:t>що</a:t>
            </a:r>
            <a:r>
              <a:rPr lang="ru-RU" sz="3200" dirty="0"/>
              <a:t> метод золотого </a:t>
            </a:r>
            <a:r>
              <a:rPr lang="ru-RU" sz="3200" dirty="0" err="1"/>
              <a:t>перетину</a:t>
            </a:r>
            <a:r>
              <a:rPr lang="ru-RU" sz="3200" dirty="0"/>
              <a:t> активно </a:t>
            </a:r>
            <a:r>
              <a:rPr lang="ru-RU" sz="3200" dirty="0" err="1"/>
              <a:t>застосовувався</a:t>
            </a:r>
            <a:r>
              <a:rPr lang="ru-RU" sz="3200" dirty="0"/>
              <a:t> композиторами </a:t>
            </a:r>
            <a:r>
              <a:rPr lang="ru-RU" sz="3200" dirty="0" err="1"/>
              <a:t>свідомо</a:t>
            </a:r>
            <a:r>
              <a:rPr lang="ru-RU" sz="3200" dirty="0"/>
              <a:t>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несвідомо</a:t>
            </a:r>
            <a:r>
              <a:rPr lang="ru-RU" sz="3200" dirty="0"/>
              <a:t>. </a:t>
            </a:r>
            <a:r>
              <a:rPr lang="ru-RU" sz="3200" dirty="0" err="1"/>
              <a:t>Ймовірно</a:t>
            </a:r>
            <a:r>
              <a:rPr lang="ru-RU" sz="3200" dirty="0"/>
              <a:t>, </a:t>
            </a:r>
            <a:r>
              <a:rPr lang="ru-RU" sz="3200" dirty="0" err="1" smtClean="0"/>
              <a:t>таке</a:t>
            </a:r>
            <a:r>
              <a:rPr lang="ru-RU" sz="3200" dirty="0" smtClean="0"/>
              <a:t> </a:t>
            </a:r>
            <a:r>
              <a:rPr lang="ru-RU" sz="3200" dirty="0" err="1" smtClean="0"/>
              <a:t>структурне</a:t>
            </a:r>
            <a:r>
              <a:rPr lang="ru-RU" sz="3200" dirty="0" smtClean="0"/>
              <a:t> </a:t>
            </a:r>
            <a:r>
              <a:rPr lang="ru-RU" sz="3200" dirty="0" err="1"/>
              <a:t>розташування</a:t>
            </a:r>
            <a:r>
              <a:rPr lang="ru-RU" sz="3200" dirty="0"/>
              <a:t> </a:t>
            </a:r>
            <a:r>
              <a:rPr lang="ru-RU" sz="3200" dirty="0" err="1"/>
              <a:t>кульмінаційних</a:t>
            </a:r>
            <a:r>
              <a:rPr lang="ru-RU" sz="3200" dirty="0"/>
              <a:t> </a:t>
            </a:r>
            <a:r>
              <a:rPr lang="ru-RU" sz="3200" dirty="0" err="1"/>
              <a:t>моментів</a:t>
            </a:r>
            <a:r>
              <a:rPr lang="ru-RU" sz="3200" dirty="0"/>
              <a:t> </a:t>
            </a:r>
            <a:r>
              <a:rPr lang="ru-RU" sz="3200" dirty="0" err="1"/>
              <a:t>надає</a:t>
            </a:r>
            <a:r>
              <a:rPr lang="ru-RU" sz="3200" dirty="0"/>
              <a:t> </a:t>
            </a:r>
            <a:r>
              <a:rPr lang="ru-RU" sz="3200" dirty="0" err="1"/>
              <a:t>музичному</a:t>
            </a:r>
            <a:r>
              <a:rPr lang="ru-RU" sz="3200" dirty="0"/>
              <a:t> </a:t>
            </a:r>
            <a:r>
              <a:rPr lang="ru-RU" sz="3200" dirty="0" err="1"/>
              <a:t>твору</a:t>
            </a:r>
            <a:r>
              <a:rPr lang="ru-RU" sz="3200" dirty="0"/>
              <a:t> </a:t>
            </a:r>
            <a:r>
              <a:rPr lang="ru-RU" sz="3200" dirty="0" err="1"/>
              <a:t>гармонійне</a:t>
            </a:r>
            <a:r>
              <a:rPr lang="ru-RU" sz="3200" dirty="0"/>
              <a:t> </a:t>
            </a:r>
            <a:r>
              <a:rPr lang="ru-RU" sz="3200" dirty="0" err="1"/>
              <a:t>звучання</a:t>
            </a:r>
            <a:r>
              <a:rPr lang="ru-RU" sz="3200" dirty="0"/>
              <a:t> і </a:t>
            </a:r>
            <a:r>
              <a:rPr lang="ru-RU" sz="3200" dirty="0" err="1"/>
              <a:t>емоційне</a:t>
            </a:r>
            <a:r>
              <a:rPr lang="ru-RU" sz="3200" dirty="0"/>
              <a:t> </a:t>
            </a:r>
            <a:r>
              <a:rPr lang="ru-RU" sz="3200" dirty="0" err="1"/>
              <a:t>забарвлення</a:t>
            </a:r>
            <a:r>
              <a:rPr lang="ru-RU" sz="3200" dirty="0" smtClean="0"/>
              <a:t>.</a:t>
            </a:r>
            <a:r>
              <a:rPr lang="ru-RU" sz="3200" dirty="0"/>
              <a:t> </a:t>
            </a:r>
          </a:p>
          <a:p>
            <a:pPr algn="just"/>
            <a:endParaRPr lang="ru-RU" sz="2400" dirty="0"/>
          </a:p>
          <a:p>
            <a:pPr algn="just"/>
            <a:endParaRPr lang="ru-RU" dirty="0"/>
          </a:p>
          <a:p>
            <a:pPr algn="just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9962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105400"/>
            <a:ext cx="4499992" cy="1752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107504" y="1484784"/>
            <a:ext cx="4536504" cy="5184576"/>
          </a:xfrm>
        </p:spPr>
        <p:txBody>
          <a:bodyPr>
            <a:normAutofit/>
          </a:bodyPr>
          <a:lstStyle/>
          <a:p>
            <a:pPr algn="just"/>
            <a:r>
              <a:rPr lang="uk-UA" dirty="0"/>
              <a:t>Ще Піфагор і його учні, які досліджували гармонію, помітили, що висота звуку при даному натягу струни залежить від її довжини. Якщо вкоротити струну вдвічі, то дістанемо звук на октаву вищий. </a:t>
            </a:r>
            <a:endParaRPr lang="uk-UA" dirty="0" smtClean="0"/>
          </a:p>
          <a:p>
            <a:pPr algn="just"/>
            <a:r>
              <a:rPr lang="ru-RU" dirty="0"/>
              <a:t>У </a:t>
            </a:r>
            <a:r>
              <a:rPr lang="ru-RU" dirty="0" err="1"/>
              <a:t>таблиці</a:t>
            </a:r>
            <a:r>
              <a:rPr lang="ru-RU" dirty="0"/>
              <a:t> подано </a:t>
            </a:r>
            <a:r>
              <a:rPr lang="ru-RU" dirty="0" err="1"/>
              <a:t>відношення</a:t>
            </a:r>
            <a:r>
              <a:rPr lang="ru-RU" dirty="0"/>
              <a:t> </a:t>
            </a:r>
            <a:r>
              <a:rPr lang="ru-RU" dirty="0" err="1"/>
              <a:t>довжин</a:t>
            </a:r>
            <a:r>
              <a:rPr lang="ru-RU" dirty="0"/>
              <a:t> струн, звуки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становлять</a:t>
            </a:r>
            <a:r>
              <a:rPr lang="ru-RU" dirty="0"/>
              <a:t> </a:t>
            </a: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музичні</a:t>
            </a:r>
            <a:r>
              <a:rPr lang="ru-RU" dirty="0"/>
              <a:t> </a:t>
            </a:r>
            <a:r>
              <a:rPr lang="ru-RU" dirty="0" err="1"/>
              <a:t>інтервали</a:t>
            </a:r>
            <a:r>
              <a:rPr lang="ru-RU" dirty="0"/>
              <a:t> у межах </a:t>
            </a:r>
            <a:r>
              <a:rPr lang="ru-RU" dirty="0" err="1"/>
              <a:t>однієї</a:t>
            </a:r>
            <a:r>
              <a:rPr lang="ru-RU" dirty="0"/>
              <a:t> (</a:t>
            </a:r>
            <a:r>
              <a:rPr lang="ru-RU" dirty="0" err="1"/>
              <a:t>темперованої</a:t>
            </a:r>
            <a:r>
              <a:rPr lang="ru-RU" dirty="0"/>
              <a:t>) </a:t>
            </a:r>
            <a:r>
              <a:rPr lang="ru-RU" dirty="0" err="1"/>
              <a:t>гами</a:t>
            </a:r>
            <a:r>
              <a:rPr lang="ru-RU" dirty="0"/>
              <a:t>. </a:t>
            </a:r>
          </a:p>
          <a:p>
            <a:pPr algn="just"/>
            <a:r>
              <a:rPr lang="el-GR" dirty="0" smtClean="0"/>
              <a:t> </a:t>
            </a:r>
            <a:r>
              <a:rPr lang="uk-UA" dirty="0">
                <a:solidFill>
                  <a:srgbClr val="FF0000"/>
                </a:solidFill>
              </a:rPr>
              <a:t>Зіставляючи </a:t>
            </a:r>
            <a:r>
              <a:rPr lang="uk-UA" dirty="0" smtClean="0">
                <a:solidFill>
                  <a:srgbClr val="FF0000"/>
                </a:solidFill>
              </a:rPr>
              <a:t>ці </a:t>
            </a:r>
            <a:r>
              <a:rPr lang="uk-UA" dirty="0">
                <a:solidFill>
                  <a:srgbClr val="FF0000"/>
                </a:solidFill>
              </a:rPr>
              <a:t>відношення з </a:t>
            </a:r>
            <a:r>
              <a:rPr lang="uk-UA" dirty="0" smtClean="0">
                <a:solidFill>
                  <a:srgbClr val="FF0000"/>
                </a:solidFill>
              </a:rPr>
              <a:t>числом </a:t>
            </a:r>
            <a:r>
              <a:rPr lang="el-GR" dirty="0" smtClean="0">
                <a:solidFill>
                  <a:srgbClr val="FF0000"/>
                </a:solidFill>
                <a:latin typeface="Times New Roman"/>
                <a:cs typeface="Times New Roman"/>
              </a:rPr>
              <a:t>φ</a:t>
            </a:r>
            <a:r>
              <a:rPr lang="uk-UA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uk-UA" dirty="0" smtClean="0"/>
              <a:t>впевнюємося</a:t>
            </a:r>
            <a:r>
              <a:rPr lang="uk-UA" dirty="0"/>
              <a:t>, що найближчими до нього будуть значення 0,625 і 0,600, які відповідають малій і великій секстам. </a:t>
            </a:r>
            <a:r>
              <a:rPr lang="uk-UA" dirty="0">
                <a:solidFill>
                  <a:srgbClr val="FF0000"/>
                </a:solidFill>
              </a:rPr>
              <a:t>Обидві сексти належать до найприємніших для слуху інтервалів.</a:t>
            </a:r>
            <a:r>
              <a:rPr lang="uk-UA" dirty="0"/>
              <a:t> Вони відповідають більшій частині поділеної у золотому відношенні з надлишком (5/8) і недостачею (3/5) довжини струни основного тону</a:t>
            </a:r>
            <a:r>
              <a:rPr lang="uk-UA" dirty="0" smtClean="0"/>
              <a:t>.</a:t>
            </a:r>
            <a:r>
              <a:rPr lang="uk-UA" dirty="0"/>
              <a:t> </a:t>
            </a:r>
          </a:p>
          <a:p>
            <a:pPr algn="just"/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4"/>
          </p:nvPr>
        </p:nvSpPr>
        <p:spPr>
          <a:xfrm>
            <a:off x="4800600" y="980728"/>
            <a:ext cx="4163888" cy="561662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Золота </a:t>
            </a:r>
            <a:r>
              <a:rPr lang="ru-RU" sz="2400" b="1" dirty="0" err="1">
                <a:solidFill>
                  <a:srgbClr val="FFFF00"/>
                </a:solidFill>
              </a:rPr>
              <a:t>пропорція</a:t>
            </a:r>
            <a:r>
              <a:rPr lang="ru-RU" sz="2400" b="1" dirty="0">
                <a:solidFill>
                  <a:srgbClr val="FFFF00"/>
                </a:solidFill>
              </a:rPr>
              <a:t> у </a:t>
            </a:r>
            <a:r>
              <a:rPr lang="ru-RU" sz="2400" b="1" dirty="0" err="1">
                <a:solidFill>
                  <a:srgbClr val="FFFF00"/>
                </a:solidFill>
              </a:rPr>
              <a:t>музиці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ru-RU" sz="1800" i="1" dirty="0"/>
              <a:t>Прима 1:1=1,00000</a:t>
            </a:r>
            <a:endParaRPr lang="ru-RU" sz="1800" dirty="0"/>
          </a:p>
          <a:p>
            <a:r>
              <a:rPr lang="ru-RU" sz="1800" i="1" dirty="0"/>
              <a:t>Секунда 8:9 = 0,88888</a:t>
            </a:r>
            <a:endParaRPr lang="ru-RU" sz="1800" dirty="0"/>
          </a:p>
          <a:p>
            <a:r>
              <a:rPr lang="ru-RU" sz="1800" i="1" dirty="0"/>
              <a:t>Мала </a:t>
            </a:r>
            <a:r>
              <a:rPr lang="ru-RU" sz="1800" i="1" dirty="0" err="1"/>
              <a:t>терція</a:t>
            </a:r>
            <a:r>
              <a:rPr lang="ru-RU" sz="1800" i="1" dirty="0"/>
              <a:t> 5:6=0,83333</a:t>
            </a:r>
            <a:endParaRPr lang="ru-RU" sz="1800" dirty="0"/>
          </a:p>
          <a:p>
            <a:r>
              <a:rPr lang="ru-RU" sz="1800" i="1" dirty="0"/>
              <a:t>Велика </a:t>
            </a:r>
            <a:r>
              <a:rPr lang="ru-RU" sz="1800" i="1" dirty="0" err="1"/>
              <a:t>терція</a:t>
            </a:r>
            <a:r>
              <a:rPr lang="ru-RU" sz="1800" i="1" dirty="0"/>
              <a:t> 4:5=0,80000</a:t>
            </a:r>
            <a:endParaRPr lang="ru-RU" sz="1800" dirty="0"/>
          </a:p>
          <a:p>
            <a:r>
              <a:rPr lang="ru-RU" sz="1800" i="1" dirty="0"/>
              <a:t>Кварта 3:4=0,75000</a:t>
            </a:r>
            <a:endParaRPr lang="ru-RU" sz="1800" dirty="0"/>
          </a:p>
          <a:p>
            <a:r>
              <a:rPr lang="ru-RU" sz="1800" i="1" dirty="0" err="1"/>
              <a:t>Квінта</a:t>
            </a:r>
            <a:r>
              <a:rPr lang="ru-RU" sz="1800" i="1" dirty="0"/>
              <a:t> 2:3=0,66666</a:t>
            </a:r>
            <a:endParaRPr lang="ru-RU" sz="1800" dirty="0"/>
          </a:p>
          <a:p>
            <a:r>
              <a:rPr lang="ru-RU" sz="1800" i="1" dirty="0">
                <a:solidFill>
                  <a:srgbClr val="FF0000"/>
                </a:solidFill>
              </a:rPr>
              <a:t>Мала секста 5:8=0,62500</a:t>
            </a:r>
            <a:endParaRPr lang="ru-RU" sz="1800" dirty="0">
              <a:solidFill>
                <a:srgbClr val="FF0000"/>
              </a:solidFill>
            </a:endParaRPr>
          </a:p>
          <a:p>
            <a:r>
              <a:rPr lang="ru-RU" sz="1800" i="1" dirty="0">
                <a:solidFill>
                  <a:srgbClr val="FF0000"/>
                </a:solidFill>
              </a:rPr>
              <a:t>Велика секста 3:5=0,60000</a:t>
            </a:r>
            <a:endParaRPr lang="ru-RU" sz="1800" dirty="0">
              <a:solidFill>
                <a:srgbClr val="FF0000"/>
              </a:solidFill>
            </a:endParaRPr>
          </a:p>
          <a:p>
            <a:r>
              <a:rPr lang="ru-RU" sz="1800" i="1" dirty="0"/>
              <a:t>Септима 8:15=0,53333</a:t>
            </a:r>
            <a:endParaRPr lang="ru-RU" sz="1800" dirty="0"/>
          </a:p>
          <a:p>
            <a:r>
              <a:rPr lang="ru-RU" sz="1800" i="1" dirty="0"/>
              <a:t>Октава </a:t>
            </a:r>
            <a:r>
              <a:rPr lang="ru-RU" sz="1800" i="1" dirty="0" smtClean="0"/>
              <a:t>1:2=0,50000</a:t>
            </a:r>
            <a:r>
              <a:rPr lang="ru-RU" sz="1800" dirty="0"/>
              <a:t> </a:t>
            </a:r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Залежність висоти звуку від довжини струни</a:t>
            </a:r>
            <a:endParaRPr lang="uk-UA" b="1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0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</a:rPr>
              <a:t>Ми  об</a:t>
            </a:r>
            <a:r>
              <a:rPr lang="en-US" sz="4800" b="1" dirty="0" smtClean="0">
                <a:solidFill>
                  <a:srgbClr val="FF0000"/>
                </a:solidFill>
              </a:rPr>
              <a:t>’</a:t>
            </a:r>
            <a:r>
              <a:rPr lang="uk-UA" sz="4800" b="1" dirty="0" smtClean="0">
                <a:solidFill>
                  <a:srgbClr val="FF0000"/>
                </a:solidFill>
              </a:rPr>
              <a:t>єднались у секції:</a:t>
            </a:r>
            <a:endParaRPr lang="uk-UA" sz="48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52219522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2633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Місце для вмісту 7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712968" cy="1656184"/>
          </a:xfrm>
        </p:spPr>
        <p:txBody>
          <a:bodyPr>
            <a:normAutofit fontScale="85000" lnSpcReduction="1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32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Виявляється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ru-RU" sz="32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чим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талановитіший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композитор, </a:t>
            </a:r>
            <a:endParaRPr lang="ru-RU" sz="32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 algn="ctr">
              <a:buNone/>
            </a:pPr>
            <a:r>
              <a:rPr lang="ru-RU" sz="3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тим</a:t>
            </a:r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 </a:t>
            </a:r>
            <a:r>
              <a:rPr lang="ru-RU" sz="32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більшій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кількості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його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творів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знайдено</a:t>
            </a:r>
            <a:r>
              <a:rPr lang="ru-RU" sz="32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32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 algn="ctr">
              <a:buNone/>
            </a:pPr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золоту </a:t>
            </a:r>
            <a:r>
              <a:rPr lang="ru-RU" sz="3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пропорцію</a:t>
            </a:r>
            <a:endParaRPr lang="uk-UA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71296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516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вмісту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14"/>
          </p:nvPr>
        </p:nvSpPr>
        <p:spPr>
          <a:xfrm>
            <a:off x="4800600" y="836712"/>
            <a:ext cx="4163888" cy="5760640"/>
          </a:xfrm>
        </p:spPr>
        <p:txBody>
          <a:bodyPr>
            <a:normAutofit/>
          </a:bodyPr>
          <a:lstStyle/>
          <a:p>
            <a:pPr algn="just"/>
            <a:r>
              <a:rPr lang="uk-UA" sz="2000" dirty="0"/>
              <a:t>Славетні італійські майстри смичкових інструментів Н.Аматі (1596-1684) і А.</a:t>
            </a:r>
            <a:r>
              <a:rPr lang="uk-UA" sz="2000" dirty="0" err="1"/>
              <a:t>Страдіварі</a:t>
            </a:r>
            <a:r>
              <a:rPr lang="uk-UA" sz="2000" dirty="0"/>
              <a:t> (1644-1737) свідомо застосовували пропорцію золотого перерізу, надаючи своїм виробам привабливого зовнішнього вигляду. </a:t>
            </a:r>
            <a:endParaRPr lang="uk-UA" sz="2000" dirty="0" smtClean="0"/>
          </a:p>
          <a:p>
            <a:pPr algn="just"/>
            <a:r>
              <a:rPr lang="uk-UA" sz="2000" dirty="0" smtClean="0"/>
              <a:t>Ми </a:t>
            </a:r>
            <a:r>
              <a:rPr lang="uk-UA" sz="2000" dirty="0"/>
              <a:t>не маємо відомостей про те, як </a:t>
            </a:r>
            <a:r>
              <a:rPr lang="uk-UA" sz="2000" dirty="0" smtClean="0"/>
              <a:t>впливає  застосування </a:t>
            </a:r>
            <a:r>
              <a:rPr lang="uk-UA" sz="2000" dirty="0"/>
              <a:t>золотого перерізу при зовнішньому оформленні скрипки </a:t>
            </a:r>
            <a:r>
              <a:rPr lang="uk-UA" sz="2000" dirty="0" smtClean="0"/>
              <a:t>на якість </a:t>
            </a:r>
            <a:r>
              <a:rPr lang="uk-UA" sz="2000" dirty="0"/>
              <a:t>звуку, але безперечним є те, що це не зашкодило смичковим інструментам, створеними знаменитими італійськими майстрами, стати і лишатися найкращими до нашого часу</a:t>
            </a:r>
            <a:r>
              <a:rPr lang="uk-UA" sz="2000" dirty="0" smtClean="0"/>
              <a:t>.</a:t>
            </a:r>
            <a:r>
              <a:rPr lang="uk-UA" sz="2000" dirty="0"/>
              <a:t> </a:t>
            </a:r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924800" cy="65293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Число </a:t>
            </a:r>
            <a:r>
              <a:rPr lang="el-G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φ</a:t>
            </a:r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і в скрипці </a:t>
            </a:r>
            <a:r>
              <a:rPr lang="uk-UA" sz="44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С</a:t>
            </a:r>
            <a:r>
              <a:rPr lang="uk-UA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традіварі</a:t>
            </a:r>
            <a:endParaRPr lang="uk-UA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4874729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70334"/>
            <a:ext cx="4752528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68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56895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вмісту 1"/>
          <p:cNvSpPr>
            <a:spLocks noGrp="1"/>
          </p:cNvSpPr>
          <p:nvPr>
            <p:ph sz="quarter" idx="13"/>
          </p:nvPr>
        </p:nvSpPr>
        <p:spPr>
          <a:xfrm>
            <a:off x="251520" y="1600200"/>
            <a:ext cx="8640960" cy="492514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 </a:t>
            </a:r>
            <a:r>
              <a:rPr lang="ru-RU" sz="2800" dirty="0" err="1" smtClean="0"/>
              <a:t>відомій</a:t>
            </a:r>
            <a:r>
              <a:rPr lang="ru-RU" sz="2800" dirty="0" smtClean="0"/>
              <a:t> </a:t>
            </a:r>
            <a:r>
              <a:rPr lang="ru-RU" sz="2800" dirty="0" err="1"/>
              <a:t>Сонаті</a:t>
            </a:r>
            <a:r>
              <a:rPr lang="ru-RU" sz="2800" dirty="0"/>
              <a:t> №10 Моцарта </a:t>
            </a:r>
            <a:r>
              <a:rPr lang="ru-RU" sz="2800" dirty="0" err="1"/>
              <a:t>всього</a:t>
            </a:r>
            <a:r>
              <a:rPr lang="ru-RU" sz="2800" dirty="0"/>
              <a:t> 73 </a:t>
            </a:r>
            <a:r>
              <a:rPr lang="ru-RU" sz="2800" dirty="0" err="1"/>
              <a:t>такти</a:t>
            </a:r>
            <a:r>
              <a:rPr lang="ru-RU" sz="2800" dirty="0"/>
              <a:t>. Перша </a:t>
            </a:r>
            <a:r>
              <a:rPr lang="ru-RU" sz="2800" dirty="0" err="1"/>
              <a:t>її</a:t>
            </a:r>
            <a:r>
              <a:rPr lang="ru-RU" sz="2800" dirty="0"/>
              <a:t> </a:t>
            </a:r>
            <a:r>
              <a:rPr lang="ru-RU" sz="2800" dirty="0" err="1"/>
              <a:t>частина</a:t>
            </a:r>
            <a:r>
              <a:rPr lang="ru-RU" sz="2800" dirty="0"/>
              <a:t> </a:t>
            </a:r>
            <a:r>
              <a:rPr lang="ru-RU" sz="2800" dirty="0" err="1"/>
              <a:t>складається</a:t>
            </a:r>
            <a:r>
              <a:rPr lang="ru-RU" sz="2800" dirty="0"/>
              <a:t> </a:t>
            </a:r>
            <a:r>
              <a:rPr lang="ru-RU" sz="2800" dirty="0" smtClean="0"/>
              <a:t>з 284ма тактами, </a:t>
            </a:r>
            <a:r>
              <a:rPr lang="ru-RU" sz="2800" dirty="0"/>
              <a:t>друга — з 45, </a:t>
            </a:r>
            <a:r>
              <a:rPr lang="ru-RU" sz="2800" dirty="0" err="1"/>
              <a:t>отже</a:t>
            </a:r>
            <a:r>
              <a:rPr lang="ru-RU" sz="2800" dirty="0"/>
              <a:t>, </a:t>
            </a:r>
            <a:r>
              <a:rPr lang="ru-RU" sz="2800" dirty="0" err="1"/>
              <a:t>відношення</a:t>
            </a:r>
            <a:r>
              <a:rPr lang="ru-RU" sz="2800" dirty="0"/>
              <a:t> </a:t>
            </a:r>
            <a:r>
              <a:rPr lang="ru-RU" sz="2800" dirty="0" err="1"/>
              <a:t>між</a:t>
            </a:r>
            <a:r>
              <a:rPr lang="ru-RU" sz="2800" dirty="0"/>
              <a:t> </a:t>
            </a:r>
            <a:r>
              <a:rPr lang="ru-RU" sz="2800" dirty="0" err="1"/>
              <a:t>частинами</a:t>
            </a:r>
            <a:r>
              <a:rPr lang="ru-RU" sz="2800" dirty="0"/>
              <a:t> — 1,62 .</a:t>
            </a:r>
          </a:p>
          <a:p>
            <a:r>
              <a:rPr lang="ru-RU" sz="2800" dirty="0"/>
              <a:t> </a:t>
            </a:r>
            <a:r>
              <a:rPr lang="uk-UA" sz="2800" dirty="0" smtClean="0"/>
              <a:t>Наступним прикладом є знаменита соната </a:t>
            </a:r>
            <a:r>
              <a:rPr lang="uk-UA" sz="2800" dirty="0"/>
              <a:t>“Апасіоната</a:t>
            </a:r>
            <a:r>
              <a:rPr lang="uk-UA" sz="2800" dirty="0" smtClean="0"/>
              <a:t>”, де в центральній структурній одиниці інтенсивно </a:t>
            </a:r>
            <a:r>
              <a:rPr lang="uk-UA" sz="2800" dirty="0"/>
              <a:t>розвиваються теми і змінюються тональності, — два основні розділи. У </a:t>
            </a:r>
            <a:r>
              <a:rPr lang="uk-UA" sz="2800" dirty="0" smtClean="0"/>
              <a:t>першому 43,25 </a:t>
            </a:r>
            <a:r>
              <a:rPr lang="uk-UA" sz="2800" dirty="0"/>
              <a:t>тактів, а у другому — 26,75. Відношення між ними 43,25 : 26,75 = 1,617дає золотий переріз</a:t>
            </a:r>
            <a:r>
              <a:rPr lang="uk-UA" sz="2800" dirty="0" smtClean="0"/>
              <a:t>.</a:t>
            </a:r>
            <a:r>
              <a:rPr lang="uk-UA" sz="2800" dirty="0"/>
              <a:t> </a:t>
            </a:r>
          </a:p>
          <a:p>
            <a:endParaRPr lang="ru-RU" dirty="0"/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8534400" cy="1143000"/>
          </a:xfrm>
        </p:spPr>
        <p:txBody>
          <a:bodyPr/>
          <a:lstStyle/>
          <a:p>
            <a:r>
              <a:rPr lang="uk-UA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Музичні   такти   теж  підкорюються математиці </a:t>
            </a:r>
            <a:endParaRPr lang="uk-UA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6100" y="34815"/>
            <a:ext cx="2247900" cy="2028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2181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>
                <a:solidFill>
                  <a:srgbClr val="FF0000"/>
                </a:solidFill>
              </a:rPr>
              <a:t>Музика числа </a:t>
            </a:r>
            <a:r>
              <a:rPr lang="uk-UA" sz="5400" dirty="0" err="1" smtClean="0">
                <a:solidFill>
                  <a:srgbClr val="FF0000"/>
                </a:solidFill>
              </a:rPr>
              <a:t>Фі</a:t>
            </a:r>
            <a:endParaRPr lang="uk-UA" sz="5400" dirty="0">
              <a:solidFill>
                <a:srgbClr val="FF0000"/>
              </a:solidFill>
            </a:endParaRPr>
          </a:p>
        </p:txBody>
      </p:sp>
      <p:pic>
        <p:nvPicPr>
          <p:cNvPr id="6" name="Fibonacci sequence in music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" y="1500174"/>
            <a:ext cx="9017063" cy="507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19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i="1" dirty="0" err="1" smtClean="0">
                <a:solidFill>
                  <a:srgbClr val="FF0000"/>
                </a:solidFill>
                <a:latin typeface="Georgia" pitchFamily="18" charset="0"/>
              </a:rPr>
              <a:t>Епілог</a:t>
            </a:r>
            <a:endParaRPr lang="ru-RU" sz="6600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5" name="The Fibonacci Sequence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1500174"/>
            <a:ext cx="8636060" cy="485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" y="0"/>
            <a:ext cx="9144000" cy="717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304800" y="188640"/>
            <a:ext cx="8686800" cy="6669360"/>
          </a:xfrm>
        </p:spPr>
        <p:txBody>
          <a:bodyPr>
            <a:normAutofit/>
          </a:bodyPr>
          <a:lstStyle/>
          <a:p>
            <a:r>
              <a:rPr lang="uk-UA" sz="9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Наші дослідження</a:t>
            </a:r>
          </a:p>
        </p:txBody>
      </p:sp>
    </p:spTree>
    <p:extLst>
      <p:ext uri="{BB962C8B-B14F-4D97-AF65-F5344CB8AC3E}">
        <p14:creationId xmlns:p14="http://schemas.microsoft.com/office/powerpoint/2010/main" xmlns="" val="394590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429000"/>
            <a:ext cx="7924800" cy="301034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0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Секція </a:t>
            </a:r>
            <a:r>
              <a:rPr lang="uk-UA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теоретиків</a:t>
            </a:r>
            <a:r>
              <a:rPr lang="uk-UA" sz="60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60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математика</a:t>
            </a:r>
            <a:endParaRPr lang="uk-UA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Пользователь\Pictures\1\DSC_02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60363">
            <a:off x="4829984" y="2331699"/>
            <a:ext cx="4181024" cy="279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Pictures\1\DSC_02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81" y="0"/>
            <a:ext cx="5041474" cy="337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823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3"/>
          </p:nvPr>
        </p:nvSpPr>
        <p:spPr>
          <a:xfrm>
            <a:off x="304800" y="1600200"/>
            <a:ext cx="2683024" cy="4724400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14"/>
          </p:nvPr>
        </p:nvSpPr>
        <p:spPr>
          <a:xfrm>
            <a:off x="3131840" y="1600200"/>
            <a:ext cx="5859760" cy="4724400"/>
          </a:xfrm>
        </p:spPr>
        <p:txBody>
          <a:bodyPr>
            <a:normAutofit lnSpcReduction="10000"/>
          </a:bodyPr>
          <a:lstStyle/>
          <a:p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Свою нинішню назву числа 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Фібоначчі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отримали завдяки їх першовідкривачу і винахіднику – італійському вченому 13 ст.</a:t>
            </a:r>
            <a:r>
              <a:rPr lang="vi-V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Леонардо Пізанському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, більш відомому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як </a:t>
            </a:r>
            <a:r>
              <a:rPr lang="vi-VN" sz="2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Фібоначчі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Fibonacci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. Він першим документально описав їх властивості у науковому трактаті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Книга абака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у вигляді так званої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Задачі про кролів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Хоча варто зауважити, що ці числа були відомі ще у стародавній Індії</a:t>
            </a:r>
            <a:endParaRPr lang="uk-UA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3040" y="548680"/>
            <a:ext cx="8640960" cy="8640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Звідки з</a:t>
            </a:r>
            <a:r>
              <a:rPr lang="en-US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uk-UA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явилася назва </a:t>
            </a:r>
            <a:br>
              <a:rPr lang="uk-UA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</a:t>
            </a:r>
            <a:r>
              <a:rPr lang="uk-UA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числа </a:t>
            </a:r>
            <a:r>
              <a:rPr lang="uk-UA" sz="4000" b="1" cap="none" spc="0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uk-UA" sz="4000" b="1" cap="none" spc="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ібоначчі</a:t>
            </a:r>
            <a:r>
              <a:rPr lang="en-US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r>
              <a:rPr lang="uk-UA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uk-UA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2664296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3626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вмісту 3"/>
          <p:cNvSpPr>
            <a:spLocks noGrp="1"/>
          </p:cNvSpPr>
          <p:nvPr>
            <p:ph sz="quarter" idx="13"/>
          </p:nvPr>
        </p:nvSpPr>
        <p:spPr>
          <a:xfrm>
            <a:off x="304800" y="1412776"/>
            <a:ext cx="4987280" cy="5184576"/>
          </a:xfrm>
        </p:spPr>
        <p:txBody>
          <a:bodyPr>
            <a:noAutofit/>
          </a:bodyPr>
          <a:lstStyle/>
          <a:p>
            <a:pPr algn="just"/>
            <a:r>
              <a:rPr lang="uk-UA" sz="2000" dirty="0" smtClean="0"/>
              <a:t>Ця задача формульована Леонардом </a:t>
            </a:r>
            <a:r>
              <a:rPr lang="uk-UA" sz="2000" dirty="0" err="1"/>
              <a:t>Ф</a:t>
            </a:r>
            <a:r>
              <a:rPr lang="uk-UA" sz="2000" dirty="0" err="1" smtClean="0"/>
              <a:t>ібоначчі</a:t>
            </a:r>
            <a:r>
              <a:rPr lang="uk-UA" sz="2000" dirty="0" smtClean="0"/>
              <a:t> наступним чином:  </a:t>
            </a:r>
            <a:r>
              <a:rPr lang="ru-RU" sz="2000" dirty="0" smtClean="0"/>
              <a:t>“</a:t>
            </a:r>
            <a:r>
              <a:rPr lang="ru-RU" sz="2000" b="1" dirty="0" err="1"/>
              <a:t>Хтось</a:t>
            </a:r>
            <a:r>
              <a:rPr lang="ru-RU" sz="2000" b="1" dirty="0"/>
              <a:t> </a:t>
            </a:r>
            <a:r>
              <a:rPr lang="ru-RU" sz="2000" b="1" dirty="0" err="1"/>
              <a:t>помістив</a:t>
            </a:r>
            <a:r>
              <a:rPr lang="ru-RU" sz="2000" b="1" dirty="0"/>
              <a:t> пару </a:t>
            </a:r>
            <a:r>
              <a:rPr lang="ru-RU" sz="2000" b="1" dirty="0" err="1"/>
              <a:t>кроликів</a:t>
            </a:r>
            <a:r>
              <a:rPr lang="ru-RU" sz="2000" b="1" dirty="0"/>
              <a:t> в </a:t>
            </a:r>
            <a:r>
              <a:rPr lang="ru-RU" sz="2000" b="1" dirty="0" err="1"/>
              <a:t>якомусь</a:t>
            </a:r>
            <a:r>
              <a:rPr lang="ru-RU" sz="2000" b="1" dirty="0"/>
              <a:t> замкнутому </a:t>
            </a:r>
            <a:r>
              <a:rPr lang="ru-RU" sz="2000" b="1" dirty="0" err="1"/>
              <a:t>просторі</a:t>
            </a:r>
            <a:r>
              <a:rPr lang="ru-RU" sz="2000" b="1" dirty="0"/>
              <a:t>, </a:t>
            </a:r>
            <a:r>
              <a:rPr lang="ru-RU" sz="2000" b="1" dirty="0" err="1"/>
              <a:t>щоб</a:t>
            </a:r>
            <a:r>
              <a:rPr lang="ru-RU" sz="2000" b="1" dirty="0"/>
              <a:t> </a:t>
            </a:r>
            <a:r>
              <a:rPr lang="ru-RU" sz="2000" b="1" dirty="0" err="1"/>
              <a:t>дізнатися</a:t>
            </a:r>
            <a:r>
              <a:rPr lang="ru-RU" sz="2000" b="1" dirty="0"/>
              <a:t>, </a:t>
            </a:r>
            <a:r>
              <a:rPr lang="ru-RU" sz="2000" b="1" dirty="0" err="1"/>
              <a:t>скільки</a:t>
            </a:r>
            <a:r>
              <a:rPr lang="ru-RU" sz="2000" b="1" dirty="0"/>
              <a:t> пар </a:t>
            </a:r>
            <a:r>
              <a:rPr lang="ru-RU" sz="2000" b="1" dirty="0" err="1"/>
              <a:t>кроликів</a:t>
            </a:r>
            <a:r>
              <a:rPr lang="ru-RU" sz="2000" b="1" dirty="0"/>
              <a:t> народиться при </a:t>
            </a:r>
            <a:r>
              <a:rPr lang="ru-RU" sz="2000" b="1" dirty="0" err="1"/>
              <a:t>цьому</a:t>
            </a:r>
            <a:r>
              <a:rPr lang="ru-RU" sz="2000" b="1" dirty="0"/>
              <a:t> </a:t>
            </a:r>
            <a:r>
              <a:rPr lang="ru-RU" sz="2000" b="1" dirty="0" err="1"/>
              <a:t>протягом</a:t>
            </a:r>
            <a:r>
              <a:rPr lang="ru-RU" sz="2000" b="1" dirty="0"/>
              <a:t> року. Природа </a:t>
            </a:r>
            <a:r>
              <a:rPr lang="ru-RU" sz="2000" b="1" dirty="0" err="1"/>
              <a:t>кроликів</a:t>
            </a:r>
            <a:r>
              <a:rPr lang="ru-RU" sz="2000" b="1" dirty="0"/>
              <a:t> </a:t>
            </a:r>
            <a:r>
              <a:rPr lang="ru-RU" sz="2000" b="1" dirty="0" err="1"/>
              <a:t>така</a:t>
            </a:r>
            <a:r>
              <a:rPr lang="ru-RU" sz="2000" b="1" dirty="0"/>
              <a:t>, </a:t>
            </a:r>
            <a:r>
              <a:rPr lang="ru-RU" sz="2000" b="1" dirty="0" err="1"/>
              <a:t>що</a:t>
            </a:r>
            <a:r>
              <a:rPr lang="ru-RU" sz="2000" b="1" dirty="0"/>
              <a:t> </a:t>
            </a:r>
            <a:r>
              <a:rPr lang="ru-RU" sz="2000" b="1" dirty="0" err="1"/>
              <a:t>кожен</a:t>
            </a:r>
            <a:r>
              <a:rPr lang="ru-RU" sz="2000" b="1" dirty="0"/>
              <a:t> </a:t>
            </a:r>
            <a:r>
              <a:rPr lang="ru-RU" sz="2000" b="1" dirty="0" err="1"/>
              <a:t>місяць</a:t>
            </a:r>
            <a:r>
              <a:rPr lang="ru-RU" sz="2000" b="1" dirty="0"/>
              <a:t> пара </a:t>
            </a:r>
            <a:r>
              <a:rPr lang="ru-RU" sz="2000" b="1" dirty="0" err="1"/>
              <a:t>кроликів</a:t>
            </a:r>
            <a:r>
              <a:rPr lang="ru-RU" sz="2000" b="1" dirty="0"/>
              <a:t> приводить на </a:t>
            </a:r>
            <a:r>
              <a:rPr lang="ru-RU" sz="2000" b="1" dirty="0" err="1"/>
              <a:t>світ</a:t>
            </a:r>
            <a:r>
              <a:rPr lang="ru-RU" sz="2000" b="1" dirty="0"/>
              <a:t> </a:t>
            </a:r>
            <a:r>
              <a:rPr lang="ru-RU" sz="2000" b="1" dirty="0" err="1"/>
              <a:t>іншу</a:t>
            </a:r>
            <a:r>
              <a:rPr lang="ru-RU" sz="2000" b="1" dirty="0"/>
              <a:t> пару, а </a:t>
            </a:r>
            <a:r>
              <a:rPr lang="ru-RU" sz="2000" b="1" dirty="0" err="1"/>
              <a:t>здатність</a:t>
            </a:r>
            <a:r>
              <a:rPr lang="ru-RU" sz="2000" b="1" dirty="0"/>
              <a:t> до </a:t>
            </a:r>
            <a:r>
              <a:rPr lang="ru-RU" sz="2000" b="1" dirty="0" err="1"/>
              <a:t>народження</a:t>
            </a:r>
            <a:r>
              <a:rPr lang="ru-RU" sz="2000" b="1" dirty="0"/>
              <a:t> потомства у них </a:t>
            </a:r>
            <a:r>
              <a:rPr lang="ru-RU" sz="2000" b="1" dirty="0" err="1"/>
              <a:t>з'являється</a:t>
            </a:r>
            <a:r>
              <a:rPr lang="ru-RU" sz="2000" b="1" dirty="0"/>
              <a:t> </a:t>
            </a:r>
            <a:r>
              <a:rPr lang="ru-RU" sz="2000" b="1" dirty="0" err="1"/>
              <a:t>після</a:t>
            </a:r>
            <a:r>
              <a:rPr lang="ru-RU" sz="2000" b="1" dirty="0"/>
              <a:t> </a:t>
            </a:r>
            <a:r>
              <a:rPr lang="ru-RU" sz="2000" b="1" dirty="0" err="1"/>
              <a:t>досягнення</a:t>
            </a:r>
            <a:r>
              <a:rPr lang="ru-RU" sz="2000" b="1" dirty="0"/>
              <a:t> </a:t>
            </a:r>
            <a:r>
              <a:rPr lang="ru-RU" sz="2000" b="1" dirty="0" err="1"/>
              <a:t>двомісячного</a:t>
            </a:r>
            <a:r>
              <a:rPr lang="ru-RU" sz="2000" b="1" dirty="0"/>
              <a:t> </a:t>
            </a:r>
            <a:r>
              <a:rPr lang="ru-RU" sz="2000" b="1" dirty="0" err="1"/>
              <a:t>віку</a:t>
            </a:r>
            <a:r>
              <a:rPr lang="ru-RU" sz="2000" b="1" dirty="0"/>
              <a:t>.” </a:t>
            </a:r>
            <a:endParaRPr lang="ru-RU" sz="2000" b="1" dirty="0" smtClean="0"/>
          </a:p>
          <a:p>
            <a:pPr algn="just"/>
            <a:r>
              <a:rPr lang="ru-RU" sz="2000" dirty="0" smtClean="0"/>
              <a:t>У </a:t>
            </a:r>
            <a:r>
              <a:rPr lang="ru-RU" sz="2000" dirty="0" err="1"/>
              <a:t>підсумку</a:t>
            </a:r>
            <a:r>
              <a:rPr lang="ru-RU" sz="2000" dirty="0"/>
              <a:t> </a:t>
            </a:r>
            <a:r>
              <a:rPr lang="ru-RU" sz="2000" dirty="0" err="1"/>
              <a:t>виходить</a:t>
            </a:r>
            <a:r>
              <a:rPr lang="ru-RU" sz="2000" dirty="0"/>
              <a:t> </a:t>
            </a:r>
            <a:r>
              <a:rPr lang="ru-RU" sz="2000" dirty="0" err="1"/>
              <a:t>такий</a:t>
            </a:r>
            <a:r>
              <a:rPr lang="ru-RU" sz="2000" dirty="0"/>
              <a:t> ряд </a:t>
            </a:r>
            <a:r>
              <a:rPr lang="ru-RU" sz="2000" dirty="0" smtClean="0"/>
              <a:t>чисел:  </a:t>
            </a:r>
          </a:p>
          <a:p>
            <a:pPr algn="just"/>
            <a:r>
              <a:rPr lang="ru-RU" sz="2000" b="1" dirty="0" smtClean="0"/>
              <a:t>1</a:t>
            </a:r>
            <a:r>
              <a:rPr lang="ru-RU" sz="2000" b="1" dirty="0"/>
              <a:t>, 1, 2, 3, 5, 8, 13, 21, 34, 55, 89, 144</a:t>
            </a:r>
            <a:r>
              <a:rPr lang="ru-RU" sz="2000" b="1" dirty="0" smtClean="0"/>
              <a:t>,...  </a:t>
            </a:r>
            <a:endParaRPr lang="uk-UA" sz="2000" b="1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14"/>
          </p:nvPr>
        </p:nvSpPr>
        <p:spPr>
          <a:xfrm>
            <a:off x="5292080" y="1600200"/>
            <a:ext cx="3699520" cy="4724400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24800" cy="1012974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Суть </a:t>
            </a:r>
            <a:r>
              <a:rPr lang="en-US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</a:t>
            </a:r>
            <a:r>
              <a:rPr lang="uk-UA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Задачі про кролів</a:t>
            </a:r>
            <a:r>
              <a:rPr lang="en-US" sz="4400" b="1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</a:t>
            </a:r>
            <a:endParaRPr lang="uk-UA" sz="4400" b="1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3607403" cy="3079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1331" y="4941168"/>
            <a:ext cx="2628900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30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2623</TotalTime>
  <Words>2164</Words>
  <Application>Microsoft Office PowerPoint</Application>
  <PresentationFormat>Экран (4:3)</PresentationFormat>
  <Paragraphs>277</Paragraphs>
  <Slides>54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Горизонт</vt:lpstr>
      <vt:lpstr>ПРОЕКТ  учнів 6-А класу  Чернівецької гімназії № 5 </vt:lpstr>
      <vt:lpstr>Анотація:</vt:lpstr>
      <vt:lpstr>Мета проекту:</vt:lpstr>
      <vt:lpstr>Що спільного ?</vt:lpstr>
      <vt:lpstr>Ми  об’єднались у секції:</vt:lpstr>
      <vt:lpstr>Слайд 6</vt:lpstr>
      <vt:lpstr>Секція теоретиків  математика</vt:lpstr>
      <vt:lpstr>Звідки з’явилася назва  “числа Фібоначчі”?</vt:lpstr>
      <vt:lpstr>Суть “Задачі про кролів”</vt:lpstr>
      <vt:lpstr>Властивості    ряду    чисел фібоначчі</vt:lpstr>
      <vt:lpstr>Число φі</vt:lpstr>
      <vt:lpstr>Золотий переріз</vt:lpstr>
      <vt:lpstr>Золоті фігури</vt:lpstr>
      <vt:lpstr>Спіраль Фібоначчі  (золота спіраль)</vt:lpstr>
      <vt:lpstr>Секція дослідників архітектура</vt:lpstr>
      <vt:lpstr>Слайд 16</vt:lpstr>
      <vt:lpstr>Шедеври   Древньої   Еллади</vt:lpstr>
      <vt:lpstr>Слайд 18</vt:lpstr>
      <vt:lpstr>Спадщина Українських зодчих</vt:lpstr>
      <vt:lpstr>Золоті пропорції Старого Львова</vt:lpstr>
      <vt:lpstr>Секція дослідників Скульптура</vt:lpstr>
      <vt:lpstr>Слайд 22</vt:lpstr>
      <vt:lpstr>Скульптури Древньої греції</vt:lpstr>
      <vt:lpstr>Роботи Мікеланджело – яскравий приклад доби  Відродження </vt:lpstr>
      <vt:lpstr>Секція дослідників живопис</vt:lpstr>
      <vt:lpstr>Слайд 26</vt:lpstr>
      <vt:lpstr>Роботи Леонардо Да Вінчі</vt:lpstr>
      <vt:lpstr>Творчість Мікеланджело Буонарроті </vt:lpstr>
      <vt:lpstr>Творчість Рафаеля Санті та Сандро Ботічеллі  </vt:lpstr>
      <vt:lpstr>Слайд 30</vt:lpstr>
      <vt:lpstr>золотий кут у рослин</vt:lpstr>
      <vt:lpstr>Число φі у фауні </vt:lpstr>
      <vt:lpstr>філлотаксіс  та числа фібоначчі  </vt:lpstr>
      <vt:lpstr>Числа Фібоначчі у флорі</vt:lpstr>
      <vt:lpstr>Секція Практиків анатомія </vt:lpstr>
      <vt:lpstr>Золоті спіралі у людини</vt:lpstr>
      <vt:lpstr>Числа Фібоначчі під мікроскопом </vt:lpstr>
      <vt:lpstr>Число φ в роботі людського серця </vt:lpstr>
      <vt:lpstr>Число φ  “на долоні”</vt:lpstr>
      <vt:lpstr>Краса по формулі (відео)</vt:lpstr>
      <vt:lpstr>Слайд 41</vt:lpstr>
      <vt:lpstr>Слайд 42</vt:lpstr>
      <vt:lpstr>Секція практиків Література</vt:lpstr>
      <vt:lpstr>Слайд 44</vt:lpstr>
      <vt:lpstr>Роль числа φі в літературних творах</vt:lpstr>
      <vt:lpstr>Слайд 46</vt:lpstr>
      <vt:lpstr>Секція практиків Музика</vt:lpstr>
      <vt:lpstr>Слайд 48</vt:lpstr>
      <vt:lpstr>Залежність висоти звуку від довжини струни</vt:lpstr>
      <vt:lpstr>Слайд 50</vt:lpstr>
      <vt:lpstr>Число φі в скрипці Страдіварі</vt:lpstr>
      <vt:lpstr>Музичні   такти   теж  підкорюються математиці </vt:lpstr>
      <vt:lpstr>Музика числа Фі</vt:lpstr>
      <vt:lpstr>Епілог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Пользователь</dc:creator>
  <cp:lastModifiedBy>Admin</cp:lastModifiedBy>
  <cp:revision>146</cp:revision>
  <dcterms:created xsi:type="dcterms:W3CDTF">2014-03-26T14:11:05Z</dcterms:created>
  <dcterms:modified xsi:type="dcterms:W3CDTF">2015-02-14T13:32:47Z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3651682</vt:lpwstr>
  </property>
  <property fmtid="{D5CDD505-2E9C-101B-9397-08002B2CF9AE}" name="NXPowerLiteVersion" pid="3">
    <vt:lpwstr>D4.1.4</vt:lpwstr>
  </property>
</Properties>
</file>