
<file path=[Content_Types].xml><?xml version="1.0" encoding="utf-8"?>
<Types xmlns="http://schemas.openxmlformats.org/package/2006/content-types">
  <Override ContentType="application/vnd.openxmlformats-officedocument.presentationml.slide+xml" PartName="/ppt/slides/slide6.xml"/>
  <Override ContentType="application/vnd.openxmlformats-officedocument.presentationml.slide+xml" PartName="/ppt/slides/slide29.xml"/>
  <Override ContentType="application/vnd.openxmlformats-officedocument.presentationml.slide+xml" PartName="/ppt/slides/slide38.xml"/>
  <Override ContentType="application/vnd.openxmlformats-officedocument.presentationml.slide+xml" PartName="/ppt/slides/slide47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27.xml"/>
  <Override ContentType="application/vnd.openxmlformats-officedocument.presentationml.slide+xml" PartName="/ppt/slides/slide36.xml"/>
  <Override ContentType="application/vnd.openxmlformats-officedocument.presentationml.slide+xml" PartName="/ppt/slides/slide45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2.xml"/>
  <Override ContentType="application/vnd.openxmlformats-officedocument.presentationml.slide+xml" PartName="/ppt/slides/slide16.xml"/>
  <Override ContentType="application/vnd.openxmlformats-officedocument.presentationml.slide+xml" PartName="/ppt/slides/slide25.xml"/>
  <Override ContentType="application/vnd.openxmlformats-officedocument.presentationml.slide+xml" PartName="/ppt/slides/slide34.xml"/>
  <Override ContentType="application/vnd.openxmlformats-officedocument.presentationml.slide+xml" PartName="/ppt/slides/slide43.xml"/>
  <Override ContentType="application/vnd.openxmlformats-officedocument.theme+xml" PartName="/ppt/theme/theme1.xml"/>
  <Override ContentType="application/vnd.openxmlformats-officedocument.presentationml.slideLayout+xml" PartName="/ppt/slideLayouts/slideLayout2.xml"/>
  <Default ContentType="application/vnd.openxmlformats-package.relationships+xml" Extension="rels"/>
  <Default ContentType="application/xml" Extension="xml"/>
  <Override ContentType="application/vnd.openxmlformats-officedocument.presentationml.slide+xml" PartName="/ppt/slides/slide14.xml"/>
  <Override ContentType="application/vnd.openxmlformats-officedocument.presentationml.slide+xml" PartName="/ppt/slides/slide23.xml"/>
  <Override ContentType="application/vnd.openxmlformats-officedocument.presentationml.slide+xml" PartName="/ppt/slides/slide32.xml"/>
  <Override ContentType="application/vnd.openxmlformats-officedocument.presentationml.slide+xml" PartName="/ppt/slides/slide41.xml"/>
  <Override ContentType="application/vnd.openxmlformats-officedocument.presentationml.notesMaster+xml" PartName="/ppt/notesMasters/notesMaster1.xml"/>
  <Override ContentType="application/vnd.openxmlformats-officedocument.presentationml.slide+xml" PartName="/ppt/slides/slide10.xml"/>
  <Override ContentType="application/vnd.openxmlformats-officedocument.presentationml.slide+xml" PartName="/ppt/slides/slide12.xml"/>
  <Override ContentType="application/vnd.openxmlformats-officedocument.presentationml.slide+xml" PartName="/ppt/slides/slide21.xml"/>
  <Override ContentType="application/vnd.openxmlformats-officedocument.presentationml.slide+xml" PartName="/ppt/slides/slide3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Default ContentType="image/gif" Extension="gif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presentationml.slide+xml" PartName="/ppt/slides/slide5.xml"/>
  <Override ContentType="application/vnd.openxmlformats-officedocument.presentationml.slide+xml" PartName="/ppt/slides/slide19.xml"/>
  <Override ContentType="application/vnd.openxmlformats-officedocument.presentationml.slide+xml" PartName="/ppt/slides/slide28.xml"/>
  <Override ContentType="application/vnd.openxmlformats-officedocument.presentationml.slide+xml" PartName="/ppt/slides/slide39.xml"/>
  <Override ContentType="application/vnd.openxmlformats-officedocument.presentationml.slide+xml" PartName="/ppt/slides/slide48.xml"/>
  <Override ContentType="application/vnd.openxmlformats-officedocument.presentationml.slideLayout+xml" PartName="/ppt/slideLayouts/slideLayout7.xml"/>
  <Default ContentType="image/png" Extension="png"/>
  <Override ContentType="application/vnd.openxmlformats-officedocument.presentationml.slide+xml" PartName="/ppt/slides/slide3.xml"/>
  <Override ContentType="application/vnd.openxmlformats-officedocument.presentationml.slide+xml" PartName="/ppt/slides/slide17.xml"/>
  <Override ContentType="application/vnd.openxmlformats-officedocument.presentationml.slide+xml" PartName="/ppt/slides/slide26.xml"/>
  <Override ContentType="application/vnd.openxmlformats-officedocument.presentationml.slide+xml" PartName="/ppt/slides/slide37.xml"/>
  <Override ContentType="application/vnd.openxmlformats-officedocument.presentationml.slide+xml" PartName="/ppt/slides/slide46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5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15.xml"/>
  <Override ContentType="application/vnd.openxmlformats-officedocument.presentationml.slide+xml" PartName="/ppt/slides/slide24.xml"/>
  <Override ContentType="application/vnd.openxmlformats-officedocument.presentationml.slide+xml" PartName="/ppt/slides/slide33.xml"/>
  <Override ContentType="application/vnd.openxmlformats-officedocument.presentationml.slide+xml" PartName="/ppt/slides/slide35.xml"/>
  <Override ContentType="application/vnd.openxmlformats-officedocument.presentationml.slide+xml" PartName="/ppt/slides/slide44.xml"/>
  <Default ContentType="image/jpeg" Extension="jpeg"/>
  <Override ContentType="application/vnd.openxmlformats-officedocument.presentationml.slideLayout+xml" PartName="/ppt/slideLayouts/slideLayout3.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22.xml"/>
  <Override ContentType="application/vnd.openxmlformats-officedocument.presentationml.slide+xml" PartName="/ppt/slides/slide31.xml"/>
  <Override ContentType="application/vnd.openxmlformats-officedocument.presentationml.slide+xml" PartName="/ppt/slides/slide42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1.xml"/>
  <Override ContentType="application/vnd.openxmlformats-officedocument.presentationml.slide+xml" PartName="/ppt/slides/slide20.xml"/>
  <Override ContentType="application/vnd.openxmlformats-officedocument.presentationml.slide+xml" PartName="/ppt/slides/slide40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50"/>
  </p:notesMasterIdLst>
  <p:sldIdLst>
    <p:sldId id="256" r:id="rId2"/>
    <p:sldId id="286" r:id="rId3"/>
    <p:sldId id="257" r:id="rId4"/>
    <p:sldId id="297" r:id="rId5"/>
    <p:sldId id="298" r:id="rId6"/>
    <p:sldId id="299" r:id="rId7"/>
    <p:sldId id="300" r:id="rId8"/>
    <p:sldId id="301" r:id="rId9"/>
    <p:sldId id="302" r:id="rId10"/>
    <p:sldId id="303" r:id="rId11"/>
    <p:sldId id="304" r:id="rId12"/>
    <p:sldId id="309" r:id="rId13"/>
    <p:sldId id="310" r:id="rId14"/>
    <p:sldId id="311" r:id="rId15"/>
    <p:sldId id="312" r:id="rId16"/>
    <p:sldId id="313" r:id="rId17"/>
    <p:sldId id="314" r:id="rId18"/>
    <p:sldId id="315" r:id="rId19"/>
    <p:sldId id="316" r:id="rId20"/>
    <p:sldId id="319" r:id="rId21"/>
    <p:sldId id="320" r:id="rId22"/>
    <p:sldId id="321" r:id="rId23"/>
    <p:sldId id="322" r:id="rId24"/>
    <p:sldId id="323" r:id="rId25"/>
    <p:sldId id="324" r:id="rId26"/>
    <p:sldId id="325" r:id="rId27"/>
    <p:sldId id="326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287" r:id="rId37"/>
    <p:sldId id="346" r:id="rId38"/>
    <p:sldId id="347" r:id="rId39"/>
    <p:sldId id="288" r:id="rId40"/>
    <p:sldId id="341" r:id="rId41"/>
    <p:sldId id="342" r:id="rId42"/>
    <p:sldId id="343" r:id="rId43"/>
    <p:sldId id="344" r:id="rId44"/>
    <p:sldId id="345" r:id="rId45"/>
    <p:sldId id="339" r:id="rId46"/>
    <p:sldId id="340" r:id="rId47"/>
    <p:sldId id="289" r:id="rId48"/>
    <p:sldId id="348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79DC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9" autoAdjust="0"/>
    <p:restoredTop sz="94624" autoAdjust="0"/>
  </p:normalViewPr>
  <p:slideViewPr>
    <p:cSldViewPr>
      <p:cViewPr varScale="1">
        <p:scale>
          <a:sx n="69" d="100"/>
          <a:sy n="69" d="100"/>
        </p:scale>
        <p:origin x="-55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2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-1872" y="-78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EEFBF6E-E50F-4E9B-BBD5-E23C194058FC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512BF6-4475-4131-82E3-CBA94942A7E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BFAD5C40-E810-4AA8-8FE2-27518B49CC2B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4D94BB2C-386F-4125-8611-5FD734A5B7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D5C40-E810-4AA8-8FE2-27518B49CC2B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4BB2C-386F-4125-8611-5FD734A5B7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D5C40-E810-4AA8-8FE2-27518B49CC2B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4BB2C-386F-4125-8611-5FD734A5B7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FAD5C40-E810-4AA8-8FE2-27518B49CC2B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D94BB2C-386F-4125-8611-5FD734A5B7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BFAD5C40-E810-4AA8-8FE2-27518B49CC2B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4D94BB2C-386F-4125-8611-5FD734A5B7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D5C40-E810-4AA8-8FE2-27518B49CC2B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4BB2C-386F-4125-8611-5FD734A5B7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D5C40-E810-4AA8-8FE2-27518B49CC2B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4BB2C-386F-4125-8611-5FD734A5B7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FAD5C40-E810-4AA8-8FE2-27518B49CC2B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D94BB2C-386F-4125-8611-5FD734A5B7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D5C40-E810-4AA8-8FE2-27518B49CC2B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94BB2C-386F-4125-8611-5FD734A5B7B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BFAD5C40-E810-4AA8-8FE2-27518B49CC2B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4D94BB2C-386F-4125-8611-5FD734A5B7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FAD5C40-E810-4AA8-8FE2-27518B49CC2B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4D94BB2C-386F-4125-8611-5FD734A5B7B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FAD5C40-E810-4AA8-8FE2-27518B49CC2B}" type="datetimeFigureOut">
              <a:rPr lang="ru-RU" smtClean="0"/>
              <a:pPr/>
              <a:t>30.10.2013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4D94BB2C-386F-4125-8611-5FD734A5B7B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6" Type="http://schemas.openxmlformats.org/officeDocument/2006/relationships/slide" Target="slide3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6" Type="http://schemas.openxmlformats.org/officeDocument/2006/relationships/slide" Target="slide3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6" Type="http://schemas.openxmlformats.org/officeDocument/2006/relationships/slide" Target="slide3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slide" Target="slide4.xml"/><Relationship Id="rId1" Type="http://schemas.openxmlformats.org/officeDocument/2006/relationships/slideLayout" Target="../slideLayouts/slideLayout7.xml"/><Relationship Id="rId6" Type="http://schemas.openxmlformats.org/officeDocument/2006/relationships/slide" Target="slide36.xml"/><Relationship Id="rId5" Type="http://schemas.openxmlformats.org/officeDocument/2006/relationships/slide" Target="slide28.xml"/><Relationship Id="rId4" Type="http://schemas.openxmlformats.org/officeDocument/2006/relationships/slide" Target="slide2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6" Type="http://schemas.openxmlformats.org/officeDocument/2006/relationships/slide" Target="slide3.xm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8.xml"/><Relationship Id="rId2" Type="http://schemas.openxmlformats.org/officeDocument/2006/relationships/slide" Target="slide37.xml"/><Relationship Id="rId1" Type="http://schemas.openxmlformats.org/officeDocument/2006/relationships/slideLayout" Target="../slideLayouts/slideLayout7.xml"/><Relationship Id="rId4" Type="http://schemas.openxmlformats.org/officeDocument/2006/relationships/slide" Target="slide3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.ua/url?sa=i&amp;rct=j&amp;q=&amp;esrc=s&amp;frm=1&amp;source=images&amp;cd=&amp;cad=rja&amp;docid=GYlCNsG2UM_LxM&amp;tbnid=H1HKQxN37tYpsM:&amp;ved=0CAUQjRw&amp;url=http://toplogos.ru/logo-linux/&amp;ei=Uj5mUurRFOLW0QXS54D4Bg&amp;bvm=bv.55123115,d.Yms&amp;psig=AFQjCNGfUpUzREoCBKKEilgV2FvhW9KO2w&amp;ust=1382518731832736" TargetMode="External"/><Relationship Id="rId3" Type="http://schemas.openxmlformats.org/officeDocument/2006/relationships/image" Target="../media/image5.jpeg"/><Relationship Id="rId7" Type="http://schemas.openxmlformats.org/officeDocument/2006/relationships/image" Target="../media/image7.jpeg"/><Relationship Id="rId2" Type="http://schemas.openxmlformats.org/officeDocument/2006/relationships/hyperlink" Target="http://www.fcenter.ru/fc-articles/Technical/20010407/abit-st6-raid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google.com.ua/url?sa=i&amp;rct=j&amp;q=&amp;esrc=s&amp;frm=1&amp;source=images&amp;cd=&amp;cad=rja&amp;docid=3cE2dhdwudREEM&amp;tbnid=eWUOqG7MK_gz-M:&amp;ved=0CAUQjRw&amp;url=http://uk.wikipedia.org/wiki/%D0%A4%D0%B0%D0%B9%D0%BB:%D0%A5%D0%B0%D1%82%D0%BD%D1%8F_%D0%BC%D0%B8%D1%88%D0%B0.jpg&amp;ei=4z1mUu3YHOOL0AXMpIHYCQ&amp;bvm=bv.55123115,d.Yms&amp;psig=AFQjCNGJtBYPzpRB2vu2GWotB0L0R5S5mQ&amp;ust=1382518619484022" TargetMode="External"/><Relationship Id="rId5" Type="http://schemas.openxmlformats.org/officeDocument/2006/relationships/image" Target="../media/image6.jpeg"/><Relationship Id="rId10" Type="http://schemas.openxmlformats.org/officeDocument/2006/relationships/slide" Target="slide36.xml"/><Relationship Id="rId4" Type="http://schemas.openxmlformats.org/officeDocument/2006/relationships/hyperlink" Target="http://www.google.com.ua/url?sa=i&amp;rct=j&amp;q=&amp;esrc=s&amp;frm=1&amp;source=images&amp;cd=&amp;cad=rja&amp;docid=yrRyRSWk5BN4RM&amp;tbnid=zVInC5JOQyc6MM:&amp;ved=0CAUQjRw&amp;url=http://comp.web-3.ru/peref/scanners/?act=full&amp;id_article=8567&amp;ei=QjxmUoTIMYqY0QXC-4GgAQ&amp;bvm=bv.55123115,d.Yms&amp;psig=AFQjCNFMV70Iyil0draqBtF0f_yohx5zgw&amp;ust=1382517917656584" TargetMode="External"/><Relationship Id="rId9" Type="http://schemas.openxmlformats.org/officeDocument/2006/relationships/image" Target="../media/image8.jpeg"/></Relationships>
</file>

<file path=ppt/slides/_rels/slide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9.jpeg"/><Relationship Id="rId7" Type="http://schemas.openxmlformats.org/officeDocument/2006/relationships/hyperlink" Target="http://images.yandex.ua/yandsearch?source=wiz&amp;text=%D0%BA%D0%B0%D1%80%D1%82%D0%B8%D0%BD%D0%BA%D0%B0%20%D0%BE%D0%BF%D0%B5%D1%80%D0%B0%D1%86%D1%96%D0%B9%D0%BD%D0%BE%D1%97%20%D1%81%D0%B8%D1%81%D1%82%D0%B5%D0%BC%D0%B8%20Solaris&amp;noreask=1&amp;pos=7&amp;rpt=simage&amp;lr=143&amp;uinfo=sw-1007-sh-673-fw-782-fh-467-pd-1&amp;img_url=http://www.heise.de/imgs/18/6/8/2/7/6/5/735e9dfc3993ae60.png" TargetMode="External"/><Relationship Id="rId2" Type="http://schemas.openxmlformats.org/officeDocument/2006/relationships/hyperlink" Target="http://www.google.com.ua/url?sa=i&amp;rct=j&amp;q=&amp;esrc=s&amp;frm=1&amp;source=images&amp;cd=&amp;cad=rja&amp;docid=KWNNnDyc1_eOlM&amp;tbnid=X32V-Z75o1X2KM:&amp;ved=0CAUQjRw&amp;url=http://www.abcua.com/product/xeonintelxeonprocessorl3110-serverintelxeonprocessorl3110/&amp;ei=0EFmUqCSH7OZ0QWQk4CgDw&amp;bvm=bv.55123115,d.Yms&amp;psig=AFQjCNGYI91vhyIoZky3D5vkq3ZDR4IJqg&amp;ust=1382519604924421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hyperlink" Target="http://www.google.com.ua/url?sa=i&amp;rct=j&amp;q=&amp;esrc=s&amp;frm=1&amp;source=images&amp;cd=&amp;cad=rja&amp;docid=NXC_pXedHr7i9M&amp;tbnid=vG4bxT-KTzbWFM:&amp;ved=0CAUQjRw&amp;url=http://york-is-love.livejournal.com/1452.html&amp;ei=_kNmUu-vJIqC4gSU5oCgDA&amp;psig=AFQjCNEWHIJQO2M5knl3oXUwW2qFJvNE9w&amp;ust=1382520180501515" TargetMode="External"/><Relationship Id="rId4" Type="http://schemas.openxmlformats.org/officeDocument/2006/relationships/image" Target="../media/image10.jpeg"/><Relationship Id="rId9" Type="http://schemas.openxmlformats.org/officeDocument/2006/relationships/slide" Target="slide3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45.xml"/><Relationship Id="rId2" Type="http://schemas.openxmlformats.org/officeDocument/2006/relationships/slide" Target="slide40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slide" Target="slide39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User\&#1052;&#1086;&#1080;%20&#1076;&#1086;&#1082;&#1091;&#1084;&#1077;&#1085;&#1090;&#1099;\&#1040;&#1085;&#1080;&#1084;&#1072;&#1094;&#1080;&#1080;\&#1079;&#1074;&#1091;&#1082;&#1080;\zvuk_INTEL.mp3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239720" y="2961526"/>
            <a:ext cx="7004688" cy="2123658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prstTxWarp prst="textArchUp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relaxedInset"/>
              <a:contourClr>
                <a:schemeClr val="accent2">
                  <a:shade val="75000"/>
                </a:schemeClr>
              </a:contourClr>
            </a:sp3d>
          </a:bodyPr>
          <a:lstStyle/>
          <a:p>
            <a:endParaRPr lang="ru-RU" sz="4400" b="1" dirty="0" smtClean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ІНТЕЛЕКТУАЛЬНА ГРА</a:t>
            </a:r>
          </a:p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«</a:t>
            </a:r>
            <a:r>
              <a:rPr lang="ru-RU" sz="4400" b="1" dirty="0" err="1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Двобій</a:t>
            </a: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»</a:t>
            </a:r>
            <a:endParaRPr lang="ru-RU" sz="4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Рисунок 2" descr="images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3789040"/>
            <a:ext cx="1981200" cy="2305050"/>
          </a:xfrm>
          <a:prstGeom prst="ellipse">
            <a:avLst/>
          </a:prstGeom>
          <a:ln w="190500" cap="rnd">
            <a:solidFill>
              <a:srgbClr val="C8C6BD"/>
            </a:solidFill>
            <a:prstDash val="solid"/>
          </a:ln>
          <a:effectLst>
            <a:outerShdw blurRad="127000" algn="bl" rotWithShape="0">
              <a:srgbClr val="000000"/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Як називається найменша фізична ділянка поверхні диска, на яку можна записати інформацію?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 flipH="1">
            <a:off x="4067944" y="2204864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Сектор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03648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18048" y="5394920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54152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90256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26360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62464" y="5394920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ysClr val="windowText" lastClr="000000"/>
                </a:solidFill>
              </a:rPr>
              <a:t>7</a:t>
            </a:r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Мінімальний елемент зображення на екрані монітора. 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 flipH="1">
            <a:off x="5076056" y="2204864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Піксель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5856" y="5394920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11960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48064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84168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020272" y="5394920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ysClr val="windowText" lastClr="000000"/>
                </a:solidFill>
              </a:rPr>
              <a:t>8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6" name="Стрелка вверх 15">
            <a:hlinkClick r:id="rId6" action="ppaction://hlinksldjump"/>
          </p:cNvPr>
          <p:cNvSpPr/>
          <p:nvPr/>
        </p:nvSpPr>
        <p:spPr>
          <a:xfrm>
            <a:off x="7812360" y="5589240"/>
            <a:ext cx="1259632" cy="108012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432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sz="3200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 </a:t>
                      </a:r>
                      <a:r>
                        <a:rPr kumimoji="0"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Постійний зв’язок користувача з сервером провайдера, що означає «на лінії». 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323528" y="2348880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On</a:t>
            </a:r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</a:t>
            </a:r>
            <a:r>
              <a:rPr lang="en-US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line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800" b="1" baseline="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Постачальник послуг </a:t>
                      </a:r>
                      <a:r>
                        <a:rPr lang="en-US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Internet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1331640" y="2348880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Провайдер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2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Засіб обміну електронними листами. 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2195736" y="2348880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Пошта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5394920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3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Де можна спілкуватися в глобальній мережі шляхом введення тексту з клавіатури? 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3131840" y="2348880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Чат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91472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5391472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5856" y="5394920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4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i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Протокол передавання файлів між комп’ютерами в </a:t>
                      </a:r>
                      <a:r>
                        <a:rPr lang="en-US" sz="28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Internet</a:t>
                      </a:r>
                      <a:r>
                        <a:rPr lang="uk-UA" sz="2800" b="1" i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2800" b="1" i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4067944" y="2348880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FTP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94920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5856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11960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5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uk-UA" sz="2800" b="1" baseline="0" dirty="0" smtClean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Який діапазон займає </a:t>
                      </a:r>
                      <a:r>
                        <a:rPr lang="uk-UA" sz="28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ІР-адреса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? 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5076056" y="2276872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Від 0 до 255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94920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39752" y="5394920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75856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11960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48064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6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Програма для відображення </a:t>
                      </a:r>
                      <a:r>
                        <a:rPr lang="en-US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web</a:t>
                      </a:r>
                      <a:r>
                        <a:rPr lang="uk-UA" sz="2800" b="1" kern="1200" dirty="0" err="1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-сторінок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на екран. 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 flipH="1">
            <a:off x="4067944" y="2204864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Браузер</a:t>
            </a:r>
            <a:endParaRPr lang="ru-RU" sz="28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03648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18048" y="5394920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54152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90256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26360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62464" y="5394920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7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Назвіть термін, який об’єднує ці назви: </a:t>
                      </a:r>
                      <a:r>
                        <a:rPr lang="en-US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Google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en-US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Rambler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, Мета?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 flipH="1">
            <a:off x="5076056" y="2204864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Пошукові системи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5856" y="5394920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11960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48064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84168" y="5373216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020272" y="5394920"/>
            <a:ext cx="914400" cy="91440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accent2">
                    <a:lumMod val="50000"/>
                  </a:schemeClr>
                </a:solidFill>
              </a:rPr>
              <a:t>8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5" name="Стрелка вверх 14">
            <a:hlinkClick r:id="rId6" action="ppaction://hlinksldjump"/>
          </p:cNvPr>
          <p:cNvSpPr/>
          <p:nvPr/>
        </p:nvSpPr>
        <p:spPr>
          <a:xfrm>
            <a:off x="7884368" y="5373216"/>
            <a:ext cx="1115616" cy="115212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861431" y="1268760"/>
            <a:ext cx="5032148" cy="1754326"/>
          </a:xfrm>
          <a:prstGeom prst="rect">
            <a:avLst/>
          </a:prstGeom>
          <a:gradFill flip="none" rotWithShape="1">
            <a:gsLst>
              <a:gs pos="0">
                <a:schemeClr val="accent2">
                  <a:tint val="66000"/>
                  <a:satMod val="160000"/>
                </a:schemeClr>
              </a:gs>
              <a:gs pos="50000">
                <a:schemeClr val="accent2">
                  <a:tint val="44500"/>
                  <a:satMod val="160000"/>
                </a:schemeClr>
              </a:gs>
              <a:gs pos="100000">
                <a:schemeClr val="accent2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  <a:ln/>
          <a:scene3d>
            <a:camera prst="perspectiveRelaxedModerately"/>
            <a:lightRig rig="flat" dir="t">
              <a:rot lat="0" lon="0" rev="18900000"/>
            </a:lightRig>
          </a:scene3d>
          <a:sp3d>
            <a:bevelT prst="angle"/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uk-UA" sz="5400" b="1" cap="none" spc="0" dirty="0" smtClean="0">
                <a:ln/>
                <a:solidFill>
                  <a:schemeClr val="accent3"/>
                </a:solidFill>
                <a:effectLst/>
              </a:rPr>
              <a:t>Презентація </a:t>
            </a:r>
          </a:p>
          <a:p>
            <a:pPr algn="ctr"/>
            <a:r>
              <a:rPr lang="uk-UA" sz="5400" b="1" cap="none" spc="0" dirty="0" smtClean="0">
                <a:ln/>
                <a:solidFill>
                  <a:schemeClr val="accent3"/>
                </a:solidFill>
                <a:effectLst/>
              </a:rPr>
              <a:t>команд</a:t>
            </a:r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Файл, який має всі ознаки форматів, характерні саме для даного типу документів?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323528" y="2348880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Шаблон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Який елемент інтерфейсу відображає всі команди головного меню за допомогою значків? 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899592" y="2348880"/>
            <a:ext cx="4824536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Панель інструментів</a:t>
            </a:r>
            <a:r>
              <a:rPr lang="uk-UA" sz="28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2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Повторювані елементи документа, розташовані у верхній або нижній частинах сторінки.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2195736" y="2348880"/>
            <a:ext cx="439248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/>
              <a:t>Колонтитули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5394920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3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Назвіть три способи створення таблиці в </a:t>
                      </a:r>
                      <a:r>
                        <a:rPr lang="en-US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MS Word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2987824" y="2348880"/>
            <a:ext cx="4176464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/>
              <a:t>Вставити, Намалювати, Перетворити текст в таблицю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91472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5391472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5856" y="5394920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4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Поля, Розмір паперу, Джерело паперу, Макет це…? 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4067944" y="2348880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/>
              <a:t>Параметри сторінки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94920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5856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11960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5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2225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Набір параметрів форматування, який зберігається під своїм ім’ям, дозволяє однаково оформити документи та спрощує процес форматування.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5076056" y="2564904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/>
              <a:t>Стиль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94920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39752" y="5394920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75856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11960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48064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6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Збір зображення з окремих компонентів: точкових малюнків або графічних об’єктів .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 flipH="1">
            <a:off x="4067944" y="2204864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/>
              <a:t>Групування</a:t>
            </a:r>
            <a:endParaRPr lang="ru-RU" sz="28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03648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18048" y="5394920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54152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90256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26360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62464" y="5394920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7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Що таке розміщення малюнка відносно тексту?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 flipH="1">
            <a:off x="5076056" y="2204864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/>
              <a:t>Обтікання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5856" y="5394920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11960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48064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84168" y="5373216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020272" y="5394920"/>
            <a:ext cx="914400" cy="914400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rgbClr val="FF0000"/>
                </a:solidFill>
              </a:rPr>
              <a:t>8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Стрелка вверх 15">
            <a:hlinkClick r:id="rId6" action="ppaction://hlinksldjump"/>
          </p:cNvPr>
          <p:cNvSpPr/>
          <p:nvPr/>
        </p:nvSpPr>
        <p:spPr>
          <a:xfrm>
            <a:off x="7884368" y="5517232"/>
            <a:ext cx="1115616" cy="10081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Як називається стовпець таблиці?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1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323528" y="2348880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/>
              <a:t>Поле</a:t>
            </a:r>
            <a:endParaRPr lang="ru-RU" sz="2800" b="1" dirty="0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798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Як називається модель БД, в якій об’єкти нижнього рівня підпорядковані об’єктам верхнього? 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1331640" y="2996952"/>
            <a:ext cx="3672408" cy="2088232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/>
              <a:t>Ієрархічна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2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Прямоугольник 41"/>
          <p:cNvSpPr/>
          <p:nvPr/>
        </p:nvSpPr>
        <p:spPr>
          <a:xfrm>
            <a:off x="1349820" y="548680"/>
            <a:ext cx="2149949" cy="923330"/>
          </a:xfrm>
          <a:prstGeom prst="rect">
            <a:avLst/>
          </a:prstGeom>
          <a:noFill/>
          <a:effectLst>
            <a:outerShdw blurRad="50800" dist="50800" dir="5400000" algn="ctr" rotWithShape="0">
              <a:schemeClr val="bg2"/>
            </a:outerShdw>
          </a:effectLst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 тур 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4" name="Блок-схема: решение 43">
            <a:hlinkClick r:id="rId2" action="ppaction://hlinksldjump"/>
          </p:cNvPr>
          <p:cNvSpPr/>
          <p:nvPr/>
        </p:nvSpPr>
        <p:spPr>
          <a:xfrm>
            <a:off x="827584" y="2708920"/>
            <a:ext cx="3744416" cy="1296144"/>
          </a:xfrm>
          <a:prstGeom prst="flowChartDecision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 i="1" dirty="0" smtClean="0"/>
          </a:p>
          <a:p>
            <a:pPr algn="ctr"/>
            <a:r>
              <a:rPr lang="uk-UA" b="1" i="1" dirty="0" smtClean="0">
                <a:solidFill>
                  <a:schemeClr val="bg1"/>
                </a:solidFill>
              </a:rPr>
              <a:t>Архітектура ПК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48" name="Блок-схема: решение 47">
            <a:hlinkClick r:id="rId3" action="ppaction://hlinksldjump"/>
          </p:cNvPr>
          <p:cNvSpPr/>
          <p:nvPr/>
        </p:nvSpPr>
        <p:spPr>
          <a:xfrm>
            <a:off x="1043608" y="4365104"/>
            <a:ext cx="3528392" cy="1296144"/>
          </a:xfrm>
          <a:prstGeom prst="flowChartDecision">
            <a:avLst/>
          </a:prstGeom>
          <a:solidFill>
            <a:schemeClr val="bg2">
              <a:lumMod val="7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 i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r>
              <a:rPr lang="en-US" b="1" i="1" dirty="0" smtClean="0">
                <a:solidFill>
                  <a:schemeClr val="accent2">
                    <a:lumMod val="50000"/>
                  </a:schemeClr>
                </a:solidFill>
              </a:rPr>
              <a:t>Internet</a:t>
            </a:r>
            <a:endParaRPr lang="ru-RU" b="1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50" name="Блок-схема: решение 49">
            <a:hlinkClick r:id="rId4" action="ppaction://hlinksldjump"/>
          </p:cNvPr>
          <p:cNvSpPr/>
          <p:nvPr/>
        </p:nvSpPr>
        <p:spPr>
          <a:xfrm>
            <a:off x="4427984" y="2564904"/>
            <a:ext cx="3528392" cy="1296144"/>
          </a:xfrm>
          <a:prstGeom prst="flowChartDecision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b="1" i="1" dirty="0" smtClean="0"/>
          </a:p>
          <a:p>
            <a:pPr algn="ctr"/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</a:rPr>
              <a:t>Текстовий процесор</a:t>
            </a:r>
            <a:endParaRPr lang="ru-RU" dirty="0" smtClean="0">
              <a:solidFill>
                <a:schemeClr val="accent2">
                  <a:lumMod val="50000"/>
                </a:schemeClr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51" name="Блок-схема: решение 50">
            <a:hlinkClick r:id="rId5" action="ppaction://hlinksldjump"/>
          </p:cNvPr>
          <p:cNvSpPr/>
          <p:nvPr/>
        </p:nvSpPr>
        <p:spPr>
          <a:xfrm>
            <a:off x="4572000" y="4077072"/>
            <a:ext cx="3528392" cy="1296144"/>
          </a:xfrm>
          <a:prstGeom prst="flowChartDecision">
            <a:avLst/>
          </a:prstGeom>
          <a:solidFill>
            <a:schemeClr val="accent4">
              <a:lumMod val="75000"/>
            </a:schemeClr>
          </a:solidFill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</a:rPr>
              <a:t>Бази даних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3" name="Прямоугольник 52">
            <a:hlinkClick r:id="rId6" action="ppaction://hlinksldjump"/>
          </p:cNvPr>
          <p:cNvSpPr/>
          <p:nvPr/>
        </p:nvSpPr>
        <p:spPr>
          <a:xfrm>
            <a:off x="6876256" y="5877272"/>
            <a:ext cx="1898277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ІІ тур 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144108" y="1412776"/>
            <a:ext cx="5532348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3200" b="1" dirty="0" err="1" smtClean="0">
                <a:ln/>
                <a:solidFill>
                  <a:schemeClr val="accent3"/>
                </a:solidFill>
                <a:latin typeface="Constantia" pitchFamily="18" charset="0"/>
              </a:rPr>
              <a:t>“Хто</a:t>
            </a:r>
            <a:r>
              <a:rPr lang="uk-UA" sz="3200" b="1" dirty="0" smtClean="0">
                <a:ln/>
                <a:solidFill>
                  <a:schemeClr val="accent3"/>
                </a:solidFill>
                <a:latin typeface="Constantia" pitchFamily="18" charset="0"/>
              </a:rPr>
              <a:t> володіє інформацією,</a:t>
            </a:r>
          </a:p>
          <a:p>
            <a:r>
              <a:rPr lang="uk-UA" sz="3200" b="1" dirty="0" smtClean="0">
                <a:ln/>
                <a:solidFill>
                  <a:schemeClr val="accent3"/>
                </a:solidFill>
                <a:latin typeface="Constantia" pitchFamily="18" charset="0"/>
              </a:rPr>
              <a:t>той керує </a:t>
            </a:r>
            <a:r>
              <a:rPr lang="uk-UA" sz="3200" b="1" dirty="0" err="1" smtClean="0">
                <a:ln/>
                <a:solidFill>
                  <a:schemeClr val="accent3"/>
                </a:solidFill>
                <a:latin typeface="Constantia" pitchFamily="18" charset="0"/>
              </a:rPr>
              <a:t>світом”</a:t>
            </a:r>
            <a:endParaRPr lang="ru-RU" sz="3200" b="1" dirty="0">
              <a:ln/>
              <a:solidFill>
                <a:schemeClr val="accent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4" grpId="0" animBg="1"/>
      <p:bldP spid="48" grpId="0" animBg="1"/>
      <p:bldP spid="50" grpId="0" animBg="1"/>
      <p:bldP spid="51" grpId="0" animBg="1"/>
      <p:bldP spid="1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Якого об’єкта немає в переліку: таблиці, звіти, форми, макроси, модулі? 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2195736" y="2348880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/>
              <a:t>Запити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5394920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3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Тип об’єктів, який використовується в основному для зручного введення даних. 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3131840" y="2348880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/>
              <a:t>Форми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91472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5391472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5856" y="5394920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4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Тип даних, який передбачено для введення заміток та довгих записів.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4067944" y="2348880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/>
              <a:t>Поле МЕМО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94920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5856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11960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5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i="0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i="0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Поле, яке однозначно визначає той або інший запис таблиці .</a:t>
                      </a:r>
                      <a:endParaRPr lang="ru-RU" sz="2800" b="1" i="0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5076056" y="2276872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i="1" dirty="0" smtClean="0"/>
              <a:t>Ключове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94920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39752" y="5394920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75856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11960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48064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6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Скільки існує типів відношень між таблицями БД? 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 flipH="1">
            <a:off x="4067944" y="2204864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/>
              <a:t>3</a:t>
            </a:r>
            <a:endParaRPr lang="ru-RU" sz="2800" b="1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403648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18048" y="5394920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54152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90256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26360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062464" y="5394920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7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Тип даних, призначений для збереження в таблиці малюнків, звуків, документів </a:t>
                      </a:r>
                      <a:r>
                        <a:rPr lang="en-US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Word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 , тощо? 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 flipH="1">
            <a:off x="5076056" y="2204864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об’єкт </a:t>
            </a:r>
            <a:r>
              <a:rPr lang="en-US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OLE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5856" y="5394920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11960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148064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084168" y="5373216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020272" y="5394920"/>
            <a:ext cx="914400" cy="914400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bg1"/>
                </a:solidFill>
              </a:rPr>
              <a:t>8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5" name="Штриховая стрелка вправо 14">
            <a:hlinkClick r:id="rId6" action="ppaction://hlinksldjump"/>
          </p:cNvPr>
          <p:cNvSpPr/>
          <p:nvPr/>
        </p:nvSpPr>
        <p:spPr>
          <a:xfrm rot="16200000">
            <a:off x="7938628" y="5499483"/>
            <a:ext cx="971600" cy="936104"/>
          </a:xfrm>
          <a:prstGeom prst="strip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66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63890" y="90498"/>
            <a:ext cx="625363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ІІ тур –</a:t>
            </a:r>
          </a:p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uk-UA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„Фотопитання”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3" name="Блок-схема: альтернативный процесс 2">
            <a:hlinkClick r:id="rId2" action="ppaction://hlinksldjump"/>
          </p:cNvPr>
          <p:cNvSpPr/>
          <p:nvPr/>
        </p:nvSpPr>
        <p:spPr>
          <a:xfrm>
            <a:off x="683568" y="3501008"/>
            <a:ext cx="3456384" cy="1080120"/>
          </a:xfrm>
          <a:prstGeom prst="flowChartAlternateProcess">
            <a:avLst/>
          </a:prstGeom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b="1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rPr>
              <a:t>1 команда</a:t>
            </a:r>
            <a:endParaRPr lang="ru-RU" sz="4000" b="1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</a:endParaRPr>
          </a:p>
        </p:txBody>
      </p:sp>
      <p:sp>
        <p:nvSpPr>
          <p:cNvPr id="4" name="Блок-схема: альтернативный процесс 3">
            <a:hlinkClick r:id="rId3" action="ppaction://hlinksldjump"/>
          </p:cNvPr>
          <p:cNvSpPr/>
          <p:nvPr/>
        </p:nvSpPr>
        <p:spPr>
          <a:xfrm>
            <a:off x="5004048" y="4293096"/>
            <a:ext cx="3024336" cy="1080120"/>
          </a:xfrm>
          <a:prstGeom prst="flowChartAlternateProcess">
            <a:avLst/>
          </a:prstGeom>
          <a:ln>
            <a:noFill/>
          </a:ln>
          <a:effectLst>
            <a:outerShdw blurRad="184150" dist="241300" dir="11520000" sx="110000" sy="110000" algn="ctr">
              <a:srgbClr val="000000">
                <a:alpha val="18000"/>
              </a:srgbClr>
            </a:outerShdw>
          </a:effectLst>
          <a:scene3d>
            <a:camera prst="perspectiveFront" fov="5100000">
              <a:rot lat="0" lon="2100000" rev="0"/>
            </a:camera>
            <a:lightRig rig="flood" dir="t">
              <a:rot lat="0" lon="0" rev="13800000"/>
            </a:lightRig>
          </a:scene3d>
          <a:sp3d extrusionH="107950" prstMaterial="plastic">
            <a:bevelT w="82550" h="63500" prst="divot"/>
            <a:bevelB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4000" dirty="0" smtClean="0"/>
              <a:t>2 команда</a:t>
            </a:r>
            <a:endParaRPr lang="ru-RU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3275856" y="1916832"/>
            <a:ext cx="5319405" cy="166199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2800" b="1" dirty="0" smtClean="0">
                <a:ln/>
                <a:solidFill>
                  <a:schemeClr val="accent3"/>
                </a:solidFill>
              </a:rPr>
              <a:t>Коли я чую - я забуваю,</a:t>
            </a:r>
          </a:p>
          <a:p>
            <a:r>
              <a:rPr lang="uk-UA" sz="2800" b="1" dirty="0" smtClean="0">
                <a:ln/>
                <a:solidFill>
                  <a:schemeClr val="accent3"/>
                </a:solidFill>
              </a:rPr>
              <a:t>коли я бачу – я пам'ятаю…</a:t>
            </a:r>
          </a:p>
          <a:p>
            <a:pPr algn="r"/>
            <a:r>
              <a:rPr lang="uk-UA" sz="2800" b="1" dirty="0" smtClean="0">
                <a:ln/>
                <a:solidFill>
                  <a:schemeClr val="accent3"/>
                </a:solidFill>
              </a:rPr>
              <a:t>Конфуцій</a:t>
            </a:r>
          </a:p>
          <a:p>
            <a:endParaRPr lang="ru-RU" b="1" dirty="0">
              <a:ln/>
              <a:solidFill>
                <a:schemeClr val="accent3"/>
              </a:solidFill>
            </a:endParaRPr>
          </a:p>
        </p:txBody>
      </p:sp>
      <p:sp>
        <p:nvSpPr>
          <p:cNvPr id="6" name="Прямоугольник 5">
            <a:hlinkClick r:id="rId4" action="ppaction://hlinksldjump"/>
          </p:cNvPr>
          <p:cNvSpPr/>
          <p:nvPr/>
        </p:nvSpPr>
        <p:spPr>
          <a:xfrm>
            <a:off x="6876256" y="5877272"/>
            <a:ext cx="1898277" cy="3693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ІІІ тур </a:t>
            </a:r>
            <a:endParaRPr lang="ru-RU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Фото-питання</a:t>
            </a:r>
            <a:endParaRPr lang="ru-RU" dirty="0"/>
          </a:p>
        </p:txBody>
      </p:sp>
      <p:pic>
        <p:nvPicPr>
          <p:cNvPr id="4" name="Picture 5" descr="abit-st6-raid_small">
            <a:hlinkClick r:id="rId2"/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59632" y="1556792"/>
            <a:ext cx="6048672" cy="4524407"/>
          </a:xfrm>
          <a:prstGeom prst="rect">
            <a:avLst/>
          </a:prstGeom>
          <a:noFill/>
        </p:spPr>
      </p:pic>
      <p:pic>
        <p:nvPicPr>
          <p:cNvPr id="2050" name="Picture 2" descr="http://www.web-3.ru/data/articles/8567/1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59632" y="1556792"/>
            <a:ext cx="6336704" cy="4250074"/>
          </a:xfrm>
          <a:prstGeom prst="rect">
            <a:avLst/>
          </a:prstGeom>
          <a:noFill/>
        </p:spPr>
      </p:pic>
      <p:pic>
        <p:nvPicPr>
          <p:cNvPr id="2052" name="Picture 4" descr="http://upload.wikimedia.org/wikipedia/uk/0/07/%D0%A5%D0%B0%D1%82%D0%BD%D1%8F_%D0%BC%D0%B8%D1%88%D0%B0.jpg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259632" y="1556792"/>
            <a:ext cx="6408712" cy="4855084"/>
          </a:xfrm>
          <a:prstGeom prst="rect">
            <a:avLst/>
          </a:prstGeom>
          <a:noFill/>
        </p:spPr>
      </p:pic>
      <p:pic>
        <p:nvPicPr>
          <p:cNvPr id="2054" name="Picture 6" descr="http://toplogos.ru/images/logo-linux.jp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95736" y="1412776"/>
            <a:ext cx="4248472" cy="5009219"/>
          </a:xfrm>
          <a:prstGeom prst="rect">
            <a:avLst/>
          </a:prstGeom>
          <a:noFill/>
        </p:spPr>
      </p:pic>
      <p:sp>
        <p:nvSpPr>
          <p:cNvPr id="9" name="Стрелка вверх 8">
            <a:hlinkClick r:id="rId10" action="ppaction://hlinksldjump"/>
          </p:cNvPr>
          <p:cNvSpPr/>
          <p:nvPr/>
        </p:nvSpPr>
        <p:spPr>
          <a:xfrm>
            <a:off x="7884368" y="5517232"/>
            <a:ext cx="1080120" cy="10081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6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0" u="none" strike="noStrike" kern="1200" cap="small" spc="0" normalizeH="0" baseline="0" noProof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Фото-питання</a:t>
            </a:r>
            <a:endParaRPr kumimoji="0" lang="ru-RU" sz="3000" b="0" i="0" u="none" strike="noStrike" kern="1200" cap="small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 descr="http://www.abcua.com/images/goods/3254/5370_b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980727"/>
            <a:ext cx="5472608" cy="5472609"/>
          </a:xfrm>
          <a:prstGeom prst="rect">
            <a:avLst/>
          </a:prstGeom>
          <a:noFill/>
        </p:spPr>
      </p:pic>
      <p:pic>
        <p:nvPicPr>
          <p:cNvPr id="1030" name="Picture 6" descr="Універсальний ( лабораторний ) потужний блок живлення ( БЖ )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412776"/>
            <a:ext cx="5328592" cy="5328592"/>
          </a:xfrm>
          <a:prstGeom prst="rect">
            <a:avLst/>
          </a:prstGeom>
          <a:noFill/>
        </p:spPr>
      </p:pic>
      <p:pic>
        <p:nvPicPr>
          <p:cNvPr id="1032" name="Picture 8" descr="http://ic.pics.livejournal.com/york_is_love/51610321/1958/original.jpg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664" y="1916831"/>
            <a:ext cx="5472608" cy="4101693"/>
          </a:xfrm>
          <a:prstGeom prst="rect">
            <a:avLst/>
          </a:prstGeom>
          <a:noFill/>
        </p:spPr>
      </p:pic>
      <p:pic>
        <p:nvPicPr>
          <p:cNvPr id="1036" name="Picture 12" descr="http://www.sigir.ru/images/novosti/2009/vyhod-netbsd-50.jpg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47664" y="1844824"/>
            <a:ext cx="5472608" cy="4104456"/>
          </a:xfrm>
          <a:prstGeom prst="rect">
            <a:avLst/>
          </a:prstGeom>
          <a:noFill/>
        </p:spPr>
      </p:pic>
      <p:sp>
        <p:nvSpPr>
          <p:cNvPr id="7" name="Стрелка вверх 6">
            <a:hlinkClick r:id="rId9" action="ppaction://hlinksldjump"/>
          </p:cNvPr>
          <p:cNvSpPr/>
          <p:nvPr/>
        </p:nvSpPr>
        <p:spPr>
          <a:xfrm>
            <a:off x="7884368" y="5517232"/>
            <a:ext cx="1080120" cy="1008112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6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46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hlinkClick r:id="rId2" action="ppaction://hlinksldjump"/>
          </p:cNvPr>
          <p:cNvSpPr/>
          <p:nvPr/>
        </p:nvSpPr>
        <p:spPr>
          <a:xfrm>
            <a:off x="1043608" y="764704"/>
            <a:ext cx="682590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ІІІ тур – </a:t>
            </a:r>
          </a:p>
          <a:p>
            <a:pPr algn="ctr"/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„Дуель</a:t>
            </a:r>
            <a:r>
              <a:rPr lang="uk-UA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uk-UA" sz="54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капітанів”</a:t>
            </a:r>
            <a:endParaRPr lang="ru-RU" sz="54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>
            <a:hlinkClick r:id="rId3" action="ppaction://hlinksldjump"/>
          </p:cNvPr>
          <p:cNvSpPr/>
          <p:nvPr/>
        </p:nvSpPr>
        <p:spPr>
          <a:xfrm>
            <a:off x="934420" y="2780928"/>
            <a:ext cx="743825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І</a:t>
            </a:r>
            <a:r>
              <a:rPr lang="en-US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V</a:t>
            </a:r>
            <a:r>
              <a:rPr lang="uk-UA" sz="5400" b="1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 тур – </a:t>
            </a:r>
            <a:r>
              <a:rPr lang="uk-UA" sz="5400" b="1" dirty="0" err="1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</a:rPr>
              <a:t>„Кросворд”</a:t>
            </a:r>
            <a:endParaRPr lang="ru-RU" sz="5400" b="1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99592" y="4005064"/>
            <a:ext cx="6485038" cy="181588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uk-UA" sz="2800" b="1" dirty="0" err="1" smtClean="0">
                <a:ln/>
                <a:solidFill>
                  <a:schemeClr val="accent3"/>
                </a:solidFill>
              </a:rPr>
              <a:t>“Немає</a:t>
            </a:r>
            <a:r>
              <a:rPr lang="uk-UA" sz="2800" b="1" dirty="0" smtClean="0">
                <a:ln/>
                <a:solidFill>
                  <a:schemeClr val="accent3"/>
                </a:solidFill>
              </a:rPr>
              <a:t> без посиленої працьовитості </a:t>
            </a:r>
          </a:p>
          <a:p>
            <a:r>
              <a:rPr lang="uk-UA" sz="2800" b="1" dirty="0" smtClean="0">
                <a:ln/>
                <a:solidFill>
                  <a:schemeClr val="accent3"/>
                </a:solidFill>
              </a:rPr>
              <a:t>ані талантів, ані </a:t>
            </a:r>
            <a:r>
              <a:rPr lang="uk-UA" sz="2800" b="1" dirty="0" err="1" smtClean="0">
                <a:ln/>
                <a:solidFill>
                  <a:schemeClr val="accent3"/>
                </a:solidFill>
              </a:rPr>
              <a:t>геніїв”</a:t>
            </a:r>
            <a:r>
              <a:rPr lang="uk-UA" sz="2800" b="1" dirty="0" smtClean="0">
                <a:ln/>
                <a:solidFill>
                  <a:schemeClr val="accent3"/>
                </a:solidFill>
              </a:rPr>
              <a:t>.</a:t>
            </a:r>
          </a:p>
          <a:p>
            <a:pPr algn="r"/>
            <a:r>
              <a:rPr lang="uk-UA" sz="2800" b="1" dirty="0" smtClean="0">
                <a:ln/>
                <a:solidFill>
                  <a:schemeClr val="accent3"/>
                </a:solidFill>
              </a:rPr>
              <a:t>Д.І.Менделєєв</a:t>
            </a:r>
            <a:endParaRPr lang="ru-RU" sz="2800" b="1" cap="none" spc="0" dirty="0">
              <a:ln/>
              <a:solidFill>
                <a:schemeClr val="accent3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32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32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Найголовніша плата в комп’ютері?</a:t>
                      </a:r>
                      <a:endParaRPr lang="ru-RU" sz="32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1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35496" y="2348880"/>
            <a:ext cx="4824536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Материнська</a:t>
            </a:r>
            <a:endParaRPr lang="ru-RU" sz="2800" b="1" i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плата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lvl="0"/>
            <a:r>
              <a:rPr lang="ru-RU" dirty="0" err="1" smtClean="0"/>
              <a:t>Хто</a:t>
            </a:r>
            <a:r>
              <a:rPr lang="ru-RU" dirty="0" smtClean="0"/>
              <a:t> </a:t>
            </a:r>
            <a:r>
              <a:rPr lang="ru-RU" dirty="0" err="1" smtClean="0"/>
              <a:t>є</a:t>
            </a:r>
            <a:r>
              <a:rPr lang="ru-RU" dirty="0" smtClean="0"/>
              <a:t> автором </a:t>
            </a:r>
            <a:r>
              <a:rPr lang="ru-RU" dirty="0" err="1" smtClean="0"/>
              <a:t>загальної</a:t>
            </a:r>
            <a:r>
              <a:rPr lang="ru-RU" dirty="0" smtClean="0"/>
              <a:t>  </a:t>
            </a:r>
            <a:r>
              <a:rPr lang="ru-RU" dirty="0" err="1" smtClean="0"/>
              <a:t>схеми</a:t>
            </a:r>
            <a:r>
              <a:rPr lang="ru-RU" dirty="0" smtClean="0"/>
              <a:t> </a:t>
            </a:r>
            <a:r>
              <a:rPr lang="ru-RU" dirty="0" err="1" smtClean="0"/>
              <a:t>будови</a:t>
            </a:r>
            <a:r>
              <a:rPr lang="ru-RU" dirty="0" smtClean="0"/>
              <a:t> </a:t>
            </a:r>
            <a:r>
              <a:rPr lang="ru-RU" dirty="0" err="1" smtClean="0"/>
              <a:t>сучасного</a:t>
            </a:r>
            <a:r>
              <a:rPr lang="ru-RU" dirty="0" smtClean="0"/>
              <a:t> </a:t>
            </a:r>
            <a:r>
              <a:rPr lang="ru-RU" dirty="0" err="1" smtClean="0"/>
              <a:t>комп'ютера</a:t>
            </a:r>
            <a:r>
              <a:rPr lang="ru-RU" dirty="0" smtClean="0"/>
              <a:t>? </a:t>
            </a:r>
          </a:p>
          <a:p>
            <a:pPr lvl="0">
              <a:buNone/>
            </a:pPr>
            <a:r>
              <a:rPr lang="ru-RU" dirty="0" smtClean="0"/>
              <a:t>					</a:t>
            </a:r>
            <a:r>
              <a:rPr lang="ru-RU" b="1" dirty="0" smtClean="0"/>
              <a:t>Джон фон Нейман</a:t>
            </a:r>
            <a:endParaRPr lang="ru-RU" dirty="0" smtClean="0"/>
          </a:p>
          <a:p>
            <a:pPr lvl="0"/>
            <a:r>
              <a:rPr lang="ru-RU" dirty="0" smtClean="0"/>
              <a:t>Як </a:t>
            </a:r>
            <a:r>
              <a:rPr lang="ru-RU" dirty="0" err="1" smtClean="0"/>
              <a:t>називається</a:t>
            </a:r>
            <a:r>
              <a:rPr lang="ru-RU" dirty="0" smtClean="0"/>
              <a:t> </a:t>
            </a:r>
            <a:r>
              <a:rPr lang="ru-RU" dirty="0" err="1" smtClean="0"/>
              <a:t>набір</a:t>
            </a:r>
            <a:r>
              <a:rPr lang="ru-RU" dirty="0" smtClean="0"/>
              <a:t> </a:t>
            </a:r>
            <a:r>
              <a:rPr lang="ru-RU" dirty="0" err="1" smtClean="0"/>
              <a:t>програм</a:t>
            </a:r>
            <a:r>
              <a:rPr lang="ru-RU" dirty="0" smtClean="0"/>
              <a:t>, </a:t>
            </a:r>
            <a:r>
              <a:rPr lang="ru-RU" dirty="0" err="1" smtClean="0"/>
              <a:t>організуючих</a:t>
            </a:r>
            <a:r>
              <a:rPr lang="ru-RU" dirty="0" smtClean="0"/>
              <a:t> </a:t>
            </a:r>
            <a:r>
              <a:rPr lang="ru-RU" dirty="0" err="1" smtClean="0"/>
              <a:t>діалог</a:t>
            </a:r>
            <a:r>
              <a:rPr lang="ru-RU" dirty="0" smtClean="0"/>
              <a:t>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користувачем</a:t>
            </a:r>
            <a:r>
              <a:rPr lang="ru-RU" dirty="0" smtClean="0"/>
              <a:t>, </a:t>
            </a:r>
            <a:r>
              <a:rPr lang="ru-RU" dirty="0" err="1" smtClean="0"/>
              <a:t>керує</a:t>
            </a:r>
            <a:r>
              <a:rPr lang="ru-RU" dirty="0" smtClean="0"/>
              <a:t> оперативною </a:t>
            </a:r>
            <a:r>
              <a:rPr lang="ru-RU" dirty="0" err="1" smtClean="0"/>
              <a:t>пам'яттю</a:t>
            </a:r>
            <a:r>
              <a:rPr lang="ru-RU" dirty="0" smtClean="0"/>
              <a:t>, </a:t>
            </a:r>
            <a:r>
              <a:rPr lang="ru-RU" dirty="0" err="1" smtClean="0"/>
              <a:t>процесором</a:t>
            </a:r>
            <a:r>
              <a:rPr lang="ru-RU" dirty="0" smtClean="0"/>
              <a:t>, </a:t>
            </a:r>
            <a:r>
              <a:rPr lang="ru-RU" dirty="0" err="1" smtClean="0"/>
              <a:t>зовнішніми</a:t>
            </a:r>
            <a:r>
              <a:rPr lang="ru-RU" dirty="0" smtClean="0"/>
              <a:t> </a:t>
            </a:r>
            <a:r>
              <a:rPr lang="ru-RU" dirty="0" err="1" smtClean="0"/>
              <a:t>пристроями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файлами? </a:t>
            </a:r>
            <a:endParaRPr lang="ru-RU" b="1" dirty="0" smtClean="0"/>
          </a:p>
          <a:p>
            <a:pPr lvl="0">
              <a:buNone/>
            </a:pPr>
            <a:r>
              <a:rPr lang="ru-RU" b="1" dirty="0" smtClean="0"/>
              <a:t>					</a:t>
            </a:r>
            <a:r>
              <a:rPr lang="ru-RU" b="1" dirty="0" err="1" smtClean="0"/>
              <a:t>Операційна</a:t>
            </a:r>
            <a:r>
              <a:rPr lang="ru-RU" b="1" dirty="0" smtClean="0"/>
              <a:t> система</a:t>
            </a:r>
            <a:endParaRPr lang="ru-RU" dirty="0" smtClean="0"/>
          </a:p>
          <a:p>
            <a:pPr lvl="0"/>
            <a:r>
              <a:rPr lang="ru-RU" dirty="0" smtClean="0"/>
              <a:t>Як </a:t>
            </a:r>
            <a:r>
              <a:rPr lang="ru-RU" dirty="0" err="1" smtClean="0"/>
              <a:t>називається</a:t>
            </a:r>
            <a:r>
              <a:rPr lang="ru-RU" dirty="0" smtClean="0"/>
              <a:t> </a:t>
            </a:r>
            <a:r>
              <a:rPr lang="ru-RU" dirty="0" err="1" smtClean="0"/>
              <a:t>програма</a:t>
            </a:r>
            <a:r>
              <a:rPr lang="ru-RU" dirty="0" smtClean="0"/>
              <a:t> для перегляду </a:t>
            </a:r>
            <a:r>
              <a:rPr lang="ru-RU" dirty="0" err="1" smtClean="0"/>
              <a:t>гіпертекстових</a:t>
            </a:r>
            <a:r>
              <a:rPr lang="ru-RU" dirty="0" smtClean="0"/>
              <a:t> </a:t>
            </a:r>
            <a:r>
              <a:rPr lang="ru-RU" dirty="0" err="1" smtClean="0"/>
              <a:t>документів</a:t>
            </a:r>
            <a:r>
              <a:rPr lang="ru-RU" dirty="0" smtClean="0"/>
              <a:t>? </a:t>
            </a:r>
            <a:endParaRPr lang="ru-RU" b="1" dirty="0" smtClean="0"/>
          </a:p>
          <a:p>
            <a:pPr lvl="0">
              <a:buNone/>
            </a:pPr>
            <a:r>
              <a:rPr lang="ru-RU" b="1" dirty="0" smtClean="0"/>
              <a:t>					Браузер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8229600" cy="5505475"/>
          </a:xfrm>
        </p:spPr>
        <p:txBody>
          <a:bodyPr>
            <a:normAutofit/>
          </a:bodyPr>
          <a:lstStyle/>
          <a:p>
            <a:pPr lvl="0"/>
            <a:r>
              <a:rPr lang="ru-RU" dirty="0" err="1" smtClean="0"/>
              <a:t>Декілька</a:t>
            </a:r>
            <a:r>
              <a:rPr lang="ru-RU" dirty="0" smtClean="0"/>
              <a:t> </a:t>
            </a:r>
            <a:r>
              <a:rPr lang="ru-RU" dirty="0" err="1" smtClean="0"/>
              <a:t>сполучених</a:t>
            </a:r>
            <a:r>
              <a:rPr lang="ru-RU" dirty="0" smtClean="0"/>
              <a:t> </a:t>
            </a:r>
            <a:r>
              <a:rPr lang="ru-RU" dirty="0" err="1" smtClean="0"/>
              <a:t>між</a:t>
            </a:r>
            <a:r>
              <a:rPr lang="ru-RU" dirty="0" smtClean="0"/>
              <a:t> собою </a:t>
            </a:r>
            <a:r>
              <a:rPr lang="ru-RU" dirty="0" err="1" smtClean="0"/>
              <a:t>комп'ютерів</a:t>
            </a:r>
            <a:r>
              <a:rPr lang="ru-RU" dirty="0" smtClean="0"/>
              <a:t> </a:t>
            </a:r>
            <a:r>
              <a:rPr lang="ru-RU" dirty="0" err="1" smtClean="0"/>
              <a:t>утворюють</a:t>
            </a:r>
            <a:r>
              <a:rPr lang="ru-RU" dirty="0" smtClean="0"/>
              <a:t>? </a:t>
            </a:r>
          </a:p>
          <a:p>
            <a:pPr lvl="0">
              <a:buNone/>
            </a:pPr>
            <a:r>
              <a:rPr lang="ru-RU" b="1" dirty="0" smtClean="0"/>
              <a:t>							Мережу</a:t>
            </a:r>
            <a:endParaRPr lang="ru-RU" dirty="0" smtClean="0"/>
          </a:p>
          <a:p>
            <a:pPr lvl="0"/>
            <a:r>
              <a:rPr lang="ru-RU" dirty="0" err="1" smtClean="0"/>
              <a:t>Фірма</a:t>
            </a:r>
            <a:r>
              <a:rPr lang="ru-RU" dirty="0" smtClean="0"/>
              <a:t>, яка створила перший </a:t>
            </a:r>
            <a:r>
              <a:rPr lang="ru-RU" dirty="0" err="1" smtClean="0"/>
              <a:t>комерційно</a:t>
            </a:r>
            <a:r>
              <a:rPr lang="ru-RU" dirty="0" smtClean="0"/>
              <a:t> </a:t>
            </a:r>
            <a:r>
              <a:rPr lang="ru-RU" dirty="0" err="1" smtClean="0"/>
              <a:t>успішний</a:t>
            </a:r>
            <a:r>
              <a:rPr lang="ru-RU" dirty="0" smtClean="0"/>
              <a:t> </a:t>
            </a:r>
            <a:r>
              <a:rPr lang="ru-RU" dirty="0" err="1" smtClean="0"/>
              <a:t>персональний</a:t>
            </a:r>
            <a:r>
              <a:rPr lang="ru-RU" dirty="0" smtClean="0"/>
              <a:t> </a:t>
            </a:r>
            <a:r>
              <a:rPr lang="ru-RU" dirty="0" err="1" smtClean="0"/>
              <a:t>комп'ютер</a:t>
            </a:r>
            <a:r>
              <a:rPr lang="ru-RU" dirty="0" smtClean="0"/>
              <a:t>. </a:t>
            </a:r>
          </a:p>
          <a:p>
            <a:pPr lvl="0">
              <a:buNone/>
            </a:pPr>
            <a:r>
              <a:rPr lang="ru-RU" b="1" dirty="0" smtClean="0"/>
              <a:t>							IBM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8229600" cy="5649491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dirty="0" err="1" smtClean="0"/>
              <a:t>Ця</a:t>
            </a:r>
            <a:r>
              <a:rPr lang="ru-RU" dirty="0" smtClean="0"/>
              <a:t> </a:t>
            </a:r>
            <a:r>
              <a:rPr lang="ru-RU" dirty="0" err="1" smtClean="0"/>
              <a:t>людина</a:t>
            </a:r>
            <a:r>
              <a:rPr lang="ru-RU" dirty="0" smtClean="0"/>
              <a:t>, наполовину </a:t>
            </a:r>
            <a:r>
              <a:rPr lang="ru-RU" dirty="0" err="1" smtClean="0"/>
              <a:t>фін</a:t>
            </a:r>
            <a:r>
              <a:rPr lang="ru-RU" dirty="0" smtClean="0"/>
              <a:t>, </a:t>
            </a:r>
            <a:r>
              <a:rPr lang="ru-RU" dirty="0" err="1" smtClean="0"/>
              <a:t>наполовину</a:t>
            </a:r>
            <a:r>
              <a:rPr lang="ru-RU" dirty="0" smtClean="0"/>
              <a:t> швед, </a:t>
            </a:r>
            <a:r>
              <a:rPr lang="ru-RU" dirty="0" err="1" smtClean="0"/>
              <a:t>чудово</a:t>
            </a:r>
            <a:r>
              <a:rPr lang="ru-RU" dirty="0" smtClean="0"/>
              <a:t> говорить  </a:t>
            </a:r>
            <a:r>
              <a:rPr lang="ru-RU" dirty="0" err="1" smtClean="0"/>
              <a:t>англійською</a:t>
            </a:r>
            <a:r>
              <a:rPr lang="ru-RU" dirty="0" smtClean="0"/>
              <a:t>. </a:t>
            </a:r>
            <a:r>
              <a:rPr lang="ru-RU" dirty="0" err="1" smtClean="0"/>
              <a:t>Свій</a:t>
            </a:r>
            <a:r>
              <a:rPr lang="ru-RU" dirty="0" smtClean="0"/>
              <a:t> проект </a:t>
            </a:r>
            <a:r>
              <a:rPr lang="ru-RU" dirty="0" err="1" smtClean="0"/>
              <a:t>він</a:t>
            </a:r>
            <a:r>
              <a:rPr lang="ru-RU" dirty="0" smtClean="0"/>
              <a:t> </a:t>
            </a:r>
            <a:r>
              <a:rPr lang="ru-RU" dirty="0" err="1" smtClean="0"/>
              <a:t>створював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створює</a:t>
            </a:r>
            <a:r>
              <a:rPr lang="ru-RU" dirty="0" smtClean="0"/>
              <a:t> не один, а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багатьма</a:t>
            </a:r>
            <a:r>
              <a:rPr lang="ru-RU" dirty="0" smtClean="0"/>
              <a:t> </a:t>
            </a:r>
            <a:r>
              <a:rPr lang="ru-RU" dirty="0" err="1" smtClean="0"/>
              <a:t>добровільними</a:t>
            </a:r>
            <a:r>
              <a:rPr lang="ru-RU" dirty="0" smtClean="0"/>
              <a:t> </a:t>
            </a:r>
            <a:r>
              <a:rPr lang="ru-RU" dirty="0" err="1" smtClean="0"/>
              <a:t>помічниками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спілкуються</a:t>
            </a:r>
            <a:r>
              <a:rPr lang="ru-RU" dirty="0" smtClean="0"/>
              <a:t> через </a:t>
            </a:r>
            <a:r>
              <a:rPr lang="ru-RU" dirty="0" err="1" smtClean="0"/>
              <a:t>інтернет</a:t>
            </a:r>
            <a:r>
              <a:rPr lang="ru-RU" dirty="0" smtClean="0"/>
              <a:t>. Проект </a:t>
            </a:r>
            <a:r>
              <a:rPr lang="ru-RU" dirty="0" err="1" smtClean="0"/>
              <a:t>його</a:t>
            </a:r>
            <a:r>
              <a:rPr lang="ru-RU" dirty="0" smtClean="0"/>
              <a:t>, </a:t>
            </a:r>
            <a:r>
              <a:rPr lang="ru-RU" dirty="0" err="1" smtClean="0"/>
              <a:t>хоч</a:t>
            </a:r>
            <a:r>
              <a:rPr lang="ru-RU" dirty="0" smtClean="0"/>
              <a:t> </a:t>
            </a:r>
            <a:r>
              <a:rPr lang="ru-RU" dirty="0" err="1" smtClean="0"/>
              <a:t>цілком</a:t>
            </a:r>
            <a:r>
              <a:rPr lang="ru-RU" dirty="0" smtClean="0"/>
              <a:t> </a:t>
            </a:r>
            <a:r>
              <a:rPr lang="ru-RU" dirty="0" err="1" smtClean="0"/>
              <a:t>легальний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безкоштовний</a:t>
            </a:r>
            <a:r>
              <a:rPr lang="ru-RU" dirty="0" smtClean="0"/>
              <a:t>, </a:t>
            </a:r>
            <a:r>
              <a:rPr lang="ru-RU" dirty="0" err="1" smtClean="0"/>
              <a:t>але</a:t>
            </a:r>
            <a:r>
              <a:rPr lang="ru-RU" dirty="0" smtClean="0"/>
              <a:t> </a:t>
            </a:r>
            <a:r>
              <a:rPr lang="ru-RU" dirty="0" err="1" smtClean="0"/>
              <a:t>примушує</a:t>
            </a:r>
            <a:r>
              <a:rPr lang="ru-RU" dirty="0" smtClean="0"/>
              <a:t> </a:t>
            </a:r>
            <a:r>
              <a:rPr lang="ru-RU" dirty="0" err="1" smtClean="0"/>
              <a:t>зазнавати</a:t>
            </a:r>
            <a:r>
              <a:rPr lang="ru-RU" dirty="0" smtClean="0"/>
              <a:t> </a:t>
            </a:r>
            <a:r>
              <a:rPr lang="ru-RU" dirty="0" err="1" smtClean="0"/>
              <a:t>величезні</a:t>
            </a:r>
            <a:r>
              <a:rPr lang="ru-RU" dirty="0" smtClean="0"/>
              <a:t> </a:t>
            </a:r>
            <a:r>
              <a:rPr lang="ru-RU" dirty="0" err="1" smtClean="0"/>
              <a:t>збитки</a:t>
            </a:r>
            <a:r>
              <a:rPr lang="ru-RU" dirty="0" smtClean="0"/>
              <a:t> </a:t>
            </a:r>
            <a:r>
              <a:rPr lang="ru-RU" dirty="0" err="1" smtClean="0"/>
              <a:t>фірмам</a:t>
            </a:r>
            <a:r>
              <a:rPr lang="ru-RU" dirty="0" smtClean="0"/>
              <a:t> SUN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Microsoft</a:t>
            </a:r>
            <a:r>
              <a:rPr lang="ru-RU" dirty="0" smtClean="0"/>
              <a:t>. </a:t>
            </a:r>
            <a:r>
              <a:rPr lang="ru-RU" dirty="0" err="1" smtClean="0"/>
              <a:t>Що</a:t>
            </a:r>
            <a:r>
              <a:rPr lang="ru-RU" dirty="0" smtClean="0"/>
              <a:t> за </a:t>
            </a:r>
            <a:r>
              <a:rPr lang="ru-RU" dirty="0" err="1" smtClean="0"/>
              <a:t>назва</a:t>
            </a:r>
            <a:r>
              <a:rPr lang="ru-RU" dirty="0" smtClean="0"/>
              <a:t> у проекту, </a:t>
            </a:r>
            <a:r>
              <a:rPr lang="ru-RU" dirty="0" err="1" smtClean="0"/>
              <a:t>який</a:t>
            </a:r>
            <a:r>
              <a:rPr lang="ru-RU" dirty="0" smtClean="0"/>
              <a:t> </a:t>
            </a:r>
            <a:r>
              <a:rPr lang="ru-RU" dirty="0" err="1" smtClean="0"/>
              <a:t>він</a:t>
            </a:r>
            <a:r>
              <a:rPr lang="ru-RU" dirty="0" smtClean="0"/>
              <a:t> створив? </a:t>
            </a:r>
          </a:p>
          <a:p>
            <a:pPr lvl="0">
              <a:buNone/>
            </a:pPr>
            <a:r>
              <a:rPr lang="ru-RU" b="1" dirty="0" smtClean="0"/>
              <a:t>								</a:t>
            </a:r>
            <a:r>
              <a:rPr lang="ru-RU" b="1" dirty="0" err="1" smtClean="0"/>
              <a:t>Linux</a:t>
            </a:r>
            <a:endParaRPr lang="ru-RU" dirty="0" smtClean="0"/>
          </a:p>
          <a:p>
            <a:pPr lvl="0"/>
            <a:r>
              <a:rPr lang="ru-RU" dirty="0" err="1" smtClean="0"/>
              <a:t>Процесор</a:t>
            </a:r>
            <a:r>
              <a:rPr lang="ru-RU" dirty="0" smtClean="0"/>
              <a:t> ПК, </a:t>
            </a:r>
            <a:r>
              <a:rPr lang="ru-RU" dirty="0" err="1" smtClean="0"/>
              <a:t>якому</a:t>
            </a:r>
            <a:r>
              <a:rPr lang="ru-RU" dirty="0" smtClean="0"/>
              <a:t> </a:t>
            </a:r>
            <a:r>
              <a:rPr lang="ru-RU" dirty="0" err="1" smtClean="0"/>
              <a:t>першому</a:t>
            </a:r>
            <a:r>
              <a:rPr lang="ru-RU" dirty="0" smtClean="0"/>
              <a:t> в </a:t>
            </a:r>
            <a:r>
              <a:rPr lang="ru-RU" dirty="0" err="1" smtClean="0"/>
              <a:t>світі</a:t>
            </a:r>
            <a:r>
              <a:rPr lang="ru-RU" dirty="0" smtClean="0"/>
              <a:t>, порушивши </a:t>
            </a:r>
            <a:r>
              <a:rPr lang="ru-RU" dirty="0" err="1" smtClean="0"/>
              <a:t>традицію</a:t>
            </a:r>
            <a:r>
              <a:rPr lang="ru-RU" dirty="0" smtClean="0"/>
              <a:t>, </a:t>
            </a:r>
            <a:r>
              <a:rPr lang="ru-RU" dirty="0" err="1" smtClean="0"/>
              <a:t>привласнили</a:t>
            </a:r>
            <a:r>
              <a:rPr lang="ru-RU" dirty="0" smtClean="0"/>
              <a:t> не </a:t>
            </a:r>
            <a:r>
              <a:rPr lang="ru-RU" dirty="0" err="1" smtClean="0"/>
              <a:t>порядковий</a:t>
            </a:r>
            <a:r>
              <a:rPr lang="ru-RU" dirty="0" smtClean="0"/>
              <a:t> номер, а </a:t>
            </a:r>
            <a:r>
              <a:rPr lang="ru-RU" dirty="0" err="1" smtClean="0"/>
              <a:t>власне</a:t>
            </a:r>
            <a:r>
              <a:rPr lang="ru-RU" dirty="0" smtClean="0"/>
              <a:t> </a:t>
            </a:r>
            <a:r>
              <a:rPr lang="ru-RU" dirty="0" err="1" smtClean="0"/>
              <a:t>ім'я</a:t>
            </a:r>
            <a:r>
              <a:rPr lang="ru-RU" dirty="0" smtClean="0"/>
              <a:t>. </a:t>
            </a:r>
            <a:endParaRPr lang="ru-RU" b="1" dirty="0" smtClean="0"/>
          </a:p>
          <a:p>
            <a:pPr lvl="0">
              <a:buNone/>
            </a:pPr>
            <a:r>
              <a:rPr lang="ru-RU" b="1" dirty="0" smtClean="0"/>
              <a:t>							</a:t>
            </a:r>
            <a:r>
              <a:rPr lang="ru-RU" b="1" dirty="0" err="1" smtClean="0"/>
              <a:t>Пентіум</a:t>
            </a:r>
            <a:endParaRPr lang="ru-RU" dirty="0" smtClean="0"/>
          </a:p>
          <a:p>
            <a:pPr lvl="0"/>
            <a:r>
              <a:rPr lang="ru-RU" dirty="0" smtClean="0"/>
              <a:t>Як </a:t>
            </a:r>
            <a:r>
              <a:rPr lang="ru-RU" dirty="0" err="1" smtClean="0"/>
              <a:t>називається</a:t>
            </a:r>
            <a:r>
              <a:rPr lang="ru-RU" dirty="0" smtClean="0"/>
              <a:t> </a:t>
            </a:r>
            <a:r>
              <a:rPr lang="ru-RU" dirty="0" err="1" smtClean="0"/>
              <a:t>поштова</a:t>
            </a:r>
            <a:r>
              <a:rPr lang="ru-RU" dirty="0" smtClean="0"/>
              <a:t> </a:t>
            </a:r>
            <a:r>
              <a:rPr lang="ru-RU" dirty="0" err="1" smtClean="0"/>
              <a:t>кореспонденція</a:t>
            </a:r>
            <a:r>
              <a:rPr lang="ru-RU" dirty="0" smtClean="0"/>
              <a:t> в основному рекламного характеру, </a:t>
            </a:r>
            <a:r>
              <a:rPr lang="ru-RU" dirty="0" err="1" smtClean="0"/>
              <a:t>що</a:t>
            </a:r>
            <a:r>
              <a:rPr lang="ru-RU" dirty="0" smtClean="0"/>
              <a:t> приходить на </a:t>
            </a:r>
            <a:r>
              <a:rPr lang="ru-RU" dirty="0" err="1" smtClean="0"/>
              <a:t>e-mail</a:t>
            </a:r>
            <a:r>
              <a:rPr lang="ru-RU" dirty="0" smtClean="0"/>
              <a:t> адресу </a:t>
            </a:r>
            <a:r>
              <a:rPr lang="ru-RU" dirty="0" err="1" smtClean="0"/>
              <a:t>користувача</a:t>
            </a:r>
            <a:r>
              <a:rPr lang="ru-RU" dirty="0" smtClean="0"/>
              <a:t> без </a:t>
            </a:r>
            <a:r>
              <a:rPr lang="ru-RU" dirty="0" err="1" smtClean="0"/>
              <a:t>його</a:t>
            </a:r>
            <a:r>
              <a:rPr lang="ru-RU" dirty="0" smtClean="0"/>
              <a:t> </a:t>
            </a:r>
            <a:r>
              <a:rPr lang="ru-RU" dirty="0" err="1" smtClean="0"/>
              <a:t>запиту</a:t>
            </a:r>
            <a:r>
              <a:rPr lang="ru-RU" dirty="0" smtClean="0"/>
              <a:t>?                   </a:t>
            </a:r>
          </a:p>
          <a:p>
            <a:pPr lvl="0">
              <a:buNone/>
            </a:pPr>
            <a:r>
              <a:rPr lang="ru-RU" b="1" dirty="0" smtClean="0"/>
              <a:t>							Спам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0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8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 lvl="0"/>
            <a:r>
              <a:rPr lang="ru-RU" dirty="0" err="1" smtClean="0"/>
              <a:t>Програми</a:t>
            </a:r>
            <a:r>
              <a:rPr lang="ru-RU" dirty="0" smtClean="0"/>
              <a:t>, </a:t>
            </a:r>
            <a:r>
              <a:rPr lang="ru-RU" dirty="0" err="1" smtClean="0"/>
              <a:t>що</a:t>
            </a:r>
            <a:r>
              <a:rPr lang="ru-RU" dirty="0" smtClean="0"/>
              <a:t> </a:t>
            </a:r>
            <a:r>
              <a:rPr lang="ru-RU" dirty="0" err="1" smtClean="0"/>
              <a:t>здатні</a:t>
            </a:r>
            <a:r>
              <a:rPr lang="ru-RU" dirty="0" smtClean="0"/>
              <a:t> </a:t>
            </a:r>
            <a:r>
              <a:rPr lang="ru-RU" dirty="0" err="1" smtClean="0"/>
              <a:t>самовідтворюватись</a:t>
            </a:r>
            <a:r>
              <a:rPr lang="uk-UA" dirty="0" smtClean="0"/>
              <a:t>. </a:t>
            </a:r>
          </a:p>
          <a:p>
            <a:pPr lvl="0">
              <a:buNone/>
            </a:pPr>
            <a:r>
              <a:rPr lang="uk-UA" b="1" dirty="0" smtClean="0"/>
              <a:t>								</a:t>
            </a:r>
            <a:r>
              <a:rPr lang="ru-RU" b="1" dirty="0" err="1" smtClean="0"/>
              <a:t>Віруси</a:t>
            </a:r>
            <a:endParaRPr lang="ru-RU" dirty="0" smtClean="0"/>
          </a:p>
          <a:p>
            <a:pPr lvl="0"/>
            <a:r>
              <a:rPr lang="ru-RU" dirty="0" smtClean="0"/>
              <a:t>Алгоритм, </a:t>
            </a:r>
            <a:r>
              <a:rPr lang="ru-RU" dirty="0" err="1" smtClean="0"/>
              <a:t>записаний</a:t>
            </a:r>
            <a:r>
              <a:rPr lang="ru-RU" dirty="0" smtClean="0"/>
              <a:t> </a:t>
            </a:r>
            <a:r>
              <a:rPr lang="ru-RU" dirty="0" err="1" smtClean="0"/>
              <a:t>мовою</a:t>
            </a:r>
            <a:r>
              <a:rPr lang="ru-RU" dirty="0" smtClean="0"/>
              <a:t> </a:t>
            </a:r>
            <a:r>
              <a:rPr lang="ru-RU" dirty="0" err="1" smtClean="0"/>
              <a:t>програмування</a:t>
            </a:r>
            <a:r>
              <a:rPr lang="ru-RU" dirty="0" smtClean="0"/>
              <a:t> </a:t>
            </a:r>
            <a:r>
              <a:rPr lang="ru-RU" dirty="0" err="1" smtClean="0"/>
              <a:t>називається</a:t>
            </a:r>
            <a:r>
              <a:rPr lang="ru-RU" dirty="0" smtClean="0"/>
              <a:t>?</a:t>
            </a:r>
          </a:p>
          <a:p>
            <a:pPr lvl="1">
              <a:buNone/>
            </a:pPr>
            <a:r>
              <a:rPr lang="ru-RU" dirty="0" smtClean="0"/>
              <a:t>								</a:t>
            </a:r>
            <a:r>
              <a:rPr lang="ru-RU" b="1" dirty="0" err="1" smtClean="0"/>
              <a:t>Програма</a:t>
            </a:r>
            <a:endParaRPr lang="ru-RU" dirty="0" smtClean="0"/>
          </a:p>
          <a:p>
            <a:pPr lvl="0"/>
            <a:r>
              <a:rPr lang="ru-RU" dirty="0" smtClean="0"/>
              <a:t>Одна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мов</a:t>
            </a:r>
            <a:r>
              <a:rPr lang="ru-RU" dirty="0" smtClean="0"/>
              <a:t> </a:t>
            </a:r>
            <a:r>
              <a:rPr lang="ru-RU" dirty="0" err="1" smtClean="0"/>
              <a:t>програмування</a:t>
            </a:r>
            <a:r>
              <a:rPr lang="ru-RU" dirty="0" smtClean="0"/>
              <a:t> названа </a:t>
            </a:r>
            <a:r>
              <a:rPr lang="ru-RU" dirty="0" err="1" smtClean="0"/>
              <a:t>Ніклаусом</a:t>
            </a:r>
            <a:r>
              <a:rPr lang="ru-RU" dirty="0" smtClean="0"/>
              <a:t> </a:t>
            </a:r>
            <a:r>
              <a:rPr lang="ru-RU" dirty="0" err="1" smtClean="0"/>
              <a:t>Віртом</a:t>
            </a:r>
            <a:r>
              <a:rPr lang="ru-RU" dirty="0" smtClean="0"/>
              <a:t> в честь одного </a:t>
            </a:r>
            <a:r>
              <a:rPr lang="ru-RU" dirty="0" err="1" smtClean="0"/>
              <a:t>з</a:t>
            </a:r>
            <a:r>
              <a:rPr lang="ru-RU" dirty="0" smtClean="0"/>
              <a:t> </a:t>
            </a:r>
            <a:r>
              <a:rPr lang="ru-RU" dirty="0" err="1" smtClean="0"/>
              <a:t>математиків</a:t>
            </a:r>
            <a:r>
              <a:rPr lang="ru-RU" dirty="0" smtClean="0"/>
              <a:t> </a:t>
            </a:r>
            <a:r>
              <a:rPr lang="ru-RU" dirty="0" err="1" smtClean="0"/>
              <a:t>і</a:t>
            </a:r>
            <a:r>
              <a:rPr lang="ru-RU" dirty="0" smtClean="0"/>
              <a:t> </a:t>
            </a:r>
            <a:r>
              <a:rPr lang="ru-RU" dirty="0" err="1" smtClean="0"/>
              <a:t>філософів</a:t>
            </a:r>
            <a:r>
              <a:rPr lang="ru-RU" dirty="0" smtClean="0"/>
              <a:t>. </a:t>
            </a:r>
          </a:p>
          <a:p>
            <a:pPr lvl="0">
              <a:buNone/>
            </a:pPr>
            <a:r>
              <a:rPr lang="ru-RU" b="1" dirty="0" smtClean="0"/>
              <a:t>							Паскаль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Стрелка вверх 3">
            <a:hlinkClick r:id="rId2" action="ppaction://hlinksldjump"/>
          </p:cNvPr>
          <p:cNvSpPr/>
          <p:nvPr/>
        </p:nvSpPr>
        <p:spPr>
          <a:xfrm>
            <a:off x="7740352" y="5445224"/>
            <a:ext cx="1403648" cy="108012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64704"/>
            <a:ext cx="8229600" cy="5361459"/>
          </a:xfrm>
        </p:spPr>
        <p:txBody>
          <a:bodyPr/>
          <a:lstStyle/>
          <a:p>
            <a:pPr lvl="0"/>
            <a:r>
              <a:rPr lang="ru-RU" dirty="0" err="1" smtClean="0"/>
              <a:t>Мова</a:t>
            </a:r>
            <a:r>
              <a:rPr lang="ru-RU" dirty="0" smtClean="0"/>
              <a:t> </a:t>
            </a:r>
            <a:r>
              <a:rPr lang="ru-RU" dirty="0" err="1" smtClean="0"/>
              <a:t>програмування</a:t>
            </a:r>
            <a:r>
              <a:rPr lang="ru-RU" dirty="0" smtClean="0"/>
              <a:t> </a:t>
            </a:r>
            <a:r>
              <a:rPr lang="en-US" dirty="0" smtClean="0"/>
              <a:t>Delphi</a:t>
            </a:r>
            <a:r>
              <a:rPr lang="ru-RU" dirty="0" smtClean="0"/>
              <a:t> </a:t>
            </a:r>
            <a:r>
              <a:rPr lang="ru-RU" dirty="0" err="1" smtClean="0"/>
              <a:t>належить</a:t>
            </a:r>
            <a:r>
              <a:rPr lang="ru-RU" dirty="0" smtClean="0"/>
              <a:t> до </a:t>
            </a:r>
            <a:r>
              <a:rPr lang="ru-RU" dirty="0" err="1" smtClean="0"/>
              <a:t>якого</a:t>
            </a:r>
            <a:r>
              <a:rPr lang="ru-RU" dirty="0" smtClean="0"/>
              <a:t> типу </a:t>
            </a:r>
            <a:r>
              <a:rPr lang="ru-RU" dirty="0" err="1" smtClean="0"/>
              <a:t>мов</a:t>
            </a:r>
            <a:r>
              <a:rPr lang="ru-RU" dirty="0" smtClean="0"/>
              <a:t>?           </a:t>
            </a:r>
          </a:p>
          <a:p>
            <a:pPr lvl="0">
              <a:buNone/>
            </a:pPr>
            <a:r>
              <a:rPr lang="ru-RU" b="1" dirty="0" smtClean="0"/>
              <a:t>				</a:t>
            </a:r>
            <a:r>
              <a:rPr lang="ru-RU" b="1" dirty="0" err="1" smtClean="0"/>
              <a:t>Візуальне</a:t>
            </a:r>
            <a:r>
              <a:rPr lang="ru-RU" b="1" dirty="0" smtClean="0"/>
              <a:t> </a:t>
            </a:r>
            <a:r>
              <a:rPr lang="ru-RU" b="1" dirty="0" err="1" smtClean="0"/>
              <a:t>програмування</a:t>
            </a:r>
            <a:endParaRPr lang="ru-RU" dirty="0" smtClean="0"/>
          </a:p>
          <a:p>
            <a:r>
              <a:rPr lang="ru-RU" dirty="0" err="1" smtClean="0"/>
              <a:t>Чітка</a:t>
            </a:r>
            <a:r>
              <a:rPr lang="ru-RU" dirty="0" smtClean="0"/>
              <a:t> </a:t>
            </a:r>
            <a:r>
              <a:rPr lang="ru-RU" dirty="0" err="1" smtClean="0"/>
              <a:t>послідовність</a:t>
            </a:r>
            <a:r>
              <a:rPr lang="ru-RU" dirty="0" smtClean="0"/>
              <a:t> </a:t>
            </a:r>
            <a:r>
              <a:rPr lang="ru-RU" dirty="0" err="1" smtClean="0"/>
              <a:t>дій</a:t>
            </a:r>
            <a:r>
              <a:rPr lang="ru-RU" dirty="0" smtClean="0"/>
              <a:t> </a:t>
            </a:r>
            <a:r>
              <a:rPr lang="ru-RU" dirty="0" err="1" smtClean="0"/>
              <a:t>спрямована</a:t>
            </a:r>
            <a:r>
              <a:rPr lang="ru-RU" dirty="0" smtClean="0"/>
              <a:t> на </a:t>
            </a:r>
            <a:r>
              <a:rPr lang="ru-RU" dirty="0" err="1" smtClean="0"/>
              <a:t>досягнення</a:t>
            </a:r>
            <a:r>
              <a:rPr lang="ru-RU" dirty="0" smtClean="0"/>
              <a:t> </a:t>
            </a:r>
            <a:r>
              <a:rPr lang="ru-RU" dirty="0" err="1" smtClean="0"/>
              <a:t>певної</a:t>
            </a:r>
            <a:r>
              <a:rPr lang="ru-RU" dirty="0" smtClean="0"/>
              <a:t> мети </a:t>
            </a:r>
            <a:r>
              <a:rPr lang="ru-RU" dirty="0" err="1" smtClean="0"/>
              <a:t>або</a:t>
            </a:r>
            <a:r>
              <a:rPr lang="ru-RU" dirty="0" smtClean="0"/>
              <a:t> </a:t>
            </a:r>
            <a:r>
              <a:rPr lang="ru-RU" dirty="0" err="1" smtClean="0"/>
              <a:t>розв’язання</a:t>
            </a:r>
            <a:r>
              <a:rPr lang="ru-RU" dirty="0" smtClean="0"/>
              <a:t> </a:t>
            </a:r>
            <a:r>
              <a:rPr lang="ru-RU" dirty="0" err="1" smtClean="0"/>
              <a:t>певної</a:t>
            </a:r>
            <a:r>
              <a:rPr lang="ru-RU" dirty="0" smtClean="0"/>
              <a:t> </a:t>
            </a:r>
            <a:r>
              <a:rPr lang="ru-RU" dirty="0" err="1" smtClean="0"/>
              <a:t>задачі</a:t>
            </a:r>
            <a:r>
              <a:rPr lang="uk-UA" dirty="0" smtClean="0"/>
              <a:t>. </a:t>
            </a:r>
          </a:p>
          <a:p>
            <a:pPr>
              <a:buNone/>
            </a:pPr>
            <a:r>
              <a:rPr lang="uk-UA" b="1" dirty="0" smtClean="0"/>
              <a:t>					</a:t>
            </a:r>
            <a:r>
              <a:rPr lang="ru-RU" b="1" dirty="0" smtClean="0"/>
              <a:t>Алгоритм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8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2818656" cy="1162050"/>
          </a:xfrm>
        </p:spPr>
        <p:txBody>
          <a:bodyPr>
            <a:noAutofit/>
          </a:bodyPr>
          <a:lstStyle/>
          <a:p>
            <a:r>
              <a:rPr lang="ru-RU" sz="2800" dirty="0" err="1" smtClean="0"/>
              <a:t>Кросворд</a:t>
            </a:r>
            <a:r>
              <a:rPr lang="ru-RU" sz="2800" dirty="0" smtClean="0"/>
              <a:t>: </a:t>
            </a:r>
            <a:r>
              <a:rPr lang="ru-RU" sz="2800" dirty="0" err="1" smtClean="0"/>
              <a:t>Комп'ютерні</a:t>
            </a:r>
            <a:r>
              <a:rPr lang="ru-RU" sz="2800" dirty="0" smtClean="0"/>
              <a:t> </a:t>
            </a:r>
            <a:r>
              <a:rPr lang="ru-RU" sz="2800" dirty="0" err="1" smtClean="0"/>
              <a:t>презентації</a:t>
            </a:r>
            <a:r>
              <a:rPr lang="ru-RU" sz="2800" dirty="0" smtClean="0"/>
              <a:t> 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92624" y="1613872"/>
            <a:ext cx="2679176" cy="4983480"/>
          </a:xfrm>
        </p:spPr>
        <p:txBody>
          <a:bodyPr>
            <a:normAutofit fontScale="85000" lnSpcReduction="10000"/>
          </a:bodyPr>
          <a:lstStyle/>
          <a:p>
            <a:r>
              <a:rPr lang="uk-UA" sz="1800" b="1" dirty="0" smtClean="0"/>
              <a:t>1. Послідовність слайдів, що містять мультимедійні об'єкти.</a:t>
            </a:r>
            <a:endParaRPr lang="ru-RU" sz="1800" dirty="0" smtClean="0"/>
          </a:p>
          <a:p>
            <a:r>
              <a:rPr lang="uk-UA" sz="1800" b="1" dirty="0" smtClean="0"/>
              <a:t>2. Певний стиль оформлення презентації.</a:t>
            </a:r>
            <a:endParaRPr lang="ru-RU" sz="1800" dirty="0" smtClean="0"/>
          </a:p>
          <a:p>
            <a:r>
              <a:rPr lang="uk-UA" sz="1800" b="1" dirty="0" smtClean="0"/>
              <a:t>3. Один з режимів відображення слайдів.</a:t>
            </a:r>
            <a:endParaRPr lang="ru-RU" sz="1800" dirty="0" smtClean="0"/>
          </a:p>
          <a:p>
            <a:r>
              <a:rPr lang="uk-UA" sz="1800" b="1" dirty="0" smtClean="0"/>
              <a:t>4. Мультимедійний ефект.</a:t>
            </a:r>
            <a:endParaRPr lang="ru-RU" sz="1800" dirty="0" smtClean="0"/>
          </a:p>
          <a:p>
            <a:r>
              <a:rPr lang="uk-UA" sz="1800" b="1" dirty="0" smtClean="0"/>
              <a:t>5. Схема розміщення структурних елементів на слайді.</a:t>
            </a:r>
            <a:endParaRPr lang="ru-RU" sz="1800" dirty="0" smtClean="0"/>
          </a:p>
          <a:p>
            <a:r>
              <a:rPr lang="uk-UA" sz="1800" b="1" dirty="0" smtClean="0"/>
              <a:t>6. Процес показу презентації.</a:t>
            </a:r>
            <a:endParaRPr lang="ru-RU" sz="1800" dirty="0" smtClean="0"/>
          </a:p>
          <a:p>
            <a:r>
              <a:rPr lang="uk-UA" sz="1800" b="1" dirty="0" smtClean="0"/>
              <a:t>7. Окрема електронна сторінка презентації.</a:t>
            </a:r>
            <a:endParaRPr lang="ru-RU" sz="1800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7" y="404664"/>
            <a:ext cx="5833695" cy="5040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6073748" y="692696"/>
            <a:ext cx="385042" cy="34778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000" dirty="0" smtClean="0"/>
              <a:t>П</a:t>
            </a:r>
          </a:p>
          <a:p>
            <a:pPr algn="ctr"/>
            <a:r>
              <a:rPr lang="uk-UA" sz="2000" dirty="0" smtClean="0"/>
              <a:t>Р</a:t>
            </a:r>
          </a:p>
          <a:p>
            <a:pPr algn="ctr"/>
            <a:r>
              <a:rPr lang="uk-UA" sz="2000" dirty="0" smtClean="0"/>
              <a:t>Е</a:t>
            </a:r>
          </a:p>
          <a:p>
            <a:pPr algn="ctr"/>
            <a:r>
              <a:rPr lang="uk-UA" sz="2000" dirty="0" smtClean="0"/>
              <a:t>З</a:t>
            </a:r>
          </a:p>
          <a:p>
            <a:pPr algn="ctr"/>
            <a:r>
              <a:rPr lang="uk-UA" sz="2000" dirty="0" smtClean="0"/>
              <a:t>Е</a:t>
            </a:r>
          </a:p>
          <a:p>
            <a:pPr algn="ctr"/>
            <a:r>
              <a:rPr lang="uk-UA" sz="2000" dirty="0" smtClean="0"/>
              <a:t>Н</a:t>
            </a:r>
          </a:p>
          <a:p>
            <a:pPr algn="ctr"/>
            <a:r>
              <a:rPr lang="uk-UA" sz="2000" dirty="0" smtClean="0"/>
              <a:t>Т</a:t>
            </a:r>
          </a:p>
          <a:p>
            <a:pPr algn="ctr"/>
            <a:r>
              <a:rPr lang="uk-UA" sz="2000" dirty="0" smtClean="0"/>
              <a:t>А</a:t>
            </a:r>
          </a:p>
          <a:p>
            <a:pPr algn="ctr"/>
            <a:r>
              <a:rPr lang="uk-UA" sz="2000" dirty="0" smtClean="0"/>
              <a:t>Ц</a:t>
            </a:r>
          </a:p>
          <a:p>
            <a:pPr algn="ctr"/>
            <a:r>
              <a:rPr lang="uk-UA" sz="2000" dirty="0" smtClean="0"/>
              <a:t>І</a:t>
            </a:r>
          </a:p>
          <a:p>
            <a:pPr algn="ctr"/>
            <a:r>
              <a:rPr lang="uk-UA" sz="2000" dirty="0" smtClean="0"/>
              <a:t>Я </a:t>
            </a:r>
            <a:endParaRPr lang="ru-RU" sz="2000" dirty="0"/>
          </a:p>
        </p:txBody>
      </p:sp>
      <p:sp>
        <p:nvSpPr>
          <p:cNvPr id="8" name="TextBox 7"/>
          <p:cNvSpPr txBox="1"/>
          <p:nvPr/>
        </p:nvSpPr>
        <p:spPr>
          <a:xfrm>
            <a:off x="5508104" y="1588730"/>
            <a:ext cx="1800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Д  И    А Й Н</a:t>
            </a:r>
            <a:endParaRPr lang="ru-RU" sz="2000" dirty="0"/>
          </a:p>
        </p:txBody>
      </p:sp>
      <p:sp>
        <p:nvSpPr>
          <p:cNvPr id="9" name="TextBox 8"/>
          <p:cNvSpPr txBox="1"/>
          <p:nvPr/>
        </p:nvSpPr>
        <p:spPr>
          <a:xfrm>
            <a:off x="8075390" y="1607309"/>
            <a:ext cx="38504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000" dirty="0" smtClean="0"/>
              <a:t>С</a:t>
            </a:r>
          </a:p>
          <a:p>
            <a:pPr algn="ctr"/>
            <a:r>
              <a:rPr lang="uk-UA" sz="2000" dirty="0" smtClean="0"/>
              <a:t>О</a:t>
            </a:r>
          </a:p>
          <a:p>
            <a:pPr algn="ctr"/>
            <a:r>
              <a:rPr lang="uk-UA" sz="2000" dirty="0" smtClean="0"/>
              <a:t>Р</a:t>
            </a:r>
          </a:p>
          <a:p>
            <a:pPr algn="ctr"/>
            <a:r>
              <a:rPr lang="uk-UA" sz="2000" dirty="0" smtClean="0"/>
              <a:t>Т</a:t>
            </a:r>
          </a:p>
          <a:p>
            <a:pPr algn="ctr"/>
            <a:r>
              <a:rPr lang="uk-UA" sz="2000" dirty="0" smtClean="0"/>
              <a:t>У</a:t>
            </a:r>
          </a:p>
          <a:p>
            <a:pPr algn="ctr"/>
            <a:r>
              <a:rPr lang="uk-UA" sz="2000" dirty="0" smtClean="0"/>
              <a:t>В</a:t>
            </a:r>
          </a:p>
          <a:p>
            <a:pPr algn="ctr"/>
            <a:r>
              <a:rPr lang="uk-UA" sz="2000" dirty="0" smtClean="0"/>
              <a:t>А</a:t>
            </a:r>
          </a:p>
          <a:p>
            <a:pPr algn="ctr"/>
            <a:r>
              <a:rPr lang="uk-UA" sz="2000" dirty="0" smtClean="0"/>
              <a:t>Л</a:t>
            </a:r>
          </a:p>
          <a:p>
            <a:pPr algn="ctr"/>
            <a:r>
              <a:rPr lang="uk-UA" sz="2000" dirty="0" smtClean="0"/>
              <a:t>Ь</a:t>
            </a:r>
          </a:p>
          <a:p>
            <a:pPr algn="ctr"/>
            <a:r>
              <a:rPr lang="uk-UA" sz="2000" dirty="0" smtClean="0"/>
              <a:t>Н</a:t>
            </a:r>
          </a:p>
          <a:p>
            <a:pPr algn="ctr"/>
            <a:r>
              <a:rPr lang="uk-UA" sz="2000" dirty="0" smtClean="0"/>
              <a:t>И</a:t>
            </a:r>
          </a:p>
          <a:p>
            <a:pPr algn="ctr"/>
            <a:r>
              <a:rPr lang="uk-UA" sz="2000" dirty="0" smtClean="0"/>
              <a:t>К </a:t>
            </a:r>
            <a:endParaRPr lang="ru-RU" sz="2000" dirty="0"/>
          </a:p>
        </p:txBody>
      </p:sp>
      <p:sp>
        <p:nvSpPr>
          <p:cNvPr id="10" name="TextBox 9"/>
          <p:cNvSpPr txBox="1"/>
          <p:nvPr/>
        </p:nvSpPr>
        <p:spPr>
          <a:xfrm>
            <a:off x="4058325" y="2183373"/>
            <a:ext cx="40427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sz="2000" dirty="0" smtClean="0"/>
              <a:t>А</a:t>
            </a:r>
          </a:p>
          <a:p>
            <a:pPr algn="ctr"/>
            <a:r>
              <a:rPr lang="uk-UA" sz="2000" dirty="0" smtClean="0"/>
              <a:t>Н</a:t>
            </a:r>
          </a:p>
          <a:p>
            <a:pPr algn="ctr"/>
            <a:r>
              <a:rPr lang="uk-UA" sz="2000" dirty="0" smtClean="0"/>
              <a:t>І</a:t>
            </a:r>
          </a:p>
          <a:p>
            <a:pPr algn="ctr"/>
            <a:r>
              <a:rPr lang="uk-UA" sz="2000" dirty="0" smtClean="0"/>
              <a:t>М</a:t>
            </a:r>
          </a:p>
          <a:p>
            <a:pPr algn="ctr"/>
            <a:r>
              <a:rPr lang="uk-UA" sz="2000" dirty="0" smtClean="0"/>
              <a:t>А</a:t>
            </a:r>
          </a:p>
          <a:p>
            <a:pPr algn="ctr"/>
            <a:r>
              <a:rPr lang="uk-UA" sz="2000" dirty="0" smtClean="0"/>
              <a:t>Ц</a:t>
            </a:r>
          </a:p>
          <a:p>
            <a:pPr algn="ctr"/>
            <a:r>
              <a:rPr lang="uk-UA" sz="2000" dirty="0" smtClean="0"/>
              <a:t>І</a:t>
            </a:r>
          </a:p>
          <a:p>
            <a:pPr algn="ctr"/>
            <a:r>
              <a:rPr lang="uk-UA" sz="2000" dirty="0" smtClean="0"/>
              <a:t>Я </a:t>
            </a:r>
            <a:endParaRPr lang="ru-RU" sz="2000" dirty="0"/>
          </a:p>
        </p:txBody>
      </p:sp>
      <p:sp>
        <p:nvSpPr>
          <p:cNvPr id="11" name="TextBox 10"/>
          <p:cNvSpPr txBox="1"/>
          <p:nvPr/>
        </p:nvSpPr>
        <p:spPr>
          <a:xfrm>
            <a:off x="5508104" y="2524834"/>
            <a:ext cx="3635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А  В     О  Р О З  М  І     К А</a:t>
            </a:r>
            <a:endParaRPr lang="ru-RU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3491880" y="3100898"/>
            <a:ext cx="36358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dirty="0" smtClean="0"/>
              <a:t>Д  Е     О Н  С  Т Р  А     І   Я</a:t>
            </a:r>
            <a:endParaRPr lang="ru-RU" sz="2000" dirty="0"/>
          </a:p>
        </p:txBody>
      </p:sp>
      <p:sp>
        <p:nvSpPr>
          <p:cNvPr id="13" name="TextBox 12"/>
          <p:cNvSpPr txBox="1"/>
          <p:nvPr/>
        </p:nvSpPr>
        <p:spPr>
          <a:xfrm>
            <a:off x="4956604" y="3119477"/>
            <a:ext cx="407484" cy="16312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uk-UA" sz="2000" dirty="0" smtClean="0"/>
          </a:p>
          <a:p>
            <a:pPr algn="ctr"/>
            <a:r>
              <a:rPr lang="uk-UA" sz="2000" dirty="0" smtClean="0"/>
              <a:t>Л</a:t>
            </a:r>
          </a:p>
          <a:p>
            <a:pPr algn="ctr"/>
            <a:r>
              <a:rPr lang="uk-UA" sz="2000" dirty="0" smtClean="0"/>
              <a:t>А</a:t>
            </a:r>
          </a:p>
          <a:p>
            <a:pPr algn="ctr"/>
            <a:r>
              <a:rPr lang="uk-UA" sz="2000" dirty="0" smtClean="0"/>
              <a:t>Й</a:t>
            </a:r>
          </a:p>
          <a:p>
            <a:pPr algn="ctr"/>
            <a:r>
              <a:rPr lang="uk-UA" sz="2000" dirty="0" smtClean="0"/>
              <a:t>Д 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332656"/>
            <a:ext cx="6635080" cy="576064"/>
          </a:xfrm>
        </p:spPr>
        <p:txBody>
          <a:bodyPr>
            <a:noAutofit/>
          </a:bodyPr>
          <a:lstStyle/>
          <a:p>
            <a:pPr algn="ctr"/>
            <a:r>
              <a:rPr lang="ru-RU" sz="2800" dirty="0" err="1" smtClean="0"/>
              <a:t>Кросворд</a:t>
            </a:r>
            <a:r>
              <a:rPr lang="ru-RU" sz="2800" dirty="0" smtClean="0"/>
              <a:t>: </a:t>
            </a:r>
            <a:r>
              <a:rPr lang="ru-RU" sz="2800" dirty="0" err="1" smtClean="0"/>
              <a:t>Електронні</a:t>
            </a:r>
            <a:r>
              <a:rPr lang="ru-RU" sz="2800" dirty="0" smtClean="0"/>
              <a:t> </a:t>
            </a:r>
            <a:r>
              <a:rPr lang="ru-RU" sz="2800" dirty="0" err="1" smtClean="0"/>
              <a:t>таблиці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79512" y="980728"/>
            <a:ext cx="3286001" cy="4691063"/>
          </a:xfrm>
        </p:spPr>
        <p:txBody>
          <a:bodyPr>
            <a:no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uk-UA" sz="1400" b="1" dirty="0" smtClean="0"/>
              <a:t>Вводиться в комірку і визначає правила обчислення в ній.</a:t>
            </a:r>
            <a:endParaRPr lang="ru-RU" sz="1400" b="1" dirty="0" smtClean="0"/>
          </a:p>
          <a:p>
            <a:pPr marL="342900" lvl="0" indent="-342900">
              <a:buFont typeface="+mj-lt"/>
              <a:buAutoNum type="arabicPeriod"/>
            </a:pPr>
            <a:r>
              <a:rPr lang="uk-UA" sz="1400" b="1" dirty="0" smtClean="0"/>
              <a:t>Що утворюють дві або більше виділених комірки?</a:t>
            </a:r>
            <a:endParaRPr lang="ru-RU" sz="1400" b="1" dirty="0" smtClean="0"/>
          </a:p>
          <a:p>
            <a:pPr marL="342900" lvl="0" indent="-342900">
              <a:buFont typeface="+mj-lt"/>
              <a:buAutoNum type="arabicPeriod"/>
            </a:pPr>
            <a:r>
              <a:rPr lang="uk-UA" sz="1400" b="1" dirty="0" smtClean="0"/>
              <a:t>Лист робочої книги – це електронна…..</a:t>
            </a:r>
            <a:endParaRPr lang="ru-RU" sz="1400" b="1" dirty="0" smtClean="0"/>
          </a:p>
          <a:p>
            <a:pPr marL="342900" lvl="0" indent="-342900">
              <a:buFont typeface="+mj-lt"/>
              <a:buAutoNum type="arabicPeriod"/>
            </a:pPr>
            <a:r>
              <a:rPr lang="uk-UA" sz="1400" b="1" dirty="0" smtClean="0"/>
              <a:t>Повідомлення </a:t>
            </a:r>
            <a:r>
              <a:rPr lang="ru-RU" sz="1400" b="1" dirty="0" smtClean="0"/>
              <a:t>#</a:t>
            </a:r>
            <a:r>
              <a:rPr lang="uk-UA" sz="1400" b="1" dirty="0" err="1" smtClean="0"/>
              <a:t>ДЕЛ</a:t>
            </a:r>
            <a:r>
              <a:rPr lang="uk-UA" sz="1400" b="1" dirty="0" smtClean="0"/>
              <a:t>/0 означає, що відбулася спроба поділити на …</a:t>
            </a:r>
            <a:endParaRPr lang="ru-RU" sz="1400" b="1" dirty="0" smtClean="0"/>
          </a:p>
          <a:p>
            <a:pPr marL="342900" lvl="0" indent="-342900">
              <a:buFont typeface="+mj-lt"/>
              <a:buAutoNum type="arabicPeriod"/>
            </a:pPr>
            <a:r>
              <a:rPr lang="uk-UA" sz="1400" b="1" dirty="0" smtClean="0"/>
              <a:t>Для зміни зовнішнього вигляду рядків, стовпців, тексту, чисел тощо треба скористатися пунктом головного меню…</a:t>
            </a:r>
            <a:endParaRPr lang="ru-RU" sz="1400" b="1" dirty="0" smtClean="0"/>
          </a:p>
          <a:p>
            <a:pPr marL="342900" lvl="0" indent="-342900">
              <a:buFont typeface="+mj-lt"/>
              <a:buAutoNum type="arabicPeriod"/>
            </a:pPr>
            <a:r>
              <a:rPr lang="uk-UA" sz="1400" b="1" dirty="0" smtClean="0"/>
              <a:t>Знаходяться на перетині рядків і стовпців електронної таблиці.</a:t>
            </a:r>
            <a:endParaRPr lang="ru-RU" sz="1400" b="1" dirty="0" smtClean="0"/>
          </a:p>
          <a:p>
            <a:pPr marL="342900" lvl="0" indent="-342900">
              <a:buFont typeface="+mj-lt"/>
              <a:buAutoNum type="arabicPeriod"/>
            </a:pPr>
            <a:r>
              <a:rPr lang="uk-UA" sz="1400" b="1" dirty="0" smtClean="0"/>
              <a:t>Упорядкований набір слів, значень стовпця чи рядка (наприклад: пн., вт, </a:t>
            </a:r>
            <a:r>
              <a:rPr lang="uk-UA" sz="1400" b="1" dirty="0" err="1" smtClean="0"/>
              <a:t>ср</a:t>
            </a:r>
            <a:r>
              <a:rPr lang="uk-UA" sz="1400" b="1" dirty="0" smtClean="0"/>
              <a:t>, </a:t>
            </a:r>
            <a:r>
              <a:rPr lang="uk-UA" sz="1400" b="1" dirty="0" err="1" smtClean="0"/>
              <a:t>чт</a:t>
            </a:r>
            <a:r>
              <a:rPr lang="uk-UA" sz="1400" b="1" dirty="0" smtClean="0"/>
              <a:t>, </a:t>
            </a:r>
            <a:r>
              <a:rPr lang="uk-UA" sz="1400" b="1" dirty="0" err="1" smtClean="0"/>
              <a:t>пт</a:t>
            </a:r>
            <a:r>
              <a:rPr lang="uk-UA" sz="1400" b="1" dirty="0" smtClean="0"/>
              <a:t>, </a:t>
            </a:r>
            <a:r>
              <a:rPr lang="uk-UA" sz="1400" b="1" dirty="0" err="1" smtClean="0"/>
              <a:t>сб</a:t>
            </a:r>
            <a:r>
              <a:rPr lang="uk-UA" sz="1400" b="1" dirty="0" smtClean="0"/>
              <a:t>, </a:t>
            </a:r>
            <a:r>
              <a:rPr lang="uk-UA" sz="1400" b="1" dirty="0" err="1" smtClean="0"/>
              <a:t>нд</a:t>
            </a:r>
            <a:r>
              <a:rPr lang="uk-UA" sz="1400" b="1" dirty="0" smtClean="0"/>
              <a:t>) </a:t>
            </a:r>
            <a:r>
              <a:rPr lang="uk-UA" sz="1600" b="1" dirty="0" smtClean="0"/>
              <a:t>називають …</a:t>
            </a:r>
            <a:endParaRPr lang="ru-RU" sz="1600" b="1" dirty="0" smtClean="0"/>
          </a:p>
          <a:p>
            <a:pPr marL="342900" indent="-342900">
              <a:buFont typeface="+mj-lt"/>
              <a:buAutoNum type="arabicPeriod"/>
            </a:pPr>
            <a:endParaRPr lang="ru-RU" sz="1600" b="1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419872" y="1628800"/>
            <a:ext cx="5504762" cy="321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5796136" y="1988840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Ф     о     р     м     у    л     а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364088" y="2348880"/>
            <a:ext cx="34563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Д      і       а    п    а     з      о   н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4572000" y="270892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Т      а    б     л    и     ц    я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427984" y="3140968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Н       у     л     ь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707904" y="356372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Ф     о     р     м  а       т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067944" y="3923764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К      о     м     і      р    к    и</a:t>
            </a:r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4932040" y="4283804"/>
            <a:ext cx="27363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      п    и     с      о     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2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3" dur="500"/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6147" y="2996952"/>
            <a:ext cx="916308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V</a:t>
            </a:r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тур </a:t>
            </a:r>
          </a:p>
          <a:p>
            <a:pPr algn="ctr"/>
            <a:r>
              <a:rPr lang="uk-UA" sz="54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“Інтегроване</a:t>
            </a:r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завдання ”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Привід призначений для роботи з гнучкими та жорсткими дисками.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1331640" y="2348880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Дисковод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</a:rPr>
              <a:t>2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Яка програма керує роботою пристрою. 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2195736" y="2348880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Драйвер</a:t>
            </a:r>
            <a:endParaRPr lang="ru-RU" sz="2800" b="1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5394920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ysClr val="windowText" lastClr="000000"/>
                </a:solidFill>
              </a:rPr>
              <a:t>3</a:t>
            </a:r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Основний пристрій для введення інформації. 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3131840" y="2348880"/>
            <a:ext cx="3888432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Клавіатура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91472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5391472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5856" y="5394920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ysClr val="windowText" lastClr="000000"/>
                </a:solidFill>
              </a:rPr>
              <a:t>4</a:t>
            </a:r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98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4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Він є центральним блоком комп'ютера, призначеним для керування роботою всіх блоків комп'ютера і виконання арифметичних та логічних операцій над інформацією.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3563888" y="2348880"/>
            <a:ext cx="4680520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Мікропроцесор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94920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339752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275856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211960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ysClr val="windowText" lastClr="000000"/>
                </a:solidFill>
              </a:rPr>
              <a:t>5</a:t>
            </a:r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611560" y="476672"/>
          <a:ext cx="8064896" cy="12911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96144"/>
                <a:gridCol w="6768752"/>
              </a:tblGrid>
              <a:tr h="1291168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uk-UA" sz="2800" b="1" baseline="0" dirty="0" smtClean="0">
                          <a:solidFill>
                            <a:srgbClr val="FF0000"/>
                          </a:solidFill>
                          <a:latin typeface="Arial" pitchFamily="34" charset="0"/>
                          <a:cs typeface="Arial" pitchFamily="34" charset="0"/>
                        </a:rPr>
                        <a:t> </a:t>
                      </a:r>
                      <a:r>
                        <a:rPr lang="uk-UA" sz="2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Основний пристрій для виведення інформації.</a:t>
                      </a:r>
                      <a:endParaRPr lang="ru-RU" sz="2800" b="1" dirty="0">
                        <a:solidFill>
                          <a:srgbClr val="FF0000"/>
                        </a:solidFill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3" name="Рисунок 2" descr="13624920.gif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576" y="548680"/>
            <a:ext cx="1008112" cy="1134835"/>
          </a:xfrm>
          <a:prstGeom prst="rect">
            <a:avLst/>
          </a:prstGeom>
        </p:spPr>
      </p:pic>
      <p:sp>
        <p:nvSpPr>
          <p:cNvPr id="18" name="Скругленный прямоугольник 17"/>
          <p:cNvSpPr/>
          <p:nvPr/>
        </p:nvSpPr>
        <p:spPr>
          <a:xfrm>
            <a:off x="467544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7" name="zvuk_INTEL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100392" y="7029400"/>
            <a:ext cx="304800" cy="304800"/>
          </a:xfrm>
          <a:prstGeom prst="rect">
            <a:avLst/>
          </a:prstGeom>
        </p:spPr>
      </p:pic>
      <p:sp>
        <p:nvSpPr>
          <p:cNvPr id="12" name="Выноска-облако 11"/>
          <p:cNvSpPr/>
          <p:nvPr/>
        </p:nvSpPr>
        <p:spPr>
          <a:xfrm>
            <a:off x="5076056" y="2276872"/>
            <a:ext cx="3672408" cy="2736304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i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Монітор</a:t>
            </a: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1403648" y="5394920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339752" y="5394920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275856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11960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148064" y="5373216"/>
            <a:ext cx="914400" cy="914400"/>
          </a:xfrm>
          <a:prstGeom prst="round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ysClr val="windowText" lastClr="000000"/>
                </a:solidFill>
              </a:rPr>
              <a:t>6</a:t>
            </a:r>
            <a:endParaRPr lang="ru-RU" dirty="0">
              <a:solidFill>
                <a:sysClr val="windowText" lastClr="000000"/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345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  <p:bldLst>
      <p:bldP spid="18" grpId="0" animBg="1"/>
      <p:bldP spid="12" grpId="0" animBg="1"/>
      <p:bldP spid="7" grpId="0" animBg="1"/>
      <p:bldP spid="9" grpId="0" animBg="1"/>
      <p:bldP spid="10" grpId="0" animBg="1"/>
      <p:bldP spid="11" grpId="0" animBg="1"/>
      <p:bldP spid="13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Эркер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1710</TotalTime>
  <Words>884</Words>
  <Application>Microsoft Office PowerPoint</Application>
  <PresentationFormat>Экран (4:3)</PresentationFormat>
  <Paragraphs>221</Paragraphs>
  <Slides>48</Slides>
  <Notes>0</Notes>
  <HiddenSlides>0</HiddenSlides>
  <MMClips>32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48</vt:i4>
      </vt:variant>
    </vt:vector>
  </HeadingPairs>
  <TitlesOfParts>
    <vt:vector size="49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Фото-питання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Кросворд: Комп'ютерні презентації </vt:lpstr>
      <vt:lpstr>Кросворд: Електронні таблиці</vt:lpstr>
      <vt:lpstr>Слайд 47</vt:lpstr>
      <vt:lpstr>Слайд 48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Географическая игра       «Самый умный»</dc:title>
  <dc:creator>User</dc:creator>
  <cp:lastModifiedBy>User</cp:lastModifiedBy>
  <cp:revision>166</cp:revision>
  <dcterms:created xsi:type="dcterms:W3CDTF">2012-11-25T07:42:48Z</dcterms:created>
  <dcterms:modified xsi:type="dcterms:W3CDTF">2013-10-30T12:02:38Z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491579</vt:lpwstr>
  </property>
  <property fmtid="{D5CDD505-2E9C-101B-9397-08002B2CF9AE}" name="NXPowerLiteVersion" pid="3">
    <vt:lpwstr>D4.1.4</vt:lpwstr>
  </property>
</Properties>
</file>