
<file path=[Content_Types].xml><?xml version="1.0" encoding="utf-8"?>
<Types xmlns="http://schemas.openxmlformats.org/package/2006/content-types">
  <Default ContentType="audio/unknown" Extension="mp3"/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udio/wav" Extension="wav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slide+xml" PartName="/ppt/slides/slide28.xml"/>
  <Override ContentType="application/vnd.openxmlformats-officedocument.presentationml.slide+xml" PartName="/ppt/slides/slide29.xml"/>
  <Override ContentType="application/vnd.openxmlformats-officedocument.presentationml.slide+xml" PartName="/ppt/slides/slide30.xml"/>
  <Override ContentType="application/vnd.openxmlformats-officedocument.presentationml.slide+xml" PartName="/ppt/slides/slide31.xml"/>
  <Override ContentType="application/vnd.openxmlformats-officedocument.presentationml.slide+xml" PartName="/ppt/slides/slide32.xml"/>
  <Override ContentType="application/vnd.openxmlformats-officedocument.presentationml.slide+xml" PartName="/ppt/slides/slide33.xml"/>
  <Override ContentType="application/vnd.openxmlformats-officedocument.presentationml.slide+xml" PartName="/ppt/slides/slide34.xml"/>
  <Override ContentType="application/vnd.openxmlformats-officedocument.presentationml.slide+xml" PartName="/ppt/slides/slide35.xml"/>
  <Override ContentType="application/vnd.openxmlformats-officedocument.presentationml.slide+xml" PartName="/ppt/slides/slide36.xml"/>
  <Override ContentType="application/vnd.openxmlformats-officedocument.presentationml.slide+xml" PartName="/ppt/slides/slide37.xml"/>
  <Override ContentType="application/vnd.openxmlformats-officedocument.presentationml.slide+xml" PartName="/ppt/slides/slide38.xml"/>
  <Override ContentType="application/vnd.openxmlformats-officedocument.presentationml.slide+xml" PartName="/ppt/slides/slide39.xml"/>
  <Override ContentType="application/vnd.openxmlformats-officedocument.presentationml.slide+xml" PartName="/ppt/slides/slide40.xml"/>
  <Override ContentType="application/vnd.openxmlformats-officedocument.presentationml.slide+xml" PartName="/ppt/slides/slide41.xml"/>
  <Override ContentType="application/vnd.openxmlformats-officedocument.presentationml.slide+xml" PartName="/ppt/slides/slide42.xml"/>
  <Override ContentType="application/vnd.openxmlformats-officedocument.presentationml.slide+xml" PartName="/ppt/slides/slide43.xml"/>
  <Override ContentType="application/vnd.openxmlformats-officedocument.presentationml.slide+xml" PartName="/ppt/slides/slide44.xml"/>
  <Override ContentType="application/vnd.openxmlformats-officedocument.presentationml.slide+xml" PartName="/ppt/slides/slide45.xml"/>
  <Override ContentType="application/vnd.openxmlformats-officedocument.presentationml.slide+xml" PartName="/ppt/slides/slide46.xml"/>
  <Override ContentType="application/vnd.openxmlformats-officedocument.presentationml.slide+xml" PartName="/ppt/slides/slide47.xml"/>
  <Override ContentType="application/vnd.openxmlformats-officedocument.presentationml.slide+xml" PartName="/ppt/slides/slide48.xml"/>
  <Override ContentType="application/vnd.openxmlformats-officedocument.presentationml.slide+xml" PartName="/ppt/slides/slide49.xml"/>
  <Override ContentType="application/vnd.openxmlformats-officedocument.presentationml.slide+xml" PartName="/ppt/slides/slide50.xml"/>
  <Override ContentType="application/vnd.openxmlformats-officedocument.presentationml.slide+xml" PartName="/ppt/slides/slide51.xml"/>
  <Override ContentType="application/vnd.openxmlformats-officedocument.presentationml.slide+xml" PartName="/ppt/slides/slide52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1" r:id="rId24"/>
    <p:sldId id="279" r:id="rId25"/>
    <p:sldId id="280" r:id="rId26"/>
    <p:sldId id="283" r:id="rId27"/>
    <p:sldId id="281" r:id="rId28"/>
    <p:sldId id="300" r:id="rId29"/>
    <p:sldId id="282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1" autoAdjust="0"/>
    <p:restoredTop sz="94660"/>
  </p:normalViewPr>
  <p:slideViewPr>
    <p:cSldViewPr>
      <p:cViewPr varScale="1">
        <p:scale>
          <a:sx n="83" d="100"/>
          <a:sy n="83" d="100"/>
        </p:scale>
        <p:origin x="-15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DC7CFDC-162C-4AE2-BCC1-67C4A4C19D35}" type="datetimeFigureOut">
              <a:rPr lang="uk-UA" smtClean="0"/>
              <a:t>18.11.2014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72030488-9B0A-4A6E-8E8C-471E85E7239F}" type="slidenum">
              <a:rPr lang="uk-UA" smtClean="0"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slideLayouts/slideLayout1.xml" Type="http://schemas.openxmlformats.org/officeDocument/2006/relationships/slideLayout"/><Relationship Id="rId2" Target="../media/media1.mp3" Type="http://schemas.openxmlformats.org/officeDocument/2006/relationships/audio"/><Relationship Id="rId1" Target="../media/media1.mp3" Type="http://schemas.microsoft.com/office/2007/relationships/media"/><Relationship Id="rId5" Target="../media/image3.png" Type="http://schemas.openxmlformats.org/officeDocument/2006/relationships/image"/><Relationship Id="rId4" Target="../media/image2.jpeg" Type="http://schemas.openxmlformats.org/officeDocument/2006/relationships/image"/></Relationships>
</file>

<file path=ppt/slides/_rels/slide10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2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2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audio2.wav" Type="http://schemas.openxmlformats.org/officeDocument/2006/relationships/audio"/><Relationship Id="rId1" Target="../slideLayouts/slideLayout2.xml" Type="http://schemas.openxmlformats.org/officeDocument/2006/relationships/slideLayout"/><Relationship Id="rId5" Target="../media/audio2.wav" Type="http://schemas.openxmlformats.org/officeDocument/2006/relationships/audio"/><Relationship Id="rId4" Target="../media/image25.jpeg" Type="http://schemas.openxmlformats.org/officeDocument/2006/relationships/image"/></Relationships>
</file>

<file path=ppt/slides/_rels/slide27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8.xml.rels><?xml version="1.0" encoding="UTF-8" standalone="yes" ?><Relationships xmlns="http://schemas.openxmlformats.org/package/2006/relationships"><Relationship Id="rId3" Target="../media/image28.jpeg" Type="http://schemas.openxmlformats.org/officeDocument/2006/relationships/image"/><Relationship Id="rId2" Target="../media/image27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31.jpeg" Type="http://schemas.openxmlformats.org/officeDocument/2006/relationships/image"/><Relationship Id="rId5" Target="../media/image30.jpeg" Type="http://schemas.openxmlformats.org/officeDocument/2006/relationships/image"/><Relationship Id="rId4" Target="../media/image29.jpeg" Type="http://schemas.openxmlformats.org/officeDocument/2006/relationships/image"/></Relationships>
</file>

<file path=ppt/slides/_rels/slide29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 ?><Relationships xmlns="http://schemas.openxmlformats.org/package/2006/relationships"><Relationship Id="rId3" Target="../slideLayouts/slideLayout2.xml" Type="http://schemas.openxmlformats.org/officeDocument/2006/relationships/slideLayout"/><Relationship Id="rId2" Target="../media/media2.mp3" Type="http://schemas.openxmlformats.org/officeDocument/2006/relationships/audio"/><Relationship Id="rId1" Target="../media/media2.mp3" Type="http://schemas.microsoft.com/office/2007/relationships/media"/><Relationship Id="rId5" Target="../media/image34.png" Type="http://schemas.openxmlformats.org/officeDocument/2006/relationships/image"/><Relationship Id="rId4" Target="../media/image33.jpeg" Type="http://schemas.openxmlformats.org/officeDocument/2006/relationships/image"/></Relationships>
</file>

<file path=ppt/slides/_rels/slide31.xml.rels><?xml version="1.0" encoding="UTF-8" standalone="yes" ?><Relationships xmlns="http://schemas.openxmlformats.org/package/2006/relationships"><Relationship Id="rId2" Target="../media/image3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 ?><Relationships xmlns="http://schemas.openxmlformats.org/package/2006/relationships"><Relationship Id="rId2" Target="../media/image3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 ?><Relationships xmlns="http://schemas.openxmlformats.org/package/2006/relationships"><Relationship Id="rId2" Target="../media/image3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 ?><Relationships xmlns="http://schemas.openxmlformats.org/package/2006/relationships"><Relationship Id="rId2" Target="../media/image3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 ?><Relationships xmlns="http://schemas.openxmlformats.org/package/2006/relationships"><Relationship Id="rId2" Target="../media/image4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4.xml.rels><?xml version="1.0" encoding="UTF-8" standalone="yes" ?><Relationships xmlns="http://schemas.openxmlformats.org/package/2006/relationships"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5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7.xml.rels><?xml version="1.0" encoding="UTF-8" standalone="yes" ?><Relationships xmlns="http://schemas.openxmlformats.org/package/2006/relationships"><Relationship Id="rId2" Target="../media/image4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8.xml.rels><?xml version="1.0" encoding="UTF-8" standalone="yes" ?><Relationships xmlns="http://schemas.openxmlformats.org/package/2006/relationships"><Relationship Id="rId2" Target="../media/image4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9.xml.rels><?xml version="1.0" encoding="UTF-8" standalone="yes" ?><Relationships xmlns="http://schemas.openxmlformats.org/package/2006/relationships"><Relationship Id="rId2" Target="../media/image4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3.png"/><Relationship Id="rId4" Type="http://schemas.openxmlformats.org/officeDocument/2006/relationships/image" Target="../media/image49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uk-UA" sz="4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06860"/>
            <a:ext cx="5239469" cy="42148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Наталья Бучинская - Моя Украина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57332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00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7481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3312368" cy="441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Бо ти на землі – </a:t>
            </a: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ЛЮДИНА,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 хочеш того чи ні – 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Усмішка твоя – єдина,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Мука твоя – єдина,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Очі твої  - одні.</a:t>
            </a:r>
          </a:p>
          <a:p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64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ПРАВО – це обов'язкові для всіх правила поведінки,</a:t>
            </a:r>
          </a:p>
          <a:p>
            <a:pPr marL="0" indent="0" algn="ctr">
              <a:buNone/>
            </a:pPr>
            <a:r>
              <a:rPr lang="uk-UA" sz="4400" b="1" dirty="0" smtClean="0">
                <a:solidFill>
                  <a:srgbClr val="FF0000"/>
                </a:solidFill>
              </a:rPr>
              <a:t>які встановлюються або дозволяються державою.   </a:t>
            </a:r>
            <a:endParaRPr lang="uk-UA" sz="44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52615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6192688" cy="54526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789040"/>
            <a:ext cx="8229600" cy="2692888"/>
          </a:xfrm>
        </p:spPr>
        <p:txBody>
          <a:bodyPr/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  МАЮ ПРАВО НА ЖИТТЯ,</a:t>
            </a:r>
            <a:b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 ГІДНО МУШУ ЖИТИ.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55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626" y="1023516"/>
            <a:ext cx="6840760" cy="53357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675467"/>
            <a:ext cx="7408333" cy="3683842"/>
          </a:xfrm>
        </p:spPr>
        <p:txBody>
          <a:bodyPr>
            <a:normAutofit fontScale="92500" lnSpcReduction="20000"/>
          </a:bodyPr>
          <a:lstStyle/>
          <a:p>
            <a:pPr algn="ctr"/>
            <a:endParaRPr lang="uk-UA" sz="3600" b="1" dirty="0" smtClean="0">
              <a:solidFill>
                <a:srgbClr val="FF0000"/>
              </a:solidFill>
            </a:endParaRPr>
          </a:p>
          <a:p>
            <a:pPr algn="ctr"/>
            <a:endParaRPr lang="uk-UA" sz="3600" b="1" dirty="0">
              <a:solidFill>
                <a:srgbClr val="FF0000"/>
              </a:solidFill>
            </a:endParaRPr>
          </a:p>
          <a:p>
            <a:pPr algn="ctr"/>
            <a:endParaRPr lang="uk-UA" sz="3600" b="1" dirty="0" smtClean="0">
              <a:solidFill>
                <a:srgbClr val="FF0000"/>
              </a:solidFill>
            </a:endParaRPr>
          </a:p>
          <a:p>
            <a:pPr algn="ctr"/>
            <a:endParaRPr lang="uk-UA" sz="3600" b="1" dirty="0">
              <a:solidFill>
                <a:srgbClr val="FF0000"/>
              </a:solidFill>
            </a:endParaRPr>
          </a:p>
          <a:p>
            <a:pPr algn="ctr"/>
            <a:endParaRPr lang="uk-UA" sz="3600" b="1" dirty="0" smtClean="0">
              <a:solidFill>
                <a:srgbClr val="FF0000"/>
              </a:solidFill>
            </a:endParaRPr>
          </a:p>
          <a:p>
            <a:pPr algn="ctr"/>
            <a:endParaRPr lang="uk-UA" sz="36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ВПРАВА: «ЗНАЙОМСТВО»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8971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2564904"/>
            <a:ext cx="5976664" cy="3359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229600" cy="1080120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ПРАВО НА ЖИТЛО</a:t>
            </a:r>
            <a:endParaRPr lang="uk-UA" sz="48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028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4896544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Ми маємо </a:t>
            </a:r>
            <a:r>
              <a:rPr lang="uk-UA" sz="36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ПРАВО НА ІМ’Я</a:t>
            </a:r>
            <a:r>
              <a:rPr lang="uk-UA" sz="3600" b="1" dirty="0" smtClean="0">
                <a:solidFill>
                  <a:srgbClr val="FF0000"/>
                </a:solidFill>
              </a:rPr>
              <a:t>,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</a:rPr>
              <a:t>І ти, і він, і ми, і я.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</a:rPr>
              <a:t>У кожного воно своє,</a:t>
            </a:r>
            <a:br>
              <a:rPr lang="uk-UA" sz="3600" b="1" dirty="0" smtClean="0">
                <a:solidFill>
                  <a:srgbClr val="FF0000"/>
                </a:solidFill>
              </a:rPr>
            </a:br>
            <a:r>
              <a:rPr lang="uk-UA" sz="3600" b="1" dirty="0" smtClean="0">
                <a:solidFill>
                  <a:srgbClr val="FF0000"/>
                </a:solidFill>
              </a:rPr>
              <a:t>До того ж зміст у нього є. </a:t>
            </a:r>
            <a:endParaRPr lang="uk-UA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34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ОЛЕНА – СВІТЛО……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5184575" cy="384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93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ЯНА -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МИЛІСТЬ БОЖА….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5616623" cy="384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356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ЮРІЙ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ЗЕМЛЕРОБ…..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32856"/>
            <a:ext cx="5976664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99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ДАРИНА </a:t>
            </a:r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ПОДАРУНОК БОГА…..</a:t>
            </a:r>
            <a:endParaRPr lang="uk-UA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760640" cy="3993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511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72067" y="4437111"/>
            <a:ext cx="7408333" cy="16890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ПРЕДСТАВЛЯЄ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2154568"/>
          </a:xfrm>
        </p:spPr>
        <p:txBody>
          <a:bodyPr/>
          <a:lstStyle/>
          <a:p>
            <a:r>
              <a:rPr lang="uk-UA" dirty="0">
                <a:solidFill>
                  <a:srgbClr val="FF0000"/>
                </a:solidFill>
                <a:latin typeface="Arial Black" panose="020B0A04020102020204" pitchFamily="34" charset="0"/>
              </a:rPr>
              <a:t>СТУДІЯ </a:t>
            </a:r>
            <a:r>
              <a:rPr lang="uk-UA" sz="6600" dirty="0">
                <a:solidFill>
                  <a:srgbClr val="FF0000"/>
                </a:solidFill>
                <a:latin typeface="Arial Black" panose="020B0A04020102020204" pitchFamily="34" charset="0"/>
              </a:rPr>
              <a:t>«1+1»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4944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applause.wav"/>
          </p:stSnd>
        </p:sndAc>
      </p:transition>
    </mc:Choice>
    <mc:Fallback xmlns="">
      <p:transition spd="slow">
        <p:split orient="vert"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АНАСТАСІЯ </a:t>
            </a:r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ПОВЕРНУТА ДО ЖИТТЯ…..</a:t>
            </a:r>
            <a:endParaRPr lang="uk-UA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88840"/>
            <a:ext cx="5832647" cy="36724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721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ОЛЬГА </a:t>
            </a:r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СВЯТА, СВЯЩЕННА…..</a:t>
            </a:r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060848"/>
            <a:ext cx="5976663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43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СЕРГІЙ </a:t>
            </a:r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</a:t>
            </a:r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УСІМА ПОВАЖАЄМИЙ…..</a:t>
            </a:r>
            <a:endParaRPr lang="uk-UA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132856"/>
            <a:ext cx="5904656" cy="39933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086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252728"/>
          </a:xfrm>
        </p:spPr>
        <p:txBody>
          <a:bodyPr>
            <a:noAutofit/>
          </a:bodyPr>
          <a:lstStyle/>
          <a:p>
            <a:r>
              <a:rPr lang="uk-UA" sz="4000" b="1" dirty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ІМ’Я</a:t>
            </a:r>
            <a:r>
              <a:rPr lang="uk-UA" sz="4100" b="1" dirty="0" smtClean="0">
                <a:solidFill>
                  <a:srgbClr val="FF0000"/>
                </a:solidFill>
              </a:rPr>
              <a:t> </a:t>
            </a:r>
            <a:r>
              <a:rPr lang="en-US" sz="4100" b="1" dirty="0" smtClean="0">
                <a:solidFill>
                  <a:srgbClr val="FF0000"/>
                </a:solidFill>
              </a:rPr>
              <a:t>– </a:t>
            </a:r>
            <a:r>
              <a:rPr lang="uk-UA" sz="4100" b="1" dirty="0" smtClean="0">
                <a:solidFill>
                  <a:srgbClr val="FF0000"/>
                </a:solidFill>
              </a:rPr>
              <a:t>це слово, яке дають дитині при </a:t>
            </a:r>
            <a:r>
              <a:rPr lang="uk-UA" sz="4100" b="1" dirty="0" err="1" smtClean="0">
                <a:solidFill>
                  <a:srgbClr val="FF0000"/>
                </a:solidFill>
              </a:rPr>
              <a:t>ії</a:t>
            </a:r>
            <a:r>
              <a:rPr lang="uk-UA" sz="4100" b="1" dirty="0" smtClean="0">
                <a:solidFill>
                  <a:srgbClr val="FF0000"/>
                </a:solidFill>
              </a:rPr>
              <a:t> народженні </a:t>
            </a:r>
            <a:endParaRPr lang="uk-UA" sz="41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59310"/>
            <a:ext cx="4968551" cy="32019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9742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99592" y="3068960"/>
            <a:ext cx="7408333" cy="3450696"/>
          </a:xfrm>
        </p:spPr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772816"/>
            <a:ext cx="2664296" cy="367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980728"/>
            <a:ext cx="8229600" cy="2808312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СВІДОЦТВО ПРО НАРОДЖЕННЯ – ЦЕ ДОКУМЕНТ, ЯКИЙ ОТРИМУЄ ДИТИНА ПРИ НАРОДЖЕННІ.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883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04673"/>
            <a:ext cx="2816045" cy="38805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08912" cy="3672408"/>
          </a:xfrm>
        </p:spPr>
        <p:txBody>
          <a:bodyPr>
            <a:normAutofit fontScale="90000"/>
          </a:bodyPr>
          <a:lstStyle/>
          <a:p>
            <a:pPr marL="571500" indent="-571500" algn="l">
              <a:buFont typeface="Wingdings" panose="05000000000000000000" pitchFamily="2" charset="2"/>
              <a:buChar char="ü"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ПРІЗВИЩЕ  ДИТИНИ,</a:t>
            </a:r>
            <a:b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ІМ</a:t>
            </a: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'</a:t>
            </a: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 ПО БАТЬКОВІ,</a:t>
            </a:r>
            <a:b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ЧИСЛО ТА РІК НАРОДЖЕННЯ,</a:t>
            </a:r>
            <a:b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ІМ</a:t>
            </a: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'</a:t>
            </a: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 ПО БАТЬКОВІ БАТЬКІВ ТА ЇХНІ ПРІЗВИЩА,</a:t>
            </a:r>
            <a:b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МІСЦЕ НАРОДЖЕННЯ.</a:t>
            </a:r>
            <a:b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32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/>
            </a:r>
            <a:br>
              <a:rPr lang="uk-UA" sz="32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endParaRPr lang="uk-UA" sz="32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76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60848"/>
            <a:ext cx="3632868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471488"/>
            <a:ext cx="9753600" cy="780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96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  <p:sndAc>
          <p:stSnd>
            <p:snd r:embed="rId2" name="chimes.wav"/>
          </p:stSnd>
        </p:sndAc>
      </p:transition>
    </mc:Choice>
    <mc:Fallback xmlns="">
      <p:transition spd="slow">
        <p:split orient="vert"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900" y="1628800"/>
            <a:ext cx="2857500" cy="3990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640240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ПАСПОРТ</a:t>
            </a:r>
            <a:r>
              <a:rPr lang="uk-UA" sz="4800" b="1" dirty="0" smtClean="0">
                <a:solidFill>
                  <a:srgbClr val="FF0000"/>
                </a:solidFill>
              </a:rPr>
              <a:t> </a:t>
            </a:r>
            <a:r>
              <a:rPr lang="uk-UA" sz="48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ЦЕ ПОСВІДЧЕННЯ ОСОБИ, ЯКІЙ ВИПОЛНИЛОСЯ 16 РОКІВ, ЦЕ ДІЛОВИЙ ПАПІР.</a:t>
            </a:r>
            <a:endParaRPr lang="uk-UA" sz="48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743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ЧОГО ПОТРІБЕН ПАСПОРТ?</a:t>
            </a:r>
            <a:endParaRPr lang="uk-UA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36" y="1425372"/>
            <a:ext cx="2736304" cy="2612484"/>
          </a:xfrm>
          <a:prstGeom prst="ellipse">
            <a:avLst/>
          </a:prstGeom>
          <a:ln w="9525">
            <a:solidFill>
              <a:srgbClr val="FFFF00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4267060"/>
            <a:ext cx="2695076" cy="2487678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424" y="4239606"/>
            <a:ext cx="2520280" cy="2487658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2424" y="1556792"/>
            <a:ext cx="2497460" cy="2481064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732711"/>
            <a:ext cx="2808312" cy="2610290"/>
          </a:xfrm>
          <a:prstGeom prst="ellipse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051720" y="1591056"/>
            <a:ext cx="2736304" cy="3134088"/>
          </a:xfrm>
          <a:prstGeom prst="straightConnector1">
            <a:avLst/>
          </a:prstGeom>
          <a:ln w="508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788024" y="1556792"/>
            <a:ext cx="0" cy="16561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4788024" y="1591056"/>
            <a:ext cx="18002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788024" y="1591056"/>
            <a:ext cx="2304256" cy="3134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2267744" y="1624220"/>
            <a:ext cx="2520280" cy="80294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2051720" y="1624220"/>
            <a:ext cx="2736304" cy="31340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4788024" y="1589956"/>
            <a:ext cx="0" cy="1656184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788024" y="1624220"/>
            <a:ext cx="1800200" cy="914400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4788024" y="1624220"/>
            <a:ext cx="2304256" cy="3134088"/>
          </a:xfrm>
          <a:prstGeom prst="straightConnector1">
            <a:avLst/>
          </a:prstGeom>
          <a:ln w="635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732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2060848"/>
            <a:ext cx="7408333" cy="3450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ПРІЗВИЩЕ ДИТИНИ,</a:t>
            </a: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/>
            </a:r>
            <a:b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ІМ'Я ПО БАТЬКОВІ,</a:t>
            </a:r>
            <a:b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ДАТА НАРОДЖЕННЯ</a:t>
            </a: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,</a:t>
            </a:r>
            <a:b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МІСЦЕ НАРОДЖЕННЯ,</a:t>
            </a:r>
          </a:p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АДРЕСА.</a:t>
            </a:r>
            <a: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/>
            </a:r>
            <a:br>
              <a:rPr lang="uk-UA" sz="36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</a:br>
            <a:endParaRPr lang="uk-UA" sz="36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1484784"/>
            <a:ext cx="3305944" cy="3649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28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«Я ЛЮБЛЮ КРАЇНУ, </a:t>
            </a:r>
          </a:p>
          <a:p>
            <a:pPr marL="0" indent="0" algn="ctr">
              <a:buNone/>
            </a:pP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ДЕ Є ПРАВО </a:t>
            </a:r>
          </a:p>
          <a:p>
            <a:pPr marL="0" indent="0" algn="ctr">
              <a:buNone/>
            </a:pP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НА ІМ</a:t>
            </a:r>
            <a:r>
              <a:rPr lang="uk-UA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'</a:t>
            </a:r>
            <a:r>
              <a:rPr lang="uk-UA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rPr>
              <a:t>Я І НА РОДИНУ»</a:t>
            </a:r>
            <a:endParaRPr lang="uk-UA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 descr="C:\Users\админ\Desktop\images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32656"/>
            <a:ext cx="1644005" cy="2288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5913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96752"/>
            <a:ext cx="5832648" cy="4929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ochtalon pechkin - kto-tam iplayer f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566124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04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0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ІНТЕРВ'Ю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916832"/>
            <a:ext cx="5976663" cy="43204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348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ПРАВО – НА ВИХОВАННЯ В СІМ'Ї ТА ПІКЛУВАННЯ БАТЬКІВ.</a:t>
            </a:r>
            <a:endParaRPr lang="uk-UA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9218" name="Picture 2" descr="C:\Users\админ\Desktop\Безымянный.222jp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609431"/>
            <a:ext cx="4335561" cy="4610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29349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3284984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ВПРАВА: ВСТАВ СЛОВА ТА ЗАКІНЧИ РЕЧЕННЯ.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8018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Шануй ………, </a:t>
            </a:r>
          </a:p>
          <a:p>
            <a:pPr marL="0" indent="0" algn="ctr">
              <a:buNone/>
            </a:pPr>
            <a:r>
              <a:rPr lang="uk-UA" sz="6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буде скрізь……..</a:t>
            </a:r>
          </a:p>
          <a:p>
            <a:pPr marL="0" indent="0" algn="ctr">
              <a:buNone/>
            </a:pPr>
            <a:endParaRPr lang="uk-UA" sz="6000" b="1" dirty="0" smtClean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81175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2492896"/>
            <a:ext cx="7408333" cy="34506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54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Шануй батька, </a:t>
            </a:r>
            <a:endParaRPr lang="uk-UA" sz="54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неньку,</a:t>
            </a:r>
          </a:p>
          <a:p>
            <a:pPr marL="0" indent="0">
              <a:buNone/>
            </a:pPr>
            <a:r>
              <a:rPr lang="uk-UA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54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буде скрізь </a:t>
            </a:r>
            <a:endParaRPr lang="uk-UA" sz="5400" b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54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гладенько</a:t>
            </a:r>
            <a:r>
              <a:rPr lang="uk-UA" sz="5400" b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.</a:t>
            </a:r>
          </a:p>
          <a:p>
            <a:endParaRPr lang="uk-UA" sz="5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252728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816" y="2780928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108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3212976"/>
            <a:ext cx="8229600" cy="1252728"/>
          </a:xfrm>
        </p:spPr>
        <p:txBody>
          <a:bodyPr>
            <a:normAutofit fontScale="90000"/>
          </a:bodyPr>
          <a:lstStyle/>
          <a:p>
            <a:pPr marL="0" indent="0"/>
            <a:r>
              <a:rPr lang="uk-UA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ЯКІ МАМА І ТАТО, ТАКЕ Й ………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6341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947738"/>
            <a:ext cx="3672408" cy="4962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2675467"/>
            <a:ext cx="7812856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ЯКІ МАМА І ТАТО, 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rgbClr val="FF0000"/>
                </a:solidFill>
              </a:rPr>
              <a:t>ТАКЕ Й ДИТЯТКО.</a:t>
            </a:r>
            <a:endParaRPr lang="uk-UA" sz="4000" b="1" dirty="0">
              <a:ln>
                <a:solidFill>
                  <a:schemeClr val="tx2">
                    <a:lumMod val="75000"/>
                  </a:schemeClr>
                </a:solidFill>
              </a:ln>
              <a:solidFill>
                <a:srgbClr val="FF0000"/>
              </a:solidFill>
            </a:endParaRPr>
          </a:p>
          <a:p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07291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МАТЕРИН ГНІВ, ЯК ВЕСНЯНИЙ СНІГ, РЯСНО ВПАДЕ ТА ШВИДКО ………</a:t>
            </a:r>
            <a:endParaRPr lang="uk-UA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421392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52500"/>
            <a:ext cx="3600400" cy="4953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7" y="2492896"/>
            <a:ext cx="7884864" cy="363326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МАТЕРИН </a:t>
            </a:r>
            <a:r>
              <a:rPr lang="uk-UA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ГНІВ, </a:t>
            </a:r>
            <a:endParaRPr lang="uk-UA" sz="40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ЯК </a:t>
            </a:r>
            <a:r>
              <a:rPr lang="uk-UA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ВЕСНЯНИЙ СНІГ</a:t>
            </a: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,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 </a:t>
            </a:r>
            <a:r>
              <a:rPr lang="uk-UA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РЯСНО ВПАДЕ </a:t>
            </a:r>
            <a:endParaRPr lang="uk-UA" sz="4000" b="1" dirty="0" smtClean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ТА </a:t>
            </a:r>
            <a:r>
              <a:rPr lang="uk-UA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ШВИДКО </a:t>
            </a: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РОЗТАНЕ.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383893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00250"/>
            <a:ext cx="7128792" cy="3897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6003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ЯКА ХАТА – ТАКИЙ  ТИН, </a:t>
            </a:r>
          </a:p>
          <a:p>
            <a:pPr marL="0" indent="0" algn="ctr">
              <a:buNone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ЯКИЙ ……….- ТАКИЙ СИН.</a:t>
            </a:r>
            <a:endParaRPr lang="uk-UA" sz="4000" dirty="0"/>
          </a:p>
          <a:p>
            <a:pPr marL="0" indent="0" algn="ctr">
              <a:buNone/>
            </a:pPr>
            <a:endParaRPr lang="uk-UA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1981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980728"/>
            <a:ext cx="3600400" cy="4752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ЯКА ХАТА – 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ТАКИЙ ТИН,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ЯКИЙ БАТЬКО –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 ТАКИЙ СИН.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29814165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ЯКИЙ КУЩ </a:t>
            </a:r>
            <a:r>
              <a:rPr lang="uk-UA" sz="4000" b="1" dirty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– </a:t>
            </a: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ТАКА  Й………. , </a:t>
            </a:r>
            <a:endParaRPr lang="uk-UA" sz="40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  <a:p>
            <a:pPr marL="0" indent="0" algn="ctr">
              <a:buNone/>
            </a:pPr>
            <a:r>
              <a:rPr lang="uk-UA" sz="40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ЯКА МАТИ – ТАКА Й ……….</a:t>
            </a:r>
            <a:endParaRPr lang="uk-UA" sz="4000" dirty="0"/>
          </a:p>
          <a:p>
            <a:pPr marL="0" indent="0">
              <a:buNone/>
            </a:pPr>
            <a:endParaRPr lang="uk-UA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828980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2708920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ЯКИЙ КУЩ </a:t>
            </a:r>
            <a:r>
              <a:rPr lang="uk-UA" sz="4000" b="1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– 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ТАКА Й КАЛИНА,</a:t>
            </a:r>
            <a:endParaRPr lang="uk-UA" sz="4000" b="1" dirty="0">
              <a:ln>
                <a:solidFill>
                  <a:schemeClr val="bg2">
                    <a:lumMod val="25000"/>
                  </a:schemeClr>
                </a:solidFill>
              </a:ln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ЯКА МАТИ – 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rgbClr val="FF0000"/>
                </a:solidFill>
              </a:rPr>
              <a:t>ТАКА Й ДІВЧИНА.</a:t>
            </a:r>
            <a:endParaRPr lang="uk-UA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908720"/>
            <a:ext cx="3384376" cy="48965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639678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144" y="1556792"/>
            <a:ext cx="3528789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1" y="1916832"/>
            <a:ext cx="7668840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Книга прав дитини –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rgbClr val="0070C0"/>
                  </a:solidFill>
                </a:ln>
                <a:solidFill>
                  <a:srgbClr val="FF0000"/>
                </a:solidFill>
              </a:rPr>
              <a:t> це закон.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Вона називається -</a:t>
            </a:r>
          </a:p>
          <a:p>
            <a:pPr marL="0" indent="0">
              <a:buNone/>
            </a:pPr>
            <a:r>
              <a:rPr lang="uk-UA" sz="40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</a:rPr>
              <a:t>Конвенція ООН.</a:t>
            </a:r>
            <a:endParaRPr lang="uk-UA" sz="40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1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60848"/>
            <a:ext cx="26860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5" y="2675467"/>
            <a:ext cx="7812856" cy="3450696"/>
          </a:xfrm>
        </p:spPr>
        <p:txBody>
          <a:bodyPr/>
          <a:lstStyle/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Конвенція ООН про права дитини – 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</a:rPr>
              <a:t>це головний міжнародний документ</a:t>
            </a:r>
          </a:p>
          <a:p>
            <a:pPr marL="0" indent="0">
              <a:buNone/>
            </a:pPr>
            <a:r>
              <a:rPr lang="uk-UA" b="1" dirty="0">
                <a:solidFill>
                  <a:srgbClr val="FF0000"/>
                </a:solidFill>
              </a:rPr>
              <a:t>з</a:t>
            </a:r>
            <a:r>
              <a:rPr lang="uk-UA" b="1" dirty="0" smtClean="0">
                <a:solidFill>
                  <a:srgbClr val="FF0000"/>
                </a:solidFill>
              </a:rPr>
              <a:t>ахисту дітей,  де записані всі права дітей.</a:t>
            </a:r>
          </a:p>
          <a:p>
            <a:pPr marL="0" indent="0">
              <a:buNone/>
            </a:pPr>
            <a:r>
              <a:rPr lang="uk-UA" b="1" dirty="0" smtClean="0">
                <a:solidFill>
                  <a:srgbClr val="FF0000"/>
                </a:solidFill>
              </a:rPr>
              <a:t>Була підписана у 1989 році, має 54 статті,</a:t>
            </a:r>
          </a:p>
          <a:p>
            <a:pPr marL="0" indent="0">
              <a:buNone/>
            </a:pPr>
            <a:r>
              <a:rPr lang="uk-UA" b="1" dirty="0">
                <a:solidFill>
                  <a:srgbClr val="FF0000"/>
                </a:solidFill>
              </a:rPr>
              <a:t>н</a:t>
            </a:r>
            <a:r>
              <a:rPr lang="uk-UA" b="1" dirty="0" smtClean="0">
                <a:solidFill>
                  <a:srgbClr val="FF0000"/>
                </a:solidFill>
              </a:rPr>
              <a:t>аписана шістьма мовами.</a:t>
            </a:r>
            <a:endParaRPr lang="uk-UA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3958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596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968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601739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7627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8496944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01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336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2652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7" y="2675467"/>
            <a:ext cx="8820473" cy="3450696"/>
          </a:xfrm>
        </p:spPr>
        <p:txBody>
          <a:bodyPr>
            <a:normAutofit lnSpcReduction="10000"/>
          </a:bodyPr>
          <a:lstStyle/>
          <a:p>
            <a:endParaRPr lang="uk-UA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endParaRPr lang="uk-UA" sz="4800" b="1" dirty="0" smtClean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uk-UA" sz="48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Людина – найцінніший скарб</a:t>
            </a:r>
            <a:endParaRPr lang="uk-UA" sz="48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68760"/>
            <a:ext cx="3743325" cy="36480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4879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E:\ФОТО накопитель с АПРЕЛЬ 2014\ФОТО ЛЕНА ШКОЛА 2014\14.10.2014\_DSC312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5865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26102160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2050" name="Picture 2" descr="E:\ФОТО накопитель с АПРЕЛЬ 2014\ФОТО ЛЕНА ШКОЛА 2014\14.10.2014\_DSC311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352928" cy="5793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Ляпис Трубецкой - Войны света (mp3ostrov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50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4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1026" name="Picture 2" descr="E:\ФОТО накопитель с АПРЕЛЬ 2014\ФОТО ЛЕНА ШКОЛА 2014\14.10.2014\_DSC311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424936" cy="5793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389844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endParaRPr lang="uk-UA" dirty="0"/>
          </a:p>
          <a:p>
            <a:endParaRPr lang="uk-UA" dirty="0" smtClean="0"/>
          </a:p>
          <a:p>
            <a:pPr marL="0" indent="0"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1935 – 1963 р.</a:t>
            </a:r>
          </a:p>
          <a:p>
            <a:pPr marL="0" indent="0" algn="ctr">
              <a:buNone/>
            </a:pPr>
            <a:r>
              <a:rPr lang="vi-VN" dirty="0">
                <a:solidFill>
                  <a:srgbClr val="FF0000"/>
                </a:solidFill>
              </a:rPr>
              <a:t>Васи́ль Андрі́йович Симоне́нко</a:t>
            </a:r>
            <a:endParaRPr lang="uk-UA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586408"/>
            <a:ext cx="4824536" cy="417646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15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Ти знаєш, що ти – людина?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Ти знаєш про це чи ні?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Усмішка твоя – </a:t>
            </a:r>
            <a:r>
              <a:rPr lang="uk-UA" sz="3600" b="1" dirty="0">
                <a:solidFill>
                  <a:srgbClr val="FF0000"/>
                </a:solidFill>
              </a:rPr>
              <a:t>є</a:t>
            </a:r>
            <a:r>
              <a:rPr lang="uk-UA" sz="3600" b="1" dirty="0" smtClean="0">
                <a:solidFill>
                  <a:srgbClr val="FF0000"/>
                </a:solidFill>
              </a:rPr>
              <a:t>дина,   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Очі твої – одні.  </a:t>
            </a:r>
            <a:endParaRPr lang="uk-UA" sz="36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4316" y="1412776"/>
            <a:ext cx="2258164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8000">
                  <a:solidFill>
                    <a:schemeClr val="bg2">
                      <a:lumMod val="2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«ТИ ЗНАЄШ, ЩО ТИ - ЛЮДИНА»</a:t>
            </a:r>
            <a:endParaRPr lang="uk-UA" b="1" dirty="0">
              <a:ln w="18000">
                <a:solidFill>
                  <a:schemeClr val="bg2">
                    <a:lumMod val="2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450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Більше тебе не буде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Завтра на цій землі,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Інші ходитимуть люди, 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Інші кохатимуть люди – </a:t>
            </a:r>
          </a:p>
          <a:p>
            <a:pPr marL="0" indent="0">
              <a:buNone/>
            </a:pPr>
            <a:r>
              <a:rPr lang="uk-UA" sz="3600" b="1" dirty="0" smtClean="0">
                <a:solidFill>
                  <a:srgbClr val="FF0000"/>
                </a:solidFill>
              </a:rPr>
              <a:t>Добрі, ласкаві і злі. </a:t>
            </a:r>
            <a:endParaRPr lang="uk-UA" sz="3600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476672"/>
            <a:ext cx="2436802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2510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2204864"/>
            <a:ext cx="7408333" cy="39212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Сьогодні усе для тебе: </a:t>
            </a:r>
          </a:p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Озера, гаї, степи.</a:t>
            </a:r>
          </a:p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І жити спішити треба,</a:t>
            </a:r>
          </a:p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Кохати спішити треба –</a:t>
            </a:r>
          </a:p>
          <a:p>
            <a:pPr marL="0" indent="0">
              <a:buNone/>
            </a:pPr>
            <a:r>
              <a:rPr lang="uk-UA" sz="3600" b="1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</a:rPr>
              <a:t>Гляди ж, не проспи. </a:t>
            </a:r>
            <a:endParaRPr lang="uk-UA" sz="3600" b="1" dirty="0">
              <a:ln>
                <a:solidFill>
                  <a:srgbClr val="FFFF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42423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437</Words>
  <Application>Microsoft Office PowerPoint</Application>
  <PresentationFormat>Экран (4:3)</PresentationFormat>
  <Paragraphs>100</Paragraphs>
  <Slides>52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Волна</vt:lpstr>
      <vt:lpstr>Презентация PowerPoint</vt:lpstr>
      <vt:lpstr>СТУДІЯ «1+1»</vt:lpstr>
      <vt:lpstr>Презентация PowerPoint</vt:lpstr>
      <vt:lpstr>Презентация PowerPoint</vt:lpstr>
      <vt:lpstr>Презентация PowerPoint</vt:lpstr>
      <vt:lpstr>Презентация PowerPoint</vt:lpstr>
      <vt:lpstr>«ТИ ЗНАЄШ, ЩО ТИ - ЛЮДИНА»</vt:lpstr>
      <vt:lpstr>Презентация PowerPoint</vt:lpstr>
      <vt:lpstr>Презентация PowerPoint</vt:lpstr>
      <vt:lpstr>Презентация PowerPoint</vt:lpstr>
      <vt:lpstr>Презентация PowerPoint</vt:lpstr>
      <vt:lpstr>Я  МАЮ ПРАВО НА ЖИТТЯ, Я ГІДНО МУШУ ЖИТИ.</vt:lpstr>
      <vt:lpstr>Презентация PowerPoint</vt:lpstr>
      <vt:lpstr>ПРАВО НА ЖИТЛО</vt:lpstr>
      <vt:lpstr>Ми маємо ПРАВО НА ІМ’Я, І ти, і він, і ми, і я. У кожного воно своє, До того ж зміст у нього є. </vt:lpstr>
      <vt:lpstr>ОЛЕНА – СВІТЛО……</vt:lpstr>
      <vt:lpstr>ЯНА - МИЛІСТЬ БОЖА….</vt:lpstr>
      <vt:lpstr>ЮРІЙ – ЗЕМЛЕРОБ…..</vt:lpstr>
      <vt:lpstr>ДАРИНА – ПОДАРУНОК БОГА…..</vt:lpstr>
      <vt:lpstr>АНАСТАСІЯ – ПОВЕРНУТА ДО ЖИТТЯ…..</vt:lpstr>
      <vt:lpstr>ОЛЬГА – СВЯТА, СВЯЩЕННА…..</vt:lpstr>
      <vt:lpstr>СЕРГІЙ – УСІМА ПОВАЖАЄМИЙ…..</vt:lpstr>
      <vt:lpstr>ІМ’Я – це слово, яке дають дитині при ії народженні </vt:lpstr>
      <vt:lpstr>СВІДОЦТВО ПРО НАРОДЖЕННЯ – ЦЕ ДОКУМЕНТ, ЯКИЙ ОТРИМУЄ ДИТИНА ПРИ НАРОДЖЕННІ.</vt:lpstr>
      <vt:lpstr>ПРІЗВИЩЕ  ДИТИНИ, ІМ'Я ПО БАТЬКОВІ, ЧИСЛО ТА РІК НАРОДЖЕННЯ, ІМ'Я ПО БАТЬКОВІ БАТЬКІВ ТА ЇХНІ ПРІЗВИЩА, МІСЦЕ НАРОДЖЕННЯ.  </vt:lpstr>
      <vt:lpstr>Презентация PowerPoint</vt:lpstr>
      <vt:lpstr>Презентация PowerPoint</vt:lpstr>
      <vt:lpstr>ДЛЯ ЧОГО ПОТРІБЕН ПАСПОРТ?</vt:lpstr>
      <vt:lpstr>Презентация PowerPoint</vt:lpstr>
      <vt:lpstr>Презентация PowerPoint</vt:lpstr>
      <vt:lpstr>ІНТЕРВ'Ю</vt:lpstr>
      <vt:lpstr>ПРАВО – НА ВИХОВАННЯ В СІМ'Ї ТА ПІКЛУВАННЯ БАТЬКІВ.</vt:lpstr>
      <vt:lpstr>ВПРАВА: ВСТАВ СЛОВА ТА ЗАКІНЧИ РЕЧЕННЯ.</vt:lpstr>
      <vt:lpstr>Презентация PowerPoint</vt:lpstr>
      <vt:lpstr>Презентация PowerPoint</vt:lpstr>
      <vt:lpstr>ЯКІ МАМА І ТАТО, ТАКЕ Й ………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СТУДІЯ «1+1»</dc:title>
  <dc:creator>Бакай В.В.</dc:creator>
  <cp:lastModifiedBy>Бакай В.В.</cp:lastModifiedBy>
  <cp:revision>44</cp:revision>
  <dcterms:created xsi:type="dcterms:W3CDTF">2014-10-11T12:00:31Z</dcterms:created>
  <dcterms:modified xsi:type="dcterms:W3CDTF">2014-11-18T16:27:43Z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15487328</vt:lpwstr>
  </property>
  <property fmtid="{D5CDD505-2E9C-101B-9397-08002B2CF9AE}" name="NXPowerLiteVersion" pid="3">
    <vt:lpwstr>D4.1.4</vt:lpwstr>
  </property>
</Properties>
</file>