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3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6"/>
  </p:notesMasterIdLst>
  <p:sldIdLst>
    <p:sldId id="282" r:id="rId2"/>
    <p:sldId id="261" r:id="rId3"/>
    <p:sldId id="346" r:id="rId4"/>
    <p:sldId id="347" r:id="rId5"/>
    <p:sldId id="313" r:id="rId6"/>
    <p:sldId id="330" r:id="rId7"/>
    <p:sldId id="339" r:id="rId8"/>
    <p:sldId id="357" r:id="rId9"/>
    <p:sldId id="342" r:id="rId10"/>
    <p:sldId id="344" r:id="rId11"/>
    <p:sldId id="351" r:id="rId12"/>
    <p:sldId id="356" r:id="rId13"/>
    <p:sldId id="323" r:id="rId14"/>
    <p:sldId id="324" r:id="rId15"/>
    <p:sldId id="348" r:id="rId16"/>
    <p:sldId id="349" r:id="rId17"/>
    <p:sldId id="354" r:id="rId18"/>
    <p:sldId id="338" r:id="rId19"/>
    <p:sldId id="305" r:id="rId20"/>
    <p:sldId id="306" r:id="rId21"/>
    <p:sldId id="327" r:id="rId22"/>
    <p:sldId id="355" r:id="rId23"/>
    <p:sldId id="352" r:id="rId24"/>
    <p:sldId id="34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Stencil" pitchFamily="8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8080"/>
    <a:srgbClr val="CC66FF"/>
    <a:srgbClr val="660066"/>
    <a:srgbClr val="993300"/>
    <a:srgbClr val="003366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1900" autoAdjust="0"/>
  </p:normalViewPr>
  <p:slideViewPr>
    <p:cSldViewPr>
      <p:cViewPr varScale="1">
        <p:scale>
          <a:sx n="55" d="100"/>
          <a:sy n="55" d="100"/>
        </p:scale>
        <p:origin x="-12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618D653-6BDA-408D-B8A7-500D397B9D9F}" type="datetimeFigureOut">
              <a:rPr lang="ru-RU"/>
              <a:pPr>
                <a:defRPr/>
              </a:pPr>
              <a:t>16.04.2015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9766BEB-5A79-4034-AA1D-BE3A2E007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BF2AF3-C375-41B8-84A2-48813F31AFE6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766BEB-5A79-4034-AA1D-BE3A2E0075D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A754A0-726E-4E2E-8DF1-8F3000B60596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9B0AFA-D816-43CF-A84D-762AEB8FB75E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3ECA7D-74D9-4DD7-9677-73AC4E0EDFCA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A9FDC4-9490-4D2E-AA3D-A44803D7AF67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766BEB-5A79-4034-AA1D-BE3A2E0075D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A2D121-142C-4E11-865E-D0B16378B416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CD730A-5F91-44DF-8A6A-791EE62D3D3D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9BD939-9D88-41E1-997F-B970E16FBAF1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34BE8C-E848-430D-B4CB-80ADBDDF78C6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139F37-8847-4405-9902-B0E9126EF150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3DD6C8-AEDC-4A56-8624-123D2071569E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AA49A-D85B-4257-BBD1-4302CC4E5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34188-365F-4F16-972B-6DE53A9FE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31914-DCD7-43A0-A8EB-D14358A51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8C0E8-B516-4EC1-9356-F11D05D4C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2B351-AC2C-40AA-854D-3112E4028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6AC67-946B-4022-9DA6-334810F9D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4E7CD-3922-4027-888C-4AEC7AC1A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8B22-1603-4962-B53F-25C347AB8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F8CC4-B0F3-43ED-AB99-E70352BDF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A803-DE53-4E89-AE6D-51785F029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E09F4-CE07-4B58-8EF8-AB1DE5FCB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7AB3D75-652E-45A8-8C57-45CF893F4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59" r:id="rId4"/>
    <p:sldLayoutId id="2147483765" r:id="rId5"/>
    <p:sldLayoutId id="2147483760" r:id="rId6"/>
    <p:sldLayoutId id="2147483766" r:id="rId7"/>
    <p:sldLayoutId id="2147483767" r:id="rId8"/>
    <p:sldLayoutId id="2147483768" r:id="rId9"/>
    <p:sldLayoutId id="2147483761" r:id="rId10"/>
    <p:sldLayoutId id="21474837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javascript:void(0);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void(0);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WordArt 5"/>
          <p:cNvSpPr>
            <a:spLocks noChangeArrowheads="1" noChangeShapeType="1" noTextEdit="1"/>
          </p:cNvSpPr>
          <p:nvPr/>
        </p:nvSpPr>
        <p:spPr bwMode="auto">
          <a:xfrm>
            <a:off x="714375" y="642938"/>
            <a:ext cx="7372350" cy="5429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solidFill>
                <a:srgbClr val="0066FF"/>
              </a:solidFill>
              <a:latin typeface="Impact"/>
            </a:endParaRPr>
          </a:p>
        </p:txBody>
      </p:sp>
      <p:sp>
        <p:nvSpPr>
          <p:cNvPr id="14341" name="Rectangle 5"/>
          <p:cNvSpPr>
            <a:spLocks noGrp="1"/>
          </p:cNvSpPr>
          <p:nvPr>
            <p:ph type="ctrTitle" idx="4294967295"/>
          </p:nvPr>
        </p:nvSpPr>
        <p:spPr bwMode="auto">
          <a:xfrm>
            <a:off x="0" y="1071563"/>
            <a:ext cx="9144000" cy="2645469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uk-UA" sz="4800" b="1" cap="none" dirty="0" smtClean="0">
                <a:solidFill>
                  <a:srgbClr val="0066FF"/>
                </a:solidFill>
                <a:effectLst/>
                <a:latin typeface="Georgia" pitchFamily="18" charset="0"/>
              </a:rPr>
              <a:t>ВИБИРАЙ САМ – БУТИ ЗДОРОВИМ ЧИ ПАЛИТИ</a:t>
            </a:r>
          </a:p>
        </p:txBody>
      </p:sp>
      <p:pic>
        <p:nvPicPr>
          <p:cNvPr id="5" name="Рисунок 4" descr="505_5163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4197539"/>
            <a:ext cx="5688632" cy="239981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1033463" y="2190750"/>
            <a:ext cx="8110537" cy="4191000"/>
          </a:xfrm>
        </p:spPr>
        <p:txBody>
          <a:bodyPr/>
          <a:lstStyle/>
          <a:p>
            <a:r>
              <a:rPr lang="uk-UA" sz="4000" b="1" dirty="0" smtClean="0"/>
              <a:t>КОЖНІ 10 СЕКУНД З ПРИЧИН, ПОВ’ЯЗАНИХ З ПАЛІННЯМ, ВМИРАЄ 1 ЛЮДИНА;</a:t>
            </a:r>
          </a:p>
          <a:p>
            <a:r>
              <a:rPr lang="uk-UA" sz="4000" b="1" dirty="0" smtClean="0"/>
              <a:t>6 ЧОЛОВІК У ХВИЛИНУ;</a:t>
            </a:r>
          </a:p>
          <a:p>
            <a:r>
              <a:rPr lang="uk-UA" sz="4000" b="1" dirty="0" smtClean="0"/>
              <a:t>3 000 000 ЧОЛОВІКІВ У РІК</a:t>
            </a:r>
            <a:r>
              <a:rPr lang="ru-RU" b="1" dirty="0" smtClean="0"/>
              <a:t> </a:t>
            </a:r>
          </a:p>
        </p:txBody>
      </p:sp>
      <p:sp>
        <p:nvSpPr>
          <p:cNvPr id="10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</p:txBody>
      </p:sp>
      <p:sp>
        <p:nvSpPr>
          <p:cNvPr id="18437" name="Rectangle 10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4000" b="1" cap="none" smtClean="0">
                <a:solidFill>
                  <a:srgbClr val="FF0000"/>
                </a:solidFill>
                <a:effectLst/>
              </a:rPr>
              <a:t>ТЮТЮН ВБИВАЄ!!!</a:t>
            </a:r>
            <a:endParaRPr lang="ru-RU" sz="4000" b="1" cap="none" smtClean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 autoUpdateAnimBg="0" advAuto="20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1" y="500042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defRPr/>
            </a:pPr>
            <a:endParaRPr lang="ru-RU" b="1" dirty="0">
              <a:solidFill>
                <a:srgbClr val="E652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42900" indent="-342900" algn="ctr">
              <a:defRPr/>
            </a:pP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ТЮТЮНОВИЙ ДИМ СПРИЯЄ РОЗВИТКУ ХВОРОБ</a:t>
            </a:r>
          </a:p>
          <a:p>
            <a:pPr marL="342900" indent="-342900" algn="ctr">
              <a:defRPr/>
            </a:pP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42900" indent="-342900"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СЕРЦЯ, </a:t>
            </a:r>
          </a:p>
          <a:p>
            <a:pPr marL="342900" indent="-342900"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СУДИН, </a:t>
            </a:r>
          </a:p>
          <a:p>
            <a:pPr marL="342900" indent="-342900"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РАКУ ЛЕГЕНІВ, </a:t>
            </a:r>
          </a:p>
          <a:p>
            <a:pPr marL="342900" indent="-342900"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БРОНХИТУ.</a:t>
            </a:r>
          </a:p>
          <a:p>
            <a:pPr marL="342900" indent="-342900"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КОЖНА ВИСМАЛЕНА СИГАРЕТА </a:t>
            </a:r>
            <a:r>
              <a:rPr lang="uk-UA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ЗАБИРАЄ </a:t>
            </a: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5.5 ХВИЛИН ЖИТТЯ</a:t>
            </a:r>
            <a:r>
              <a:rPr lang="uk-UA" sz="3200" b="1" dirty="0"/>
              <a:t>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im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484313"/>
            <a:ext cx="820737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0483" name="Rectangle 5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cap="none" dirty="0" smtClean="0">
                <a:solidFill>
                  <a:srgbClr val="0070C0"/>
                </a:solidFill>
                <a:effectLst/>
              </a:rPr>
              <a:t>Так виглядають  легені здорової людині</a:t>
            </a:r>
            <a:endParaRPr lang="ru-RU" b="1" cap="none" dirty="0" smtClean="0"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im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77057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928662" y="285728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 dirty="0">
                <a:solidFill>
                  <a:srgbClr val="0070C0"/>
                </a:solidFill>
                <a:latin typeface="Arial" charset="0"/>
              </a:rPr>
              <a:t>А </a:t>
            </a:r>
            <a:r>
              <a:rPr lang="uk-UA" sz="4000" b="1" dirty="0" smtClean="0">
                <a:solidFill>
                  <a:srgbClr val="0070C0"/>
                </a:solidFill>
                <a:latin typeface="Arial" charset="0"/>
              </a:rPr>
              <a:t>так хворої людини </a:t>
            </a:r>
            <a:endParaRPr lang="ru-RU" sz="4000" b="1" dirty="0">
              <a:solidFill>
                <a:srgbClr val="0070C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14.jpg" id="5" name="Рисунок 4"/>
          <p:cNvPicPr>
            <a:picLocks noChangeAspect="1" noGrp="1"/>
          </p:cNvPicPr>
          <p:nvPr>
            <p:ph idx="4294967295" type="pic"/>
          </p:nvPr>
        </p:nvPicPr>
        <p:blipFill>
          <a:blip cstate="print" r:embed="rId2"/>
          <a:stretch>
            <a:fillRect/>
          </a:stretch>
        </p:blipFill>
        <p:spPr>
          <a:xfrm>
            <a:off x="1187624" y="1484784"/>
            <a:ext cx="6768752" cy="4651828"/>
          </a:xfrm>
          <a:effectLst>
            <a:softEdge rad="127000"/>
          </a:effectLst>
        </p:spPr>
      </p:pic>
      <p:sp>
        <p:nvSpPr>
          <p:cNvPr id="4" name="Текст 3"/>
          <p:cNvSpPr>
            <a:spLocks noGrp="1"/>
          </p:cNvSpPr>
          <p:nvPr>
            <p:ph idx="4294967295" sz="half" type="body"/>
          </p:nvPr>
        </p:nvSpPr>
        <p:spPr>
          <a:xfrm>
            <a:off x="0" y="285750"/>
            <a:ext cx="7072313" cy="928688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3600"/>
              <a:t>       </a:t>
            </a:r>
            <a:r>
              <a:rPr b="1" dirty="0" lang="uk-UA" smtClean="0" sz="3600"/>
              <a:t>Хвороби зубів та ясен</a:t>
            </a:r>
            <a:endParaRPr b="1" dirty="0" lang="ru-RU" sz="3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13.jpg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/>
          <a:srcRect t="1473" b="1473"/>
          <a:stretch>
            <a:fillRect/>
          </a:stretch>
        </p:blipFill>
        <p:spPr>
          <a:xfrm>
            <a:off x="395536" y="620688"/>
            <a:ext cx="8501062" cy="53848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32011145753_8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8501122" cy="57150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71480"/>
            <a:ext cx="8572560" cy="571503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eg_photo" descr="Дети с измененным ДНК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300038"/>
            <a:ext cx="4786313" cy="644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NikulinaII\Application Data\Microsoft\Media Catalog\Downloaded Clips\cl86\j0337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2971800" cy="169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H:\Разное\skelet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357694"/>
            <a:ext cx="2428892" cy="219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3276600" y="1828800"/>
            <a:ext cx="18288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04800" y="3124200"/>
            <a:ext cx="480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>
                <a:latin typeface="Arial" charset="0"/>
              </a:rPr>
              <a:t>Тютюн – один з найпоширеніших наркотиків</a:t>
            </a:r>
            <a:r>
              <a:rPr lang="uk-UA" sz="2800"/>
              <a:t> </a:t>
            </a:r>
            <a:endParaRPr lang="ru-RU" sz="2800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H="1">
            <a:off x="4724400" y="4343400"/>
            <a:ext cx="22098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581400" y="1524000"/>
            <a:ext cx="16002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663300"/>
                </a:solidFill>
                <a:latin typeface="Times New Roman" pitchFamily="18" charset="0"/>
              </a:rPr>
              <a:t>Перший</a:t>
            </a:r>
          </a:p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663300"/>
                </a:solidFill>
                <a:latin typeface="Times New Roman" pitchFamily="18" charset="0"/>
              </a:rPr>
              <a:t>крок</a:t>
            </a:r>
            <a:endParaRPr lang="ru-RU" b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867400" y="5334000"/>
            <a:ext cx="1981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>
                <a:solidFill>
                  <a:srgbClr val="663300"/>
                </a:solidFill>
                <a:latin typeface="Times New Roman" pitchFamily="18" charset="0"/>
              </a:rPr>
              <a:t>Останній крок</a:t>
            </a:r>
            <a:endParaRPr lang="ru-RU" b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13322" name="Rectangle 1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4000" b="1" cap="none" dirty="0" smtClean="0">
                <a:solidFill>
                  <a:srgbClr val="0070C0"/>
                </a:solidFill>
                <a:effectLst/>
              </a:rPr>
              <a:t>ШКІДЛИВІСТЬ ПАЛІННЯ</a:t>
            </a:r>
            <a:endParaRPr lang="ru-RU" sz="4000" b="1" cap="none" dirty="0" smtClean="0">
              <a:solidFill>
                <a:srgbClr val="0070C0"/>
              </a:solidFill>
              <a:effectLst/>
            </a:endParaRPr>
          </a:p>
        </p:txBody>
      </p:sp>
      <p:pic>
        <p:nvPicPr>
          <p:cNvPr id="11" name="Рисунок 10" descr="1306911825_53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2000241"/>
            <a:ext cx="3643306" cy="285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4" grpId="0" autoUpdateAnimBg="0"/>
      <p:bldP spid="9225" grpId="0" animBg="1"/>
      <p:bldP spid="9226" grpId="0" autoUpdateAnimBg="0"/>
      <p:bldP spid="922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eg_photo" descr="11100012213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857250"/>
            <a:ext cx="8697912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42875" y="476250"/>
            <a:ext cx="8748713" cy="6096000"/>
          </a:xfrm>
        </p:spPr>
        <p:txBody>
          <a:bodyPr/>
          <a:lstStyle/>
          <a:p>
            <a:pPr eaLnBrk="1" hangingPunct="1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  КОЖНА ЛЮДИНА, ЯКА ПАЛИТЬ, ПОВИННА ПАМ’ЯТАТИ, ЩО ВОНА НЕ Т</a:t>
            </a:r>
            <a:r>
              <a:rPr lang="uk-UA" sz="4400" b="1" dirty="0" smtClean="0">
                <a:solidFill>
                  <a:srgbClr val="0070C0"/>
                </a:solidFill>
              </a:rPr>
              <a:t>І</a:t>
            </a:r>
            <a:r>
              <a:rPr lang="ru-RU" sz="4400" b="1" dirty="0" smtClean="0">
                <a:solidFill>
                  <a:srgbClr val="0070C0"/>
                </a:solidFill>
              </a:rPr>
              <a:t>ЛЬКИ ОТРУЮЄ СЕБЕ, АЛЕ І ІНШИХ</a:t>
            </a:r>
          </a:p>
          <a:p>
            <a:pPr eaLnBrk="1" hangingPunct="1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/>
            </a:r>
            <a:br>
              <a:rPr lang="ru-RU" sz="4400" b="1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                     </a:t>
            </a:r>
            <a:r>
              <a:rPr lang="ru-RU" sz="5400" b="1" dirty="0" smtClean="0">
                <a:solidFill>
                  <a:srgbClr val="0070C0"/>
                </a:solidFill>
              </a:rPr>
              <a:t>Семашко М.О.</a:t>
            </a:r>
          </a:p>
          <a:p>
            <a:pPr eaLnBrk="1" hangingPunct="1">
              <a:buNone/>
            </a:pPr>
            <a:endParaRPr lang="ru-RU" sz="5400" b="1" dirty="0" smtClean="0">
              <a:solidFill>
                <a:srgbClr val="E652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8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734481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69"/>
            <a:ext cx="9144000" cy="68520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Геть паління! МИ – ЗДОРОВЕ ПОКОЛІННЯ!</a:t>
            </a:r>
            <a:endParaRPr lang="ru-RU" dirty="0"/>
          </a:p>
        </p:txBody>
      </p:sp>
      <p:pic>
        <p:nvPicPr>
          <p:cNvPr id="4" name="Содержимое 3" descr="350x650_5H3EBs3792KQTL7AXdu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714488"/>
            <a:ext cx="7358114" cy="457203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</a:t>
            </a:r>
            <a:r>
              <a:rPr lang="en-US" dirty="0" smtClean="0"/>
              <a:t> </a:t>
            </a:r>
            <a:r>
              <a:rPr lang="uk-UA" dirty="0" smtClean="0"/>
              <a:t> 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5572164" cy="5580083"/>
          </a:xfrm>
        </p:spPr>
      </p:pic>
      <p:pic>
        <p:nvPicPr>
          <p:cNvPr id="5" name="Рисунок 4" descr="a5d5e88e09a7e07a6dba227e7f6df9f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14" y="571480"/>
            <a:ext cx="3357586" cy="55007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3116"/>
            <a:ext cx="8858280" cy="1471602"/>
          </a:xfrm>
        </p:spPr>
        <p:txBody>
          <a:bodyPr>
            <a:normAutofit/>
          </a:bodyPr>
          <a:lstStyle/>
          <a:p>
            <a:r>
              <a:rPr lang="uk-UA" dirty="0" smtClean="0"/>
              <a:t>         </a:t>
            </a:r>
            <a:r>
              <a:rPr lang="uk-UA" sz="6000" dirty="0" smtClean="0"/>
              <a:t>Історична довідка</a:t>
            </a:r>
            <a:endParaRPr lang="ru-RU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8077200" cy="50720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387" name="Oval 4"/>
          <p:cNvSpPr>
            <a:spLocks noChangeArrowheads="1"/>
          </p:cNvSpPr>
          <p:nvPr/>
        </p:nvSpPr>
        <p:spPr bwMode="auto">
          <a:xfrm>
            <a:off x="1066800" y="4419600"/>
            <a:ext cx="1447800" cy="1066800"/>
          </a:xfrm>
          <a:prstGeom prst="ellipse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Oval 6"/>
          <p:cNvSpPr>
            <a:spLocks noChangeArrowheads="1"/>
          </p:cNvSpPr>
          <p:nvPr/>
        </p:nvSpPr>
        <p:spPr bwMode="auto">
          <a:xfrm>
            <a:off x="5105400" y="2971800"/>
            <a:ext cx="1447800" cy="1066800"/>
          </a:xfrm>
          <a:prstGeom prst="ellipse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Rectangle 7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uk-UA" sz="3200" cap="none" dirty="0" smtClean="0">
                <a:effectLst/>
              </a:rPr>
              <a:t>ЄВРОПЕЙЦІ ЗНАЙОМІ З ТЮТЮНОМ З </a:t>
            </a:r>
            <a:r>
              <a:rPr lang="uk-UA" sz="3200" cap="none" dirty="0" smtClean="0">
                <a:effectLst/>
              </a:rPr>
              <a:t>149</a:t>
            </a:r>
            <a:r>
              <a:rPr lang="en-US" sz="3200" cap="none" dirty="0" smtClean="0">
                <a:effectLst/>
              </a:rPr>
              <a:t>6</a:t>
            </a:r>
            <a:r>
              <a:rPr lang="uk-UA" sz="3200" cap="none" dirty="0" smtClean="0">
                <a:effectLst/>
              </a:rPr>
              <a:t> </a:t>
            </a:r>
            <a:r>
              <a:rPr lang="uk-UA" sz="3200" cap="none" dirty="0" smtClean="0">
                <a:effectLst/>
              </a:rPr>
              <a:t>РОКУ</a:t>
            </a:r>
            <a:endParaRPr lang="ru-RU" sz="3200" cap="none" dirty="0" smtClean="0">
              <a:effectLst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457200" y="500042"/>
            <a:ext cx="868680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uk-UA" sz="3200" b="1" cap="none" dirty="0" smtClean="0">
                <a:solidFill>
                  <a:srgbClr val="0070C0"/>
                </a:solidFill>
                <a:effectLst/>
              </a:rPr>
              <a:t>ПАЛІННЯ РОЗПОВСЮДЖИЛОСЬ ПО ВСІЄЇ ЄВРОПІ</a:t>
            </a:r>
            <a:endParaRPr lang="ru-RU" sz="3200" b="1" cap="none" dirty="0" smtClean="0">
              <a:solidFill>
                <a:srgbClr val="0070C0"/>
              </a:solidFill>
              <a:effectLst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785926"/>
            <a:ext cx="6286544" cy="4525962"/>
          </a:xfrm>
        </p:spPr>
        <p:txBody>
          <a:bodyPr/>
          <a:lstStyle/>
          <a:p>
            <a:pPr algn="ctr" eaLnBrk="1" hangingPunct="1">
              <a:buNone/>
            </a:pPr>
            <a:r>
              <a:rPr lang="uk-UA" sz="4000" b="1" dirty="0" smtClean="0"/>
              <a:t>З ПОЧАТКУ XVII СТОЛІТТЯ  ТЮТЮН ВИРОЩУЄТЬСЯ У ГОЛЛАНДІЇ,  АМЕРИЦІ, НІМЕЧЧИНІ </a:t>
            </a:r>
            <a:endParaRPr lang="ru-RU" sz="4000" b="1" dirty="0" smtClean="0"/>
          </a:p>
        </p:txBody>
      </p:sp>
      <p:pic>
        <p:nvPicPr>
          <p:cNvPr id="9" name="Рисунок 8" descr="tabak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1285860"/>
            <a:ext cx="2514600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ЩО ВИГОТОВЛЯЮТЬ ІЗ ТЮТЮНУ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6" name="Содержимое 5" descr="28457646_6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785926"/>
            <a:ext cx="4191000" cy="4500594"/>
          </a:xfrm>
        </p:spPr>
      </p:pic>
      <p:pic>
        <p:nvPicPr>
          <p:cNvPr id="5" name="Содержимое 4" descr="imgpreview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86381" y="1714488"/>
            <a:ext cx="3571900" cy="450059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428625"/>
            <a:ext cx="9144000" cy="621044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71612"/>
            <a:ext cx="8686800" cy="2571768"/>
          </a:xfrm>
        </p:spPr>
        <p:txBody>
          <a:bodyPr/>
          <a:lstStyle/>
          <a:p>
            <a:r>
              <a:rPr lang="uk-UA" dirty="0" smtClean="0"/>
              <a:t>              </a:t>
            </a:r>
            <a:r>
              <a:rPr lang="uk-UA" sz="5400" dirty="0" smtClean="0"/>
              <a:t>Наслідки паління</a:t>
            </a:r>
            <a:endParaRPr lang="ru-RU" sz="5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3202</TotalTime>
  <Words>164</Words>
  <Application>Microsoft Office PowerPoint</Application>
  <PresentationFormat>Экран (4:3)</PresentationFormat>
  <Paragraphs>44</Paragraphs>
  <Slides>24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ВИБИРАЙ САМ – БУТИ ЗДОРОВИМ ЧИ ПАЛИТИ</vt:lpstr>
      <vt:lpstr>ШКІДЛИВІСТЬ ПАЛІННЯ</vt:lpstr>
      <vt:lpstr>       </vt:lpstr>
      <vt:lpstr>         Історична довідка</vt:lpstr>
      <vt:lpstr>ЄВРОПЕЙЦІ ЗНАЙОМІ З ТЮТЮНОМ З 1496 РОКУ</vt:lpstr>
      <vt:lpstr>ПАЛІННЯ РОЗПОВСЮДЖИЛОСЬ ПО ВСІЄЇ ЄВРОПІ</vt:lpstr>
      <vt:lpstr>    ЩО ВИГОТОВЛЯЮТЬ ІЗ ТЮТЮНУ?</vt:lpstr>
      <vt:lpstr>Слайд 8</vt:lpstr>
      <vt:lpstr>              Наслідки паління</vt:lpstr>
      <vt:lpstr>ТЮТЮН ВБИВАЄ!!!</vt:lpstr>
      <vt:lpstr>Слайд 11</vt:lpstr>
      <vt:lpstr>Слайд 12</vt:lpstr>
      <vt:lpstr>Так виглядають  легені здорової людині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Геть паління! МИ – ЗДОРОВЕ ПОКОЛІННЯ!</vt:lpstr>
    </vt:vector>
  </TitlesOfParts>
  <Company>MCIO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дается один раз</dc:title>
  <dc:creator>NikulinaII</dc:creator>
  <cp:lastModifiedBy>user</cp:lastModifiedBy>
  <cp:revision>74</cp:revision>
  <dcterms:created xsi:type="dcterms:W3CDTF">2002-07-06T14:56:38Z</dcterms:created>
  <dcterms:modified xsi:type="dcterms:W3CDTF">2015-04-16T07:06:05Z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972652</vt:lpwstr>
  </property>
  <property fmtid="{D5CDD505-2E9C-101B-9397-08002B2CF9AE}" name="NXPowerLiteVersion" pid="3">
    <vt:lpwstr>D4.1.4</vt:lpwstr>
  </property>
</Properties>
</file>