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8" r:id="rId2"/>
    <p:sldId id="257" r:id="rId3"/>
    <p:sldId id="259" r:id="rId4"/>
    <p:sldId id="260" r:id="rId5"/>
    <p:sldId id="261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>
  <p:cSld name="Титульный слайд">
    <p:bg>
      <p:bgPr>
        <a:blipFill dpi="0" rotWithShape="1">
          <a:blip cstate="print"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липарты\Оформляшки\5e226a3bbf95.png" id="2" name="Picture 2"/>
          <p:cNvPicPr>
            <a:picLocks noChangeArrowheads="1" noChangeAspect="1"/>
          </p:cNvPicPr>
          <p:nvPr/>
        </p:nvPicPr>
        <p:blipFill>
          <a:blip cstate="print" r:embed="rId3"/>
          <a:srcRect l="-1810"/>
          <a:stretch>
            <a:fillRect/>
          </a:stretch>
        </p:blipFill>
        <p:spPr bwMode="auto">
          <a:xfrm>
            <a:off x="357188" y="0"/>
            <a:ext cx="8532812" cy="640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3"/>
          <p:cNvSpPr>
            <a:spLocks noGrp="1"/>
          </p:cNvSpPr>
          <p:nvPr>
            <p:ph idx="10" sz="half" type="dt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58000" b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4546" y="785794"/>
            <a:ext cx="4643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Слово, моя ти </a:t>
            </a:r>
            <a:r>
              <a:rPr lang="uk-UA" sz="4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єдиная</a:t>
            </a:r>
            <a:r>
              <a:rPr lang="uk-UA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зброє…</a:t>
            </a:r>
            <a:endParaRPr lang="uk-UA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5" descr="pravelnieknig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290" y="3714752"/>
            <a:ext cx="2038445" cy="189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7" descr="getIу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24243" y="2357430"/>
            <a:ext cx="4619657" cy="3464743"/>
          </a:xfrm>
          <a:prstGeom prst="rect">
            <a:avLst/>
          </a:prstGeom>
        </p:spPr>
      </p:pic>
      <p:pic>
        <p:nvPicPr>
          <p:cNvPr id="8" name="Picture 4" descr="D:\З Україною в серці\фото\ukraine-e13787120337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000108"/>
            <a:ext cx="1928826" cy="1097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214290"/>
            <a:ext cx="8001056" cy="714380"/>
          </a:xfrm>
        </p:spPr>
        <p:txBody>
          <a:bodyPr/>
          <a:lstStyle/>
          <a:p>
            <a:pPr algn="ctr"/>
            <a:r>
              <a:rPr lang="vi-VN" sz="4800" dirty="0" smtClean="0">
                <a:solidFill>
                  <a:schemeClr val="accent6">
                    <a:lumMod val="50000"/>
                  </a:schemeClr>
                </a:solidFill>
              </a:rPr>
              <a:t>Григорій Савич Сковорода</a:t>
            </a:r>
            <a:endParaRPr lang="uk-UA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Содержимое 7" descr="Григорий_Сковород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86380" y="1214423"/>
            <a:ext cx="3333214" cy="4546406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71472" y="1285860"/>
            <a:ext cx="4357718" cy="5143536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росвітитель-гуманіст, філософ, поет, педагог.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Освіту здобув у Києво-Могилянській академії. Переслідуваний світськими та духовними властями, з 1770-х років вів життя мандрівного філософа. У філософських діалогах і трактатах біблійна проблематика переплітається з ідеями платонізму та стоїцизму. Сенс людського існування 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подвиг самопізнання.</a:t>
            </a: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5786454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(1722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794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786742" cy="714380"/>
          </a:xfrm>
        </p:spPr>
        <p:txBody>
          <a:bodyPr/>
          <a:lstStyle/>
          <a:p>
            <a:pPr algn="ctr"/>
            <a:r>
              <a:rPr lang="vi-VN" sz="4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Тарас Григорович Шевченко</a:t>
            </a:r>
            <a:endParaRPr lang="uk-UA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Taras_Shevchenko_selfportrait_oil_1840_(crop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142984"/>
            <a:ext cx="3571900" cy="452626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14810" y="1142984"/>
            <a:ext cx="4572032" cy="5191129"/>
          </a:xfrm>
        </p:spPr>
        <p:txBody>
          <a:bodyPr/>
          <a:lstStyle/>
          <a:p>
            <a:pPr algn="ctr"/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9.03.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1814 —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10.03.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1861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оет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письменник (драматург, прозаїк)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художник (живописець, гравер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2400" dirty="0" smtClean="0"/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збереглося 835 творів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Народжений у кріпацтві, досяг вершин людської творчості.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Член Кирило-Мефодіївського братства. Академік Імператорської академії мистецтв (1860).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Це наш Кобзар,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український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Пророк, завдяки якому збережено мову, відроджено націю.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5715016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Автопортрет.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1840-1841 роки.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329510" cy="785818"/>
          </a:xfrm>
        </p:spPr>
        <p:txBody>
          <a:bodyPr/>
          <a:lstStyle/>
          <a:p>
            <a:pPr algn="ctr"/>
            <a:r>
              <a:rPr lang="uk-UA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Леся Українка</a:t>
            </a:r>
            <a:endParaRPr lang="uk-UA" sz="4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Lesya_Ukrainka_portrai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86380" y="1214422"/>
            <a:ext cx="3114231" cy="466304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2910" y="1643050"/>
            <a:ext cx="4071966" cy="4483113"/>
          </a:xfrm>
        </p:spPr>
        <p:txBody>
          <a:bodyPr/>
          <a:lstStyle/>
          <a:p>
            <a:r>
              <a:rPr lang="vi-VN" sz="2400" b="1" dirty="0" smtClean="0">
                <a:latin typeface="+mj-lt"/>
              </a:rPr>
              <a:t>Лариса Петрівна Косач-Квітка</a:t>
            </a:r>
            <a:r>
              <a:rPr lang="uk-UA" sz="2400" dirty="0" smtClean="0">
                <a:latin typeface="+mj-lt"/>
              </a:rPr>
              <a:t>. </a:t>
            </a:r>
            <a:endParaRPr lang="uk-UA" sz="2400" dirty="0" smtClean="0">
              <a:latin typeface="+mj-lt"/>
            </a:endParaRPr>
          </a:p>
          <a:p>
            <a:r>
              <a:rPr lang="uk-UA" sz="2400" dirty="0" smtClean="0">
                <a:latin typeface="+mj-lt"/>
              </a:rPr>
              <a:t>П</a:t>
            </a:r>
            <a:r>
              <a:rPr lang="vi-VN" sz="2400" dirty="0" smtClean="0">
                <a:latin typeface="+mj-lt"/>
              </a:rPr>
              <a:t>исьменниця, перекладач, культурний діяч. Писала у жанрах поезії, лірики, епосу, драми, прози, публіцистики. Також працювала </a:t>
            </a:r>
            <a:r>
              <a:rPr lang="uk-UA" sz="2400" dirty="0" smtClean="0">
                <a:latin typeface="+mj-lt"/>
              </a:rPr>
              <a:t>у </a:t>
            </a:r>
            <a:r>
              <a:rPr lang="vi-VN" sz="2400" dirty="0" smtClean="0">
                <a:latin typeface="+mj-lt"/>
              </a:rPr>
              <a:t>фольклористи</a:t>
            </a:r>
            <a:r>
              <a:rPr lang="uk-UA" sz="2400" dirty="0" smtClean="0">
                <a:latin typeface="+mj-lt"/>
              </a:rPr>
              <a:t>ці</a:t>
            </a:r>
            <a:r>
              <a:rPr lang="vi-VN" sz="2400" dirty="0" smtClean="0">
                <a:latin typeface="+mj-lt"/>
              </a:rPr>
              <a:t> (220 народних мелодій записано з її голосу) і брала активну участь в українському національному русі.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43570" y="5929330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1871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 1913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01080" cy="714356"/>
          </a:xfrm>
        </p:spPr>
        <p:txBody>
          <a:bodyPr/>
          <a:lstStyle/>
          <a:p>
            <a:pPr algn="ctr"/>
            <a:r>
              <a:rPr lang="vi-VN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Іван Якович Франко</a:t>
            </a:r>
            <a:endParaRPr lang="uk-UA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Іван-Франко-біографія-скорочено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142985"/>
            <a:ext cx="3143272" cy="44885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00562" y="1000108"/>
            <a:ext cx="4079883" cy="5357850"/>
          </a:xfrm>
        </p:spPr>
        <p:txBody>
          <a:bodyPr/>
          <a:lstStyle/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исьменник, поет, публіцист, перекладач, вчений,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громадський і політичний діяч. Доктор філософії (1893 р.), дійсний член Наукового товариства ім. Шевченка (1899 р.), почесний доктор Харківського університету (1906 р.). Усебічно обдарований, енциклопедично освічений, надзвичайно працьовитий.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“Каменяр”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української нації.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5929330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(1856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 1916)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4348" y="4429132"/>
            <a:ext cx="7723221" cy="2428868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Народився 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Біївці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Лубенський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Полтавська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область.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оет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журналіст, шістдесятник.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1962 року разом з А. Горською та Л. Танюком виявили місця поховань розстріляних органами НКВД. 1963 року був жорстоко побитий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кагебістами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у місті Смілі. Відмовили нирки, невдовзі поет помер у головній обласній лікарні. </a:t>
            </a: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10458305_1573560419562317_3947710313317557235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1" y="152312"/>
            <a:ext cx="6286543" cy="420490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901014" cy="1162050"/>
          </a:xfrm>
        </p:spPr>
        <p:txBody>
          <a:bodyPr/>
          <a:lstStyle/>
          <a:p>
            <a:pPr algn="ctr"/>
            <a:r>
              <a:rPr lang="vi-VN" sz="4800" dirty="0" smtClean="0">
                <a:solidFill>
                  <a:schemeClr val="accent6">
                    <a:lumMod val="50000"/>
                  </a:schemeClr>
                </a:solidFill>
              </a:rPr>
              <a:t>Василь Семенович Стус</a:t>
            </a:r>
            <a:endParaRPr lang="uk-UA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200px-Stus_vasy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85860"/>
            <a:ext cx="3646058" cy="479456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29124" y="1214422"/>
            <a:ext cx="4357718" cy="5072098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оет, перекладач, прозаїк, літературознавець, правозахисник. Один із найактивніших представників українського культурного руху шістдесятників. Герой України.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За власні переконання в необхідності української культурної автономії творчість Василя Стуса була заборонена радянською владою, а сам поет був на 12 років позбавлений волі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Загинув у таборах.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1500166" y="6143644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 smtClean="0">
                <a:latin typeface="+mj-lt"/>
              </a:rPr>
              <a:t>(1938</a:t>
            </a:r>
            <a:r>
              <a:rPr lang="uk-UA" sz="2400" b="1" dirty="0" smtClean="0">
                <a:latin typeface="+mj-lt"/>
              </a:rPr>
              <a:t> –</a:t>
            </a:r>
            <a:r>
              <a:rPr lang="vi-VN" sz="2400" b="1" dirty="0" smtClean="0">
                <a:latin typeface="+mj-lt"/>
              </a:rPr>
              <a:t> 1985</a:t>
            </a:r>
            <a:r>
              <a:rPr lang="uk-UA" sz="2400" b="1" dirty="0" smtClean="0">
                <a:latin typeface="+mj-lt"/>
              </a:rPr>
              <a:t>)</a:t>
            </a:r>
            <a:endParaRPr lang="uk-UA" sz="2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901014" cy="727058"/>
          </a:xfrm>
        </p:spPr>
        <p:txBody>
          <a:bodyPr/>
          <a:lstStyle/>
          <a:p>
            <a:pPr algn="ctr"/>
            <a:r>
              <a:rPr lang="vi-VN" sz="4000" dirty="0" smtClean="0">
                <a:solidFill>
                  <a:schemeClr val="accent6">
                    <a:lumMod val="50000"/>
                  </a:schemeClr>
                </a:solidFill>
              </a:rPr>
              <a:t>Ліна Василівна Костенко</a:t>
            </a:r>
            <a:endParaRPr lang="uk-UA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928670"/>
            <a:ext cx="4286280" cy="5715040"/>
          </a:xfrm>
        </p:spPr>
        <p:txBody>
          <a:bodyPr/>
          <a:lstStyle/>
          <a:p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Народилася у</a:t>
            </a:r>
            <a:r>
              <a:rPr lang="vi-VN" sz="2300" dirty="0" smtClean="0">
                <a:latin typeface="Times New Roman" pitchFamily="18" charset="0"/>
                <a:cs typeface="Times New Roman" pitchFamily="18" charset="0"/>
              </a:rPr>
              <a:t>1930</a:t>
            </a: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 році. П</a:t>
            </a:r>
            <a:r>
              <a:rPr lang="vi-VN" sz="2300" dirty="0" smtClean="0">
                <a:latin typeface="Times New Roman" pitchFamily="18" charset="0"/>
                <a:cs typeface="Times New Roman" pitchFamily="18" charset="0"/>
              </a:rPr>
              <a:t>исьменниця-шістдесятниця, дисидентськ</a:t>
            </a: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а,</a:t>
            </a:r>
            <a:r>
              <a:rPr lang="vi-VN" sz="2300" dirty="0" smtClean="0">
                <a:latin typeface="Times New Roman" pitchFamily="18" charset="0"/>
                <a:cs typeface="Times New Roman" pitchFamily="18" charset="0"/>
              </a:rPr>
              <a:t> поетеса. Лауреат Шевченківської премії (1987), </a:t>
            </a: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sz="2300" dirty="0" smtClean="0">
                <a:latin typeface="Times New Roman" pitchFamily="18" charset="0"/>
                <a:cs typeface="Times New Roman" pitchFamily="18" charset="0"/>
              </a:rPr>
              <a:t>ремі</a:t>
            </a: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ї</a:t>
            </a:r>
            <a:r>
              <a:rPr lang="vi-VN" sz="2300" dirty="0" smtClean="0">
                <a:latin typeface="Times New Roman" pitchFamily="18" charset="0"/>
                <a:cs typeface="Times New Roman" pitchFamily="18" charset="0"/>
              </a:rPr>
              <a:t> Антоновичів (1989), премії Петрарки (1994).</a:t>
            </a: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300" dirty="0" smtClean="0">
                <a:latin typeface="Times New Roman" pitchFamily="18" charset="0"/>
                <a:cs typeface="Times New Roman" pitchFamily="18" charset="0"/>
              </a:rPr>
              <a:t>Авторка роману у віршах «Маруся Чурай», поеми «Берестечко». 2010 року опублікувала перший прозовий роман «Записки українського самашедшого».</a:t>
            </a: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300" dirty="0" smtClean="0">
                <a:latin typeface="Times New Roman" pitchFamily="18" charset="0"/>
                <a:cs typeface="Times New Roman" pitchFamily="18" charset="0"/>
              </a:rPr>
              <a:t>Почесний професор Києво-Могилянської академії, почесний доктор Львівського та Чернівецького університетів.</a:t>
            </a:r>
          </a:p>
          <a:p>
            <a:endParaRPr lang="uk-UA" dirty="0"/>
          </a:p>
        </p:txBody>
      </p:sp>
      <p:pic>
        <p:nvPicPr>
          <p:cNvPr id="10" name="Содержимое 9" descr="imу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1000108"/>
            <a:ext cx="3900176" cy="2595391"/>
          </a:xfrm>
        </p:spPr>
      </p:pic>
      <p:pic>
        <p:nvPicPr>
          <p:cNvPr id="11" name="Содержимое 6" descr="11059322_829439687093048_8515098527840225137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14876" y="3906432"/>
            <a:ext cx="3902137" cy="266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</Template>
  <TotalTime>226</TotalTime>
  <Words>326</Words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3</vt:lpstr>
      <vt:lpstr>Слайд 1</vt:lpstr>
      <vt:lpstr>Григорій Савич Сковорода</vt:lpstr>
      <vt:lpstr>Тарас Григорович Шевченко</vt:lpstr>
      <vt:lpstr>Леся Українка</vt:lpstr>
      <vt:lpstr>Іван Якович Франко</vt:lpstr>
      <vt:lpstr>Слайд 6</vt:lpstr>
      <vt:lpstr>Василь Семенович Стус</vt:lpstr>
      <vt:lpstr>Ліна Василівна Костенко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«Слово, моя ти єдиная зброє…</dc:title>
  <dc:creator>Ludmila</dc:creator>
  <cp:lastModifiedBy>Ludmila</cp:lastModifiedBy>
  <cp:revision>26</cp:revision>
  <dcterms:created xsi:type="dcterms:W3CDTF">2015-03-29T10:37:46Z</dcterms:created>
  <dcterms:modified xsi:type="dcterms:W3CDTF">2015-04-04T10:51:32Z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679581</vt:lpwstr>
  </property>
  <property fmtid="{D5CDD505-2E9C-101B-9397-08002B2CF9AE}" name="NXPowerLiteVersion" pid="3">
    <vt:lpwstr>D4.1.4</vt:lpwstr>
  </property>
</Properties>
</file>