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336" r:id="rId3"/>
    <p:sldId id="337" r:id="rId4"/>
    <p:sldId id="338" r:id="rId5"/>
    <p:sldId id="339" r:id="rId6"/>
    <p:sldId id="340" r:id="rId7"/>
    <p:sldId id="342" r:id="rId8"/>
    <p:sldId id="343" r:id="rId9"/>
    <p:sldId id="345" r:id="rId10"/>
    <p:sldId id="350" r:id="rId11"/>
    <p:sldId id="258" r:id="rId12"/>
    <p:sldId id="307" r:id="rId13"/>
    <p:sldId id="353" r:id="rId14"/>
    <p:sldId id="352" r:id="rId15"/>
    <p:sldId id="351" r:id="rId16"/>
    <p:sldId id="355" r:id="rId17"/>
    <p:sldId id="354" r:id="rId18"/>
    <p:sldId id="31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00FF"/>
    <a:srgbClr val="FFCC99"/>
    <a:srgbClr val="FFCCFF"/>
    <a:srgbClr val="AC3D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8" autoAdjust="0"/>
    <p:restoredTop sz="94660"/>
  </p:normalViewPr>
  <p:slideViewPr>
    <p:cSldViewPr>
      <p:cViewPr varScale="1">
        <p:scale>
          <a:sx n="65" d="100"/>
          <a:sy n="65" d="100"/>
        </p:scale>
        <p:origin x="-18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746B8-E515-4D63-BB74-F0E36FBD7422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41C00-BADC-4479-AD1F-24969E89F3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584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4E309F3-05B5-46E4-A9AE-431327D38599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2A1B15-7AE6-4BCB-8133-A3A2090A82B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309F3-05B5-46E4-A9AE-431327D38599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1B15-7AE6-4BCB-8133-A3A2090A82B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309F3-05B5-46E4-A9AE-431327D38599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1B15-7AE6-4BCB-8133-A3A2090A82B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309F3-05B5-46E4-A9AE-431327D38599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1B15-7AE6-4BCB-8133-A3A2090A82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309F3-05B5-46E4-A9AE-431327D38599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1B15-7AE6-4BCB-8133-A3A2090A8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309F3-05B5-46E4-A9AE-431327D38599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1B15-7AE6-4BCB-8133-A3A2090A82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309F3-05B5-46E4-A9AE-431327D38599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1B15-7AE6-4BCB-8133-A3A2090A82B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309F3-05B5-46E4-A9AE-431327D38599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1B15-7AE6-4BCB-8133-A3A2090A82B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309F3-05B5-46E4-A9AE-431327D38599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1B15-7AE6-4BCB-8133-A3A2090A8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309F3-05B5-46E4-A9AE-431327D38599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1B15-7AE6-4BCB-8133-A3A2090A8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309F3-05B5-46E4-A9AE-431327D38599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1B15-7AE6-4BCB-8133-A3A2090A8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4E309F3-05B5-46E4-A9AE-431327D38599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62A1B15-7AE6-4BCB-8133-A3A2090A8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 ?><Relationships xmlns="http://schemas.openxmlformats.org/package/2006/relationships"><Relationship Id="rId3" Target="../slideLayouts/slideLayout1.xml" Type="http://schemas.openxmlformats.org/officeDocument/2006/relationships/slideLayout"/><Relationship Id="rId2" Target="file:///D:\&#1044;&#1086;&#1082;&#1091;&#1084;&#1077;&#1085;&#1090;&#1080;\&#1053;&#1086;&#1074;&#1072;&#1103;%20&#1087;&#1072;&#1087;&#1082;&#1072;\&#1047;&#1072;%20&#1087;&#1086;&#1082;&#1083;&#1080;&#1082;&#1072;&#1085;&#1085;&#1103;&#1084;%20&#1089;&#1077;&#1088;&#1094;&#1103;\&#1047;&#1072;%20&#1087;&#1086;&#1082;&#1083;&#1080;&#1082;&#1072;&#1085;&#1085;&#1103;&#1084;%20&#1089;&#1077;&#1088;&#1094;&#1103;\Land.mp3" TargetMode="External" Type="http://schemas.openxmlformats.org/officeDocument/2006/relationships/audio"/><Relationship Id="rId1" Target="file:///D:\&#1052;&#1059;&#1047;&#1067;&#1050;&#1040;\&#1052;&#1072;&#1084;&#1080;&#1085;&#1072;%20&#1084;&#1091;&#1079;&#1080;&#1082;&#1072;\Disk%206\&#1072;&#1074;&#1077;%20&#1084;&#1072;&#1088;&#1110;&#1103;.mp3" TargetMode="External" Type="http://schemas.openxmlformats.org/officeDocument/2006/relationships/audio"/><Relationship Id="rId5" Target="../media/image19.png" Type="http://schemas.openxmlformats.org/officeDocument/2006/relationships/image"/><Relationship Id="rId4" Target="../media/image18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29" y="39329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88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1350" y="4929198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1350" y="3286124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1350" y="1643050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1350" y="0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7562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6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828646" y="5575300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7400942" y="5575300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948444" y="-374357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7400942" y="-400050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knigi-19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4477" y="3129300"/>
            <a:ext cx="2943562" cy="2571744"/>
          </a:xfrm>
          <a:prstGeom prst="rect">
            <a:avLst/>
          </a:prstGeom>
        </p:spPr>
      </p:pic>
      <p:pic>
        <p:nvPicPr>
          <p:cNvPr id="21" name="Рисунок 20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293899" y="-369855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631194" y="-374357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545070" y="5614454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090288" y="5591175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718192" y="5591175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http://ukrintschool.org.ua/uploads/RTEmagicC_27_catalog.gif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961572" y="-400051"/>
            <a:ext cx="8826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69921" y="1677620"/>
            <a:ext cx="721774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400" b="1" cap="none" spc="0" dirty="0" smtClean="0">
                <a:ln/>
                <a:solidFill>
                  <a:schemeClr val="accent3"/>
                </a:solidFill>
                <a:effectLst/>
              </a:rPr>
              <a:t>КРАСА </a:t>
            </a:r>
            <a:endParaRPr lang="en-US" sz="44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uk-UA" sz="4400" b="1" cap="none" spc="0" dirty="0" smtClean="0">
                <a:ln/>
                <a:solidFill>
                  <a:schemeClr val="accent3"/>
                </a:solidFill>
                <a:effectLst/>
              </a:rPr>
              <a:t>УКРАЇНСЬКОГО СЛОВА</a:t>
            </a:r>
            <a:endParaRPr lang="ru-RU" sz="4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18259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132856"/>
            <a:ext cx="863928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КОНКУРС </a:t>
            </a:r>
            <a:endParaRPr lang="en-US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ЗНАВЦІВ УКРАЇНСЬКОЇ МОВИ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34983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7092" y="4046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 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42860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hv2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-256116"/>
            <a:ext cx="9548879" cy="70009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953427" y="2104367"/>
            <a:ext cx="72809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ПЕРШИЙ КОНКУРС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4001" y="3573016"/>
            <a:ext cx="3975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uk-UA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Візитка»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32678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7092" y="4046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 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42860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hv2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-142900"/>
            <a:ext cx="9548879" cy="70009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216127" y="2104367"/>
            <a:ext cx="67555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ДРУГИЙ</a:t>
            </a:r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КОНКУРС</a:t>
            </a:r>
          </a:p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9328" y="3429000"/>
            <a:ext cx="33355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«Дуель»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32678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7092" y="4046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 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42860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hv2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2900"/>
            <a:ext cx="9548879" cy="70009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275630" y="2104367"/>
            <a:ext cx="66365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ТРЕТІЙ</a:t>
            </a:r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КОНКУРС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4324" y="3613666"/>
            <a:ext cx="80455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«Інтелектуальний»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38466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7092" y="4046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 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42860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hv2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56116"/>
            <a:ext cx="9548879" cy="70009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1007" y="2104367"/>
            <a:ext cx="8345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ЧЕТВЕРТИЙ</a:t>
            </a:r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КОНКУРС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73575" y="3429000"/>
            <a:ext cx="55487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Словникова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скринька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28880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7092" y="4046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 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42860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hv2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2900"/>
            <a:ext cx="9548879" cy="70009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30429" y="1772816"/>
            <a:ext cx="66557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П’ЯТИЙ КОНКУРС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69228" y="2967335"/>
            <a:ext cx="6205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«Інсценізація»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89322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468233"/>
            <a:ext cx="538234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solidFill>
                  <a:srgbClr val="FFFF00"/>
                </a:solidFill>
              </a:rPr>
              <a:t>Коли до серця крадеться тривога,—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За долю України я боюсь,—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З молитвою звертаюся до Бога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І мовою вкраїнською молюсь.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Прошу для України в Бога щастя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І захисту для всіх її дітей.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А мова українська, мов причастя,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Теплом своїм торкається грудей...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О Боже мій, Великий, Всемогутній,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Мою вкраїнську мову порятуй.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І в світлий день пришестя, день майбутній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Вкраїні Царство Щастя приготуй.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Коли до серця крадеться тривога,—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За долю України я боюсь,—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З молитвою звертаюся до Бога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uk-UA" sz="2400" b="1" i="1" dirty="0">
                <a:solidFill>
                  <a:srgbClr val="FFFF00"/>
                </a:solidFill>
              </a:rPr>
              <a:t>І мовою вкраїнською молюсь.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6765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8148" y="1988840"/>
            <a:ext cx="6609566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Сьогодні ще актуальніше звучить </a:t>
            </a:r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голос </a:t>
            </a:r>
            <a:r>
              <a:rPr lang="uk-UA" sz="32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нашого відомого поета </a:t>
            </a:r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Василя </a:t>
            </a:r>
            <a:r>
              <a:rPr lang="uk-UA" sz="32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Симоненка </a:t>
            </a:r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uk-UA" sz="32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 мови, 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 </a:t>
            </a:r>
            <a:r>
              <a:rPr lang="uk-UA" sz="32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святості душі, </a:t>
            </a:r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 </a:t>
            </a:r>
            <a:r>
              <a:rPr lang="uk-UA" sz="32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думки про завтрашній 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</a:t>
            </a:r>
          </a:p>
          <a:p>
            <a:pPr algn="ctr"/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32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немає громадянина».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36850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563938" cy="6858000"/>
          </a:xfrm>
          <a:prstGeom prst="rect">
            <a:avLst/>
          </a:prstGeom>
          <a:noFill/>
        </p:spPr>
      </p:pic>
      <p:pic>
        <p:nvPicPr>
          <p:cNvPr id="66569" name="аве марі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0" name="Land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139952" y="1124744"/>
            <a:ext cx="39923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ДЯКУЄМО </a:t>
            </a:r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</a:t>
            </a:r>
            <a:r>
              <a:rPr lang="uk-UA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УВАГУ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723" fill="hold"/>
                                        <p:tgtEl>
                                          <p:spTgt spid="665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569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57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354" y="980728"/>
            <a:ext cx="866442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Ну що б, здавалося, слова...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4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 та голос – більш нічого,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4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серце б’ється – </a:t>
            </a:r>
            <a:r>
              <a:rPr lang="uk-UA" sz="4800" b="1" cap="none" spc="0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ожива</a:t>
            </a:r>
            <a:r>
              <a:rPr lang="uk-UA" sz="4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4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Як їх почує!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54974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31840" y="1124744"/>
            <a:ext cx="5606174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Рідне слово… </a:t>
            </a:r>
            <a:endParaRPr lang="en-US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Скільки </a:t>
            </a:r>
            <a:r>
              <a:rPr lang="uk-UA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тобі </a:t>
            </a:r>
            <a:endParaRPr lang="en-US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чарівних </a:t>
            </a:r>
            <a:r>
              <a:rPr lang="uk-UA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звуків, </a:t>
            </a:r>
            <a:endParaRPr lang="en-US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животворного </a:t>
            </a:r>
            <a:r>
              <a:rPr lang="uk-UA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трепету </a:t>
            </a:r>
            <a:endParaRPr lang="en-US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 </a:t>
            </a:r>
            <a:r>
              <a:rPr lang="uk-UA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вогню! 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19501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0"/>
            <a:ext cx="6192688" cy="523220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40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Скільки в тобі доброти </a:t>
            </a:r>
            <a:endParaRPr lang="en-US" sz="40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uk-UA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і </a:t>
            </a:r>
            <a:r>
              <a:rPr lang="uk-UA" sz="40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лагідності, </a:t>
            </a:r>
            <a:endParaRPr lang="en-US" sz="40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uk-UA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мудрості </a:t>
            </a:r>
            <a:r>
              <a:rPr lang="uk-UA" sz="40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земної, </a:t>
            </a:r>
            <a:endParaRPr lang="en-US" sz="40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uk-UA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закладеної </a:t>
            </a:r>
            <a:r>
              <a:rPr lang="uk-UA" sz="40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ще славними </a:t>
            </a:r>
            <a:endParaRPr lang="en-US" sz="40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uk-UA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вільнолюбними </a:t>
            </a:r>
            <a:r>
              <a:rPr lang="uk-UA" sz="40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предками</a:t>
            </a:r>
            <a:r>
              <a:rPr lang="uk-UA" sz="54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2508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89574" y="260648"/>
            <a:ext cx="4572000" cy="69249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Мова  кожного  народу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Неповторна  і  -  своя.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В  ній  гримлять  громи   в  негоду,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В  житі – трелі  солов’я.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На  своїй  природній  мові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І  потоки  гомонять.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 err="1">
                <a:solidFill>
                  <a:srgbClr val="0070C0"/>
                </a:solidFill>
                <a:latin typeface="Monotype Corsiva" pitchFamily="66" charset="0"/>
              </a:rPr>
              <a:t>Зелен-клени</a:t>
            </a:r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  у  діброві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По-кленовому  шумлять.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Солов’їну,  барвінкову,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Колосисту -  на  віки –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Українську  рідну  мову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В дар дали мені батьки.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Берегти  її, плекати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 err="1">
                <a:solidFill>
                  <a:srgbClr val="0070C0"/>
                </a:solidFill>
                <a:latin typeface="Monotype Corsiva" pitchFamily="66" charset="0"/>
              </a:rPr>
              <a:t>Будем</a:t>
            </a:r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  всюди  й повсякчас,</a:t>
            </a:r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600" b="1" dirty="0">
                <a:solidFill>
                  <a:srgbClr val="0070C0"/>
                </a:solidFill>
                <a:latin typeface="Monotype Corsiva" pitchFamily="66" charset="0"/>
              </a:rPr>
              <a:t>Бо ж єдина – так, як мати </a:t>
            </a:r>
            <a:r>
              <a:rPr lang="uk-UA" sz="2600" b="1" dirty="0" smtClean="0">
                <a:solidFill>
                  <a:srgbClr val="0070C0"/>
                </a:solidFill>
                <a:latin typeface="Monotype Corsiva" pitchFamily="66" charset="0"/>
              </a:rPr>
              <a:t>–</a:t>
            </a:r>
            <a:endParaRPr lang="en-US" sz="26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800" b="1" dirty="0" smtClean="0">
                <a:solidFill>
                  <a:srgbClr val="0070C0"/>
                </a:solidFill>
                <a:latin typeface="Monotype Corsiva" pitchFamily="66" charset="0"/>
              </a:rPr>
              <a:t>Мова </a:t>
            </a:r>
            <a:r>
              <a:rPr lang="uk-UA" sz="2800" b="1" dirty="0">
                <a:solidFill>
                  <a:srgbClr val="0070C0"/>
                </a:solidFill>
                <a:latin typeface="Monotype Corsiva" pitchFamily="66" charset="0"/>
              </a:rPr>
              <a:t>в кожного із нас.</a:t>
            </a:r>
            <a:endParaRPr lang="ru-RU" sz="2800" b="1" dirty="0">
              <a:solidFill>
                <a:srgbClr val="0070C0"/>
              </a:solidFill>
              <a:latin typeface="Monotype Corsiva" pitchFamily="66" charset="0"/>
            </a:endParaRPr>
          </a:p>
          <a:p>
            <a:endParaRPr lang="ru-RU" sz="26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9160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6980" y="1268760"/>
            <a:ext cx="857003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Мова – це великий скарб, </a:t>
            </a:r>
            <a:endParaRPr lang="en-US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uk-UA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який </a:t>
            </a:r>
            <a:r>
              <a:rPr lang="uk-UA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треба шанувати, </a:t>
            </a:r>
            <a:endParaRPr lang="en-US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uk-UA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берегти </a:t>
            </a:r>
            <a:r>
              <a:rPr lang="uk-UA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і розумно </a:t>
            </a:r>
            <a:endParaRPr lang="en-US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uk-UA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збагачувати</a:t>
            </a:r>
            <a:r>
              <a:rPr lang="uk-UA" sz="5400" b="1" cap="none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41799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10" y="1844824"/>
            <a:ext cx="8602548" cy="31085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Вишукана у розмові інтелектуалів, </a:t>
            </a:r>
            <a:endParaRPr lang="uk-UA" sz="2800" b="1" cap="none" spc="0" dirty="0" smtClean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2800" b="1" cap="none" spc="0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строга </a:t>
            </a:r>
            <a:r>
              <a:rPr lang="uk-UA" sz="2800" b="1" cap="none" spc="0" dirty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 регламентована у діловодстві, </a:t>
            </a:r>
            <a:endParaRPr lang="uk-UA" sz="2800" b="1" cap="none" spc="0" dirty="0" smtClean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2800" b="1" cap="none" spc="0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легка </a:t>
            </a:r>
            <a:r>
              <a:rPr lang="uk-UA" sz="2800" b="1" cap="none" spc="0" dirty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 </a:t>
            </a:r>
            <a:r>
              <a:rPr lang="uk-UA" sz="2800" b="1" cap="none" spc="0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гнучка </a:t>
            </a:r>
            <a:r>
              <a:rPr lang="uk-UA" sz="2800" b="1" cap="none" spc="0" dirty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бесіді друзів, </a:t>
            </a:r>
            <a:endParaRPr lang="uk-UA" sz="2800" b="1" cap="none" spc="0" dirty="0" smtClean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2800" b="1" cap="none" spc="0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образно </a:t>
            </a:r>
            <a:r>
              <a:rPr lang="uk-UA" sz="2800" b="1" cap="none" spc="0" dirty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багата, </a:t>
            </a:r>
            <a:r>
              <a:rPr lang="uk-UA" sz="2800" b="1" cap="none" spc="0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лексично наповнена </a:t>
            </a:r>
          </a:p>
          <a:p>
            <a:pPr algn="ctr"/>
            <a:r>
              <a:rPr lang="uk-UA" sz="2800" b="1" cap="none" spc="0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літературних творах… </a:t>
            </a:r>
          </a:p>
          <a:p>
            <a:pPr algn="ctr"/>
            <a:r>
              <a:rPr lang="uk-UA" sz="2800" b="1" cap="none" spc="0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Такою </a:t>
            </a:r>
            <a:r>
              <a:rPr lang="uk-UA" sz="2800" b="1" cap="none" spc="0" dirty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постає українська мова перед нами сьогодні</a:t>
            </a:r>
            <a:r>
              <a:rPr lang="uk-UA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28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12610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772816"/>
            <a:ext cx="8810490" cy="36933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Ми припадемо устами до </a:t>
            </a:r>
            <a:endParaRPr lang="uk-UA" sz="36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66"/>
              </a:solidFill>
              <a:effectLst/>
            </a:endParaRPr>
          </a:p>
          <a:p>
            <a:pPr algn="ctr"/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живодайного </a:t>
            </a:r>
            <a:r>
              <a:rPr lang="uk-UA" sz="3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джерела, української мови, </a:t>
            </a:r>
            <a:endParaRPr lang="uk-UA" sz="36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66"/>
              </a:solidFill>
              <a:effectLst/>
            </a:endParaRPr>
          </a:p>
          <a:p>
            <a:pPr algn="ctr"/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до </a:t>
            </a:r>
            <a:r>
              <a:rPr lang="uk-UA" sz="3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її образності, до влучного слова, </a:t>
            </a:r>
            <a:endParaRPr lang="uk-UA" sz="36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66"/>
              </a:solidFill>
              <a:effectLst/>
            </a:endParaRPr>
          </a:p>
          <a:p>
            <a:pPr algn="ctr"/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її </a:t>
            </a:r>
            <a:r>
              <a:rPr lang="uk-UA" sz="3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мелодійності і </a:t>
            </a:r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милозвучності</a:t>
            </a:r>
            <a:r>
              <a:rPr lang="uk-UA" sz="3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, </a:t>
            </a:r>
            <a:endParaRPr lang="uk-UA" sz="36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66"/>
              </a:solidFill>
              <a:effectLst/>
            </a:endParaRPr>
          </a:p>
          <a:p>
            <a:pPr algn="ctr"/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до </a:t>
            </a:r>
            <a:r>
              <a:rPr lang="uk-UA" sz="3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казковості і надзвичайної пісенності</a:t>
            </a:r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.</a:t>
            </a:r>
          </a:p>
          <a:p>
            <a:pPr algn="ctr"/>
            <a:r>
              <a:rPr lang="uk-UA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 </a:t>
            </a:r>
            <a:r>
              <a:rPr lang="uk-UA" sz="3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І все це наша мова.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66"/>
              </a:solidFill>
              <a:effectLst/>
            </a:endParaRPr>
          </a:p>
          <a:p>
            <a:pPr algn="ctr"/>
            <a:r>
              <a:rPr lang="uk-UA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  <a:effectLst/>
              </a:rPr>
              <a:t> 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6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612079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30513" y="-1817727"/>
            <a:ext cx="2286000" cy="1366527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uk-UA" sz="4200" b="1" dirty="0">
                <a:ln w="10541" cmpd="sng">
                  <a:solidFill>
                    <a:srgbClr val="53548A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Ми переконані, </a:t>
            </a:r>
            <a:endParaRPr lang="en-US" sz="4200" b="1" dirty="0">
              <a:ln w="10541" cmpd="sng">
                <a:solidFill>
                  <a:srgbClr val="53548A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lvl="0" algn="ctr"/>
            <a:r>
              <a:rPr lang="uk-UA" sz="4200" b="1" dirty="0">
                <a:ln w="10541" cmpd="sng">
                  <a:solidFill>
                    <a:srgbClr val="53548A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що тут зібралися справжні українці, </a:t>
            </a:r>
            <a:endParaRPr lang="en-US" sz="4200" b="1" dirty="0">
              <a:ln w="10541" cmpd="sng">
                <a:solidFill>
                  <a:srgbClr val="53548A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lvl="0" algn="ctr"/>
            <a:r>
              <a:rPr lang="uk-UA" sz="4200" b="1" dirty="0">
                <a:ln w="10541" cmpd="sng">
                  <a:solidFill>
                    <a:srgbClr val="53548A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шанувальники рідного слова, </a:t>
            </a:r>
            <a:endParaRPr lang="en-US" sz="4200" b="1" dirty="0">
              <a:ln w="10541" cmpd="sng">
                <a:solidFill>
                  <a:srgbClr val="53548A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lvl="0" algn="ctr"/>
            <a:r>
              <a:rPr lang="uk-UA" sz="4200" b="1" dirty="0">
                <a:ln w="10541" cmpd="sng">
                  <a:solidFill>
                    <a:srgbClr val="53548A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знавці бездонної скарбниці </a:t>
            </a:r>
            <a:endParaRPr lang="en-US" sz="4200" b="1" dirty="0">
              <a:ln w="10541" cmpd="sng">
                <a:solidFill>
                  <a:srgbClr val="53548A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lvl="0" algn="ctr"/>
            <a:r>
              <a:rPr lang="uk-UA" sz="4200" b="1" dirty="0">
                <a:ln w="10541" cmpd="sng">
                  <a:solidFill>
                    <a:srgbClr val="53548A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нашого народу.</a:t>
            </a:r>
            <a:endParaRPr lang="ru-RU" sz="4200" b="1" dirty="0">
              <a:ln w="10541" cmpd="sng">
                <a:solidFill>
                  <a:srgbClr val="53548A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1771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638</TotalTime>
  <Words>402</Words>
  <Application>Microsoft Office PowerPoint</Application>
  <PresentationFormat>Экран (4:3)</PresentationFormat>
  <Paragraphs>98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Твердый переплет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Ира</dc:creator>
  <cp:lastModifiedBy>Пользователь Windows</cp:lastModifiedBy>
  <cp:revision>77</cp:revision>
  <dcterms:created xsi:type="dcterms:W3CDTF">2011-11-28T16:44:09Z</dcterms:created>
  <dcterms:modified xsi:type="dcterms:W3CDTF">2015-08-12T12:20:29Z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2173266</vt:lpwstr>
  </property>
  <property fmtid="{D5CDD505-2E9C-101B-9397-08002B2CF9AE}" name="NXPowerLiteVersion" pid="3">
    <vt:lpwstr>D4.1.4</vt:lpwstr>
  </property>
</Properties>
</file>